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notesMasterIdLst>
    <p:notesMasterId r:id="rId82"/>
  </p:notesMasterIdLst>
  <p:sldIdLst>
    <p:sldId id="271" r:id="rId4"/>
    <p:sldId id="454" r:id="rId5"/>
    <p:sldId id="504" r:id="rId6"/>
    <p:sldId id="503" r:id="rId7"/>
    <p:sldId id="305" r:id="rId8"/>
    <p:sldId id="317" r:id="rId9"/>
    <p:sldId id="318" r:id="rId10"/>
    <p:sldId id="320" r:id="rId11"/>
    <p:sldId id="321" r:id="rId12"/>
    <p:sldId id="322" r:id="rId13"/>
    <p:sldId id="325" r:id="rId14"/>
    <p:sldId id="453" r:id="rId15"/>
    <p:sldId id="482" r:id="rId16"/>
    <p:sldId id="483" r:id="rId17"/>
    <p:sldId id="484" r:id="rId18"/>
    <p:sldId id="485" r:id="rId19"/>
    <p:sldId id="487" r:id="rId20"/>
    <p:sldId id="486" r:id="rId21"/>
    <p:sldId id="489" r:id="rId22"/>
    <p:sldId id="490" r:id="rId23"/>
    <p:sldId id="491" r:id="rId24"/>
    <p:sldId id="480" r:id="rId25"/>
    <p:sldId id="493" r:id="rId26"/>
    <p:sldId id="494" r:id="rId27"/>
    <p:sldId id="495" r:id="rId28"/>
    <p:sldId id="496" r:id="rId29"/>
    <p:sldId id="497" r:id="rId30"/>
    <p:sldId id="498" r:id="rId31"/>
    <p:sldId id="499" r:id="rId32"/>
    <p:sldId id="500" r:id="rId33"/>
    <p:sldId id="501" r:id="rId34"/>
    <p:sldId id="502" r:id="rId35"/>
    <p:sldId id="512" r:id="rId36"/>
    <p:sldId id="513" r:id="rId37"/>
    <p:sldId id="518" r:id="rId38"/>
    <p:sldId id="511" r:id="rId39"/>
    <p:sldId id="492" r:id="rId40"/>
    <p:sldId id="462" r:id="rId41"/>
    <p:sldId id="449" r:id="rId42"/>
    <p:sldId id="463" r:id="rId43"/>
    <p:sldId id="464" r:id="rId44"/>
    <p:sldId id="450" r:id="rId45"/>
    <p:sldId id="466" r:id="rId46"/>
    <p:sldId id="467" r:id="rId47"/>
    <p:sldId id="471" r:id="rId48"/>
    <p:sldId id="468" r:id="rId49"/>
    <p:sldId id="469" r:id="rId50"/>
    <p:sldId id="470" r:id="rId51"/>
    <p:sldId id="472" r:id="rId52"/>
    <p:sldId id="473" r:id="rId53"/>
    <p:sldId id="474" r:id="rId54"/>
    <p:sldId id="475" r:id="rId55"/>
    <p:sldId id="461" r:id="rId56"/>
    <p:sldId id="398" r:id="rId57"/>
    <p:sldId id="409" r:id="rId58"/>
    <p:sldId id="311" r:id="rId59"/>
    <p:sldId id="410" r:id="rId60"/>
    <p:sldId id="412" r:id="rId61"/>
    <p:sldId id="411" r:id="rId62"/>
    <p:sldId id="404" r:id="rId63"/>
    <p:sldId id="414" r:id="rId64"/>
    <p:sldId id="415" r:id="rId65"/>
    <p:sldId id="416" r:id="rId66"/>
    <p:sldId id="456" r:id="rId67"/>
    <p:sldId id="417" r:id="rId68"/>
    <p:sldId id="457" r:id="rId69"/>
    <p:sldId id="476" r:id="rId70"/>
    <p:sldId id="477" r:id="rId71"/>
    <p:sldId id="478" r:id="rId72"/>
    <p:sldId id="508" r:id="rId73"/>
    <p:sldId id="509" r:id="rId74"/>
    <p:sldId id="514" r:id="rId75"/>
    <p:sldId id="515" r:id="rId76"/>
    <p:sldId id="510" r:id="rId77"/>
    <p:sldId id="516" r:id="rId78"/>
    <p:sldId id="356" r:id="rId79"/>
    <p:sldId id="359" r:id="rId80"/>
    <p:sldId id="316" r:id="rId81"/>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2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ppt.com" initials="W" lastIdx="1" clrIdx="0">
    <p:extLst>
      <p:ext uri="{19B8F6BF-5375-455C-9EA6-DF929625EA0E}">
        <p15:presenceInfo xmlns:p15="http://schemas.microsoft.com/office/powerpoint/2012/main" userId="Allppt.c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82" autoAdjust="0"/>
    <p:restoredTop sz="94660"/>
  </p:normalViewPr>
  <p:slideViewPr>
    <p:cSldViewPr snapToGrid="0" showGuides="1">
      <p:cViewPr varScale="1">
        <p:scale>
          <a:sx n="72" d="100"/>
          <a:sy n="72" d="100"/>
        </p:scale>
        <p:origin x="420" y="66"/>
      </p:cViewPr>
      <p:guideLst>
        <p:guide orient="horz" pos="242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presProps" Target="pres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8C9A35-1468-4448-BB8C-62B247FD75DC}" type="doc">
      <dgm:prSet loTypeId="urn:microsoft.com/office/officeart/2005/8/layout/cycle7" loCatId="cycle" qsTypeId="urn:microsoft.com/office/officeart/2005/8/quickstyle/simple1" qsCatId="simple" csTypeId="urn:microsoft.com/office/officeart/2005/8/colors/colorful5" csCatId="colorful" phldr="1"/>
      <dgm:spPr/>
      <dgm:t>
        <a:bodyPr/>
        <a:lstStyle/>
        <a:p>
          <a:endParaRPr lang="vi-VN"/>
        </a:p>
      </dgm:t>
    </dgm:pt>
    <dgm:pt modelId="{F3E6A4A9-30E0-46A9-B9DB-E812CBBE309A}">
      <dgm:prSet phldrT="[Text]"/>
      <dgm:spPr/>
      <dgm:t>
        <a:bodyPr/>
        <a:lstStyle/>
        <a:p>
          <a:r>
            <a:rPr lang="en-US" b="1" dirty="0">
              <a:solidFill>
                <a:srgbClr val="FFFF00"/>
              </a:solidFill>
            </a:rPr>
            <a:t>Integrity</a:t>
          </a:r>
          <a:br>
            <a:rPr lang="en-US" b="1" dirty="0"/>
          </a:br>
          <a:r>
            <a:rPr lang="en-US" b="1" dirty="0" err="1"/>
            <a:t>Tính</a:t>
          </a:r>
          <a:r>
            <a:rPr lang="en-US" b="1" dirty="0"/>
            <a:t> </a:t>
          </a:r>
          <a:r>
            <a:rPr lang="en-US" b="1" dirty="0" err="1"/>
            <a:t>toàn</a:t>
          </a:r>
          <a:r>
            <a:rPr lang="en-US" b="1" dirty="0"/>
            <a:t> </a:t>
          </a:r>
          <a:r>
            <a:rPr lang="en-US" b="1" dirty="0" err="1"/>
            <a:t>vẹn</a:t>
          </a:r>
          <a:endParaRPr lang="vi-VN" b="1" dirty="0"/>
        </a:p>
      </dgm:t>
    </dgm:pt>
    <dgm:pt modelId="{0171B499-2DAF-4875-A362-9EF704BAAD1D}" type="parTrans" cxnId="{E9A385C9-453A-4205-B2D3-A8023C67EEF9}">
      <dgm:prSet/>
      <dgm:spPr/>
      <dgm:t>
        <a:bodyPr/>
        <a:lstStyle/>
        <a:p>
          <a:endParaRPr lang="vi-VN"/>
        </a:p>
      </dgm:t>
    </dgm:pt>
    <dgm:pt modelId="{9DE16A1B-6169-46FE-97B4-529D41799534}" type="sibTrans" cxnId="{E9A385C9-453A-4205-B2D3-A8023C67EEF9}">
      <dgm:prSet/>
      <dgm:spPr/>
      <dgm:t>
        <a:bodyPr/>
        <a:lstStyle/>
        <a:p>
          <a:endParaRPr lang="vi-VN"/>
        </a:p>
      </dgm:t>
    </dgm:pt>
    <dgm:pt modelId="{590F2C1D-19B9-429D-95FA-CC98275DFCE6}">
      <dgm:prSet phldrT="[Text]"/>
      <dgm:spPr/>
      <dgm:t>
        <a:bodyPr/>
        <a:lstStyle/>
        <a:p>
          <a:r>
            <a:rPr lang="en-US" b="1" dirty="0">
              <a:solidFill>
                <a:srgbClr val="FFFF00"/>
              </a:solidFill>
            </a:rPr>
            <a:t>Availability</a:t>
          </a:r>
          <a:br>
            <a:rPr lang="en-US" b="1" dirty="0"/>
          </a:br>
          <a:r>
            <a:rPr lang="en-US" b="1" dirty="0" err="1"/>
            <a:t>Tính</a:t>
          </a:r>
          <a:r>
            <a:rPr lang="en-US" b="1" dirty="0"/>
            <a:t> </a:t>
          </a:r>
          <a:r>
            <a:rPr lang="en-US" b="1" dirty="0" err="1"/>
            <a:t>khả</a:t>
          </a:r>
          <a:r>
            <a:rPr lang="en-US" b="1" dirty="0"/>
            <a:t> </a:t>
          </a:r>
          <a:r>
            <a:rPr lang="en-US" b="1" dirty="0" err="1"/>
            <a:t>dụng</a:t>
          </a:r>
          <a:endParaRPr lang="vi-VN" b="1" dirty="0"/>
        </a:p>
      </dgm:t>
    </dgm:pt>
    <dgm:pt modelId="{79201F3F-008C-47E1-B409-BCD902B1AD04}" type="parTrans" cxnId="{782F53C4-CB6E-47B0-9EBD-D418031241D0}">
      <dgm:prSet/>
      <dgm:spPr/>
      <dgm:t>
        <a:bodyPr/>
        <a:lstStyle/>
        <a:p>
          <a:endParaRPr lang="vi-VN"/>
        </a:p>
      </dgm:t>
    </dgm:pt>
    <dgm:pt modelId="{1A8D05A5-D2C3-47D6-B7F2-CFCBFFA72B09}" type="sibTrans" cxnId="{782F53C4-CB6E-47B0-9EBD-D418031241D0}">
      <dgm:prSet/>
      <dgm:spPr/>
      <dgm:t>
        <a:bodyPr/>
        <a:lstStyle/>
        <a:p>
          <a:endParaRPr lang="vi-VN"/>
        </a:p>
      </dgm:t>
    </dgm:pt>
    <dgm:pt modelId="{CC4195B1-BD68-4CA5-93BC-475419DD3603}">
      <dgm:prSet phldrT="[Text]"/>
      <dgm:spPr/>
      <dgm:t>
        <a:bodyPr/>
        <a:lstStyle/>
        <a:p>
          <a:r>
            <a:rPr lang="en-US" b="1" dirty="0">
              <a:solidFill>
                <a:srgbClr val="FFFF00"/>
              </a:solidFill>
            </a:rPr>
            <a:t>Confidentiality</a:t>
          </a:r>
          <a:br>
            <a:rPr lang="en-US" b="1" dirty="0"/>
          </a:br>
          <a:r>
            <a:rPr lang="en-US" b="1" dirty="0" err="1"/>
            <a:t>Tính</a:t>
          </a:r>
          <a:r>
            <a:rPr lang="en-US" b="1" dirty="0"/>
            <a:t> </a:t>
          </a:r>
          <a:r>
            <a:rPr lang="en-US" b="1" dirty="0" err="1"/>
            <a:t>bí</a:t>
          </a:r>
          <a:r>
            <a:rPr lang="en-US" b="1" dirty="0"/>
            <a:t> </a:t>
          </a:r>
          <a:r>
            <a:rPr lang="en-US" b="1" dirty="0" err="1"/>
            <a:t>mật</a:t>
          </a:r>
          <a:endParaRPr lang="vi-VN" b="1" dirty="0"/>
        </a:p>
      </dgm:t>
    </dgm:pt>
    <dgm:pt modelId="{8A824F14-3EFC-4FA3-B86C-571B1AD67C1B}" type="parTrans" cxnId="{525F6713-45B4-4950-95FB-B3D3BB4C3094}">
      <dgm:prSet/>
      <dgm:spPr/>
      <dgm:t>
        <a:bodyPr/>
        <a:lstStyle/>
        <a:p>
          <a:endParaRPr lang="vi-VN"/>
        </a:p>
      </dgm:t>
    </dgm:pt>
    <dgm:pt modelId="{018B866F-7E7E-4AE4-9D69-6B2DB6684242}" type="sibTrans" cxnId="{525F6713-45B4-4950-95FB-B3D3BB4C3094}">
      <dgm:prSet/>
      <dgm:spPr/>
      <dgm:t>
        <a:bodyPr/>
        <a:lstStyle/>
        <a:p>
          <a:endParaRPr lang="vi-VN"/>
        </a:p>
      </dgm:t>
    </dgm:pt>
    <dgm:pt modelId="{B421A90A-3CB6-4B7B-99E7-DB8CA4184EBB}" type="pres">
      <dgm:prSet presAssocID="{F68C9A35-1468-4448-BB8C-62B247FD75DC}" presName="Name0" presStyleCnt="0">
        <dgm:presLayoutVars>
          <dgm:dir/>
          <dgm:resizeHandles val="exact"/>
        </dgm:presLayoutVars>
      </dgm:prSet>
      <dgm:spPr/>
    </dgm:pt>
    <dgm:pt modelId="{F046CD1C-4880-40F6-96F5-81FDDC458B47}" type="pres">
      <dgm:prSet presAssocID="{F3E6A4A9-30E0-46A9-B9DB-E812CBBE309A}" presName="node" presStyleLbl="node1" presStyleIdx="0" presStyleCnt="3">
        <dgm:presLayoutVars>
          <dgm:bulletEnabled val="1"/>
        </dgm:presLayoutVars>
      </dgm:prSet>
      <dgm:spPr/>
    </dgm:pt>
    <dgm:pt modelId="{4E995494-C163-4AB4-912B-613AA3B567F0}" type="pres">
      <dgm:prSet presAssocID="{9DE16A1B-6169-46FE-97B4-529D41799534}" presName="sibTrans" presStyleLbl="sibTrans2D1" presStyleIdx="0" presStyleCnt="3" custLinFactNeighborX="52038"/>
      <dgm:spPr/>
    </dgm:pt>
    <dgm:pt modelId="{69049433-350F-4139-AB4C-3EDEA153345B}" type="pres">
      <dgm:prSet presAssocID="{9DE16A1B-6169-46FE-97B4-529D41799534}" presName="connectorText" presStyleLbl="sibTrans2D1" presStyleIdx="0" presStyleCnt="3"/>
      <dgm:spPr/>
    </dgm:pt>
    <dgm:pt modelId="{620BE299-F39D-48F4-BDF2-2BB36EF2B3F7}" type="pres">
      <dgm:prSet presAssocID="{590F2C1D-19B9-429D-95FA-CC98275DFCE6}" presName="node" presStyleLbl="node1" presStyleIdx="1" presStyleCnt="3">
        <dgm:presLayoutVars>
          <dgm:bulletEnabled val="1"/>
        </dgm:presLayoutVars>
      </dgm:prSet>
      <dgm:spPr/>
    </dgm:pt>
    <dgm:pt modelId="{B57B96B2-BC13-45DB-A3C2-44EB0CF847F8}" type="pres">
      <dgm:prSet presAssocID="{1A8D05A5-D2C3-47D6-B7F2-CFCBFFA72B09}" presName="sibTrans" presStyleLbl="sibTrans2D1" presStyleIdx="1" presStyleCnt="3"/>
      <dgm:spPr/>
    </dgm:pt>
    <dgm:pt modelId="{76ED71AF-EB86-4EDB-95AF-D9A24168A886}" type="pres">
      <dgm:prSet presAssocID="{1A8D05A5-D2C3-47D6-B7F2-CFCBFFA72B09}" presName="connectorText" presStyleLbl="sibTrans2D1" presStyleIdx="1" presStyleCnt="3"/>
      <dgm:spPr/>
    </dgm:pt>
    <dgm:pt modelId="{C0D259C8-BEBA-42A8-9D36-C42C69BD8261}" type="pres">
      <dgm:prSet presAssocID="{CC4195B1-BD68-4CA5-93BC-475419DD3603}" presName="node" presStyleLbl="node1" presStyleIdx="2" presStyleCnt="3" custRadScaleRad="107425" custRadScaleInc="15274">
        <dgm:presLayoutVars>
          <dgm:bulletEnabled val="1"/>
        </dgm:presLayoutVars>
      </dgm:prSet>
      <dgm:spPr/>
    </dgm:pt>
    <dgm:pt modelId="{ABB88219-4C64-419A-A3E4-4A65BE06C38A}" type="pres">
      <dgm:prSet presAssocID="{018B866F-7E7E-4AE4-9D69-6B2DB6684242}" presName="sibTrans" presStyleLbl="sibTrans2D1" presStyleIdx="2" presStyleCnt="3" custLinFactNeighborX="-45715"/>
      <dgm:spPr/>
    </dgm:pt>
    <dgm:pt modelId="{4F07BDD8-F38A-4E7A-86DD-7E1B06F14F18}" type="pres">
      <dgm:prSet presAssocID="{018B866F-7E7E-4AE4-9D69-6B2DB6684242}" presName="connectorText" presStyleLbl="sibTrans2D1" presStyleIdx="2" presStyleCnt="3"/>
      <dgm:spPr/>
    </dgm:pt>
  </dgm:ptLst>
  <dgm:cxnLst>
    <dgm:cxn modelId="{73DA5008-8D43-40B9-8061-1E336EC3F4F4}" type="presOf" srcId="{F68C9A35-1468-4448-BB8C-62B247FD75DC}" destId="{B421A90A-3CB6-4B7B-99E7-DB8CA4184EBB}" srcOrd="0" destOrd="0" presId="urn:microsoft.com/office/officeart/2005/8/layout/cycle7"/>
    <dgm:cxn modelId="{525F6713-45B4-4950-95FB-B3D3BB4C3094}" srcId="{F68C9A35-1468-4448-BB8C-62B247FD75DC}" destId="{CC4195B1-BD68-4CA5-93BC-475419DD3603}" srcOrd="2" destOrd="0" parTransId="{8A824F14-3EFC-4FA3-B86C-571B1AD67C1B}" sibTransId="{018B866F-7E7E-4AE4-9D69-6B2DB6684242}"/>
    <dgm:cxn modelId="{95A0F143-61CC-4359-8585-52654C7B0E2D}" type="presOf" srcId="{018B866F-7E7E-4AE4-9D69-6B2DB6684242}" destId="{4F07BDD8-F38A-4E7A-86DD-7E1B06F14F18}" srcOrd="1" destOrd="0" presId="urn:microsoft.com/office/officeart/2005/8/layout/cycle7"/>
    <dgm:cxn modelId="{4083A36B-0DAF-4433-A4F5-B93750875D1E}" type="presOf" srcId="{9DE16A1B-6169-46FE-97B4-529D41799534}" destId="{69049433-350F-4139-AB4C-3EDEA153345B}" srcOrd="1" destOrd="0" presId="urn:microsoft.com/office/officeart/2005/8/layout/cycle7"/>
    <dgm:cxn modelId="{BAA92955-673B-4B60-9ECA-08523867A310}" type="presOf" srcId="{1A8D05A5-D2C3-47D6-B7F2-CFCBFFA72B09}" destId="{76ED71AF-EB86-4EDB-95AF-D9A24168A886}" srcOrd="1" destOrd="0" presId="urn:microsoft.com/office/officeart/2005/8/layout/cycle7"/>
    <dgm:cxn modelId="{63A11B77-6878-4D0D-A7B7-83B0E5C3D381}" type="presOf" srcId="{CC4195B1-BD68-4CA5-93BC-475419DD3603}" destId="{C0D259C8-BEBA-42A8-9D36-C42C69BD8261}" srcOrd="0" destOrd="0" presId="urn:microsoft.com/office/officeart/2005/8/layout/cycle7"/>
    <dgm:cxn modelId="{413FE3BE-83C0-4333-9219-1BFF8557B3C9}" type="presOf" srcId="{F3E6A4A9-30E0-46A9-B9DB-E812CBBE309A}" destId="{F046CD1C-4880-40F6-96F5-81FDDC458B47}" srcOrd="0" destOrd="0" presId="urn:microsoft.com/office/officeart/2005/8/layout/cycle7"/>
    <dgm:cxn modelId="{782F53C4-CB6E-47B0-9EBD-D418031241D0}" srcId="{F68C9A35-1468-4448-BB8C-62B247FD75DC}" destId="{590F2C1D-19B9-429D-95FA-CC98275DFCE6}" srcOrd="1" destOrd="0" parTransId="{79201F3F-008C-47E1-B409-BCD902B1AD04}" sibTransId="{1A8D05A5-D2C3-47D6-B7F2-CFCBFFA72B09}"/>
    <dgm:cxn modelId="{E9A385C9-453A-4205-B2D3-A8023C67EEF9}" srcId="{F68C9A35-1468-4448-BB8C-62B247FD75DC}" destId="{F3E6A4A9-30E0-46A9-B9DB-E812CBBE309A}" srcOrd="0" destOrd="0" parTransId="{0171B499-2DAF-4875-A362-9EF704BAAD1D}" sibTransId="{9DE16A1B-6169-46FE-97B4-529D41799534}"/>
    <dgm:cxn modelId="{B848FCC9-EE97-4EDA-9F37-8081199F87EF}" type="presOf" srcId="{9DE16A1B-6169-46FE-97B4-529D41799534}" destId="{4E995494-C163-4AB4-912B-613AA3B567F0}" srcOrd="0" destOrd="0" presId="urn:microsoft.com/office/officeart/2005/8/layout/cycle7"/>
    <dgm:cxn modelId="{E0DDA3D1-7DBB-4422-91C3-D2E2F6CC3EBB}" type="presOf" srcId="{018B866F-7E7E-4AE4-9D69-6B2DB6684242}" destId="{ABB88219-4C64-419A-A3E4-4A65BE06C38A}" srcOrd="0" destOrd="0" presId="urn:microsoft.com/office/officeart/2005/8/layout/cycle7"/>
    <dgm:cxn modelId="{CA4631DC-EB97-4D9D-8CE4-469D6BCA05E0}" type="presOf" srcId="{590F2C1D-19B9-429D-95FA-CC98275DFCE6}" destId="{620BE299-F39D-48F4-BDF2-2BB36EF2B3F7}" srcOrd="0" destOrd="0" presId="urn:microsoft.com/office/officeart/2005/8/layout/cycle7"/>
    <dgm:cxn modelId="{1CC788E7-9915-4259-9B2B-B06A7ABF18D3}" type="presOf" srcId="{1A8D05A5-D2C3-47D6-B7F2-CFCBFFA72B09}" destId="{B57B96B2-BC13-45DB-A3C2-44EB0CF847F8}" srcOrd="0" destOrd="0" presId="urn:microsoft.com/office/officeart/2005/8/layout/cycle7"/>
    <dgm:cxn modelId="{AA3D2770-1C56-4EB0-8D25-0FD01CA8470F}" type="presParOf" srcId="{B421A90A-3CB6-4B7B-99E7-DB8CA4184EBB}" destId="{F046CD1C-4880-40F6-96F5-81FDDC458B47}" srcOrd="0" destOrd="0" presId="urn:microsoft.com/office/officeart/2005/8/layout/cycle7"/>
    <dgm:cxn modelId="{9C6C0AA3-6DA8-4E98-A191-0AD979F0C8A1}" type="presParOf" srcId="{B421A90A-3CB6-4B7B-99E7-DB8CA4184EBB}" destId="{4E995494-C163-4AB4-912B-613AA3B567F0}" srcOrd="1" destOrd="0" presId="urn:microsoft.com/office/officeart/2005/8/layout/cycle7"/>
    <dgm:cxn modelId="{5A76310A-8701-4C3F-9639-939B97C3C714}" type="presParOf" srcId="{4E995494-C163-4AB4-912B-613AA3B567F0}" destId="{69049433-350F-4139-AB4C-3EDEA153345B}" srcOrd="0" destOrd="0" presId="urn:microsoft.com/office/officeart/2005/8/layout/cycle7"/>
    <dgm:cxn modelId="{DC50EFB2-0AC8-4F90-B728-09A02937569D}" type="presParOf" srcId="{B421A90A-3CB6-4B7B-99E7-DB8CA4184EBB}" destId="{620BE299-F39D-48F4-BDF2-2BB36EF2B3F7}" srcOrd="2" destOrd="0" presId="urn:microsoft.com/office/officeart/2005/8/layout/cycle7"/>
    <dgm:cxn modelId="{FF3E4980-CA4C-4241-B889-69636C235015}" type="presParOf" srcId="{B421A90A-3CB6-4B7B-99E7-DB8CA4184EBB}" destId="{B57B96B2-BC13-45DB-A3C2-44EB0CF847F8}" srcOrd="3" destOrd="0" presId="urn:microsoft.com/office/officeart/2005/8/layout/cycle7"/>
    <dgm:cxn modelId="{D41D3D35-031E-4938-9275-F392137009EB}" type="presParOf" srcId="{B57B96B2-BC13-45DB-A3C2-44EB0CF847F8}" destId="{76ED71AF-EB86-4EDB-95AF-D9A24168A886}" srcOrd="0" destOrd="0" presId="urn:microsoft.com/office/officeart/2005/8/layout/cycle7"/>
    <dgm:cxn modelId="{94847756-4098-438A-9AA2-8D62111605CA}" type="presParOf" srcId="{B421A90A-3CB6-4B7B-99E7-DB8CA4184EBB}" destId="{C0D259C8-BEBA-42A8-9D36-C42C69BD8261}" srcOrd="4" destOrd="0" presId="urn:microsoft.com/office/officeart/2005/8/layout/cycle7"/>
    <dgm:cxn modelId="{065E7B49-0D24-4102-8C85-0F7646A4F8BC}" type="presParOf" srcId="{B421A90A-3CB6-4B7B-99E7-DB8CA4184EBB}" destId="{ABB88219-4C64-419A-A3E4-4A65BE06C38A}" srcOrd="5" destOrd="0" presId="urn:microsoft.com/office/officeart/2005/8/layout/cycle7"/>
    <dgm:cxn modelId="{A3E8E3A7-59E0-451E-87A6-16F454FE0D5D}" type="presParOf" srcId="{ABB88219-4C64-419A-A3E4-4A65BE06C38A}" destId="{4F07BDD8-F38A-4E7A-86DD-7E1B06F14F18}"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257159-0258-4055-A09E-D64AA5C9E232}"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C0B7F8C4-6F56-4E36-9D88-851F0278CA26}">
      <dgm:prSet phldrT="[Text]" custT="1"/>
      <dgm:spPr/>
      <dgm:t>
        <a:bodyPr/>
        <a:lstStyle/>
        <a:p>
          <a:r>
            <a:rPr lang="en-US" sz="3000" b="1"/>
            <a:t>Giải pháp</a:t>
          </a:r>
          <a:endParaRPr lang="en-GB" sz="3000" b="1"/>
        </a:p>
      </dgm:t>
    </dgm:pt>
    <dgm:pt modelId="{C61D1E21-13AE-43FC-A2EB-557F87F15FEA}" type="parTrans" cxnId="{F9A71D29-815F-4843-B744-F11905667F4C}">
      <dgm:prSet/>
      <dgm:spPr/>
      <dgm:t>
        <a:bodyPr/>
        <a:lstStyle/>
        <a:p>
          <a:endParaRPr lang="en-GB"/>
        </a:p>
      </dgm:t>
    </dgm:pt>
    <dgm:pt modelId="{FB12BCD8-CE16-4C49-B952-77CC383ACEBB}" type="sibTrans" cxnId="{F9A71D29-815F-4843-B744-F11905667F4C}">
      <dgm:prSet/>
      <dgm:spPr/>
      <dgm:t>
        <a:bodyPr/>
        <a:lstStyle/>
        <a:p>
          <a:endParaRPr lang="en-GB"/>
        </a:p>
      </dgm:t>
    </dgm:pt>
    <dgm:pt modelId="{29152F3D-5984-4719-A7F2-2DBD5304C733}" type="pres">
      <dgm:prSet presAssocID="{8E257159-0258-4055-A09E-D64AA5C9E232}" presName="Name0" presStyleCnt="0">
        <dgm:presLayoutVars>
          <dgm:dir/>
          <dgm:resizeHandles val="exact"/>
        </dgm:presLayoutVars>
      </dgm:prSet>
      <dgm:spPr/>
    </dgm:pt>
    <dgm:pt modelId="{85C3FCEE-72D9-4639-B184-562E0C12B272}" type="pres">
      <dgm:prSet presAssocID="{C0B7F8C4-6F56-4E36-9D88-851F0278CA26}" presName="composite" presStyleCnt="0"/>
      <dgm:spPr/>
    </dgm:pt>
    <dgm:pt modelId="{D6D55039-46E1-4144-980A-2B86E977346A}" type="pres">
      <dgm:prSet presAssocID="{C0B7F8C4-6F56-4E36-9D88-851F0278CA26}" presName="bgChev" presStyleLbl="node1" presStyleIdx="0" presStyleCnt="1" custLinFactNeighborX="20163" custLinFactNeighborY="-39296"/>
      <dgm:spPr>
        <a:solidFill>
          <a:srgbClr val="00B050"/>
        </a:solidFill>
      </dgm:spPr>
    </dgm:pt>
    <dgm:pt modelId="{F9501914-8FA1-4602-B4C2-933B6792A056}" type="pres">
      <dgm:prSet presAssocID="{C0B7F8C4-6F56-4E36-9D88-851F0278CA26}" presName="txNode" presStyleLbl="fgAcc1" presStyleIdx="0" presStyleCnt="1" custScaleY="100000">
        <dgm:presLayoutVars>
          <dgm:bulletEnabled val="1"/>
        </dgm:presLayoutVars>
      </dgm:prSet>
      <dgm:spPr/>
    </dgm:pt>
  </dgm:ptLst>
  <dgm:cxnLst>
    <dgm:cxn modelId="{F9A71D29-815F-4843-B744-F11905667F4C}" srcId="{8E257159-0258-4055-A09E-D64AA5C9E232}" destId="{C0B7F8C4-6F56-4E36-9D88-851F0278CA26}" srcOrd="0" destOrd="0" parTransId="{C61D1E21-13AE-43FC-A2EB-557F87F15FEA}" sibTransId="{FB12BCD8-CE16-4C49-B952-77CC383ACEBB}"/>
    <dgm:cxn modelId="{1140F92D-98A5-458C-846D-D338320FA352}" type="presOf" srcId="{8E257159-0258-4055-A09E-D64AA5C9E232}" destId="{29152F3D-5984-4719-A7F2-2DBD5304C733}" srcOrd="0" destOrd="0" presId="urn:microsoft.com/office/officeart/2005/8/layout/chevronAccent+Icon"/>
    <dgm:cxn modelId="{6DC0BD99-5348-4134-A715-28C81D39C1A5}" type="presOf" srcId="{C0B7F8C4-6F56-4E36-9D88-851F0278CA26}" destId="{F9501914-8FA1-4602-B4C2-933B6792A056}" srcOrd="0" destOrd="0" presId="urn:microsoft.com/office/officeart/2005/8/layout/chevronAccent+Icon"/>
    <dgm:cxn modelId="{E29E784F-DC50-4B07-95A6-7028BFF4092E}" type="presParOf" srcId="{29152F3D-5984-4719-A7F2-2DBD5304C733}" destId="{85C3FCEE-72D9-4639-B184-562E0C12B272}" srcOrd="0" destOrd="0" presId="urn:microsoft.com/office/officeart/2005/8/layout/chevronAccent+Icon"/>
    <dgm:cxn modelId="{AE0B45A3-BA1E-4889-BA0D-163EFD76821C}" type="presParOf" srcId="{85C3FCEE-72D9-4639-B184-562E0C12B272}" destId="{D6D55039-46E1-4144-980A-2B86E977346A}" srcOrd="0" destOrd="0" presId="urn:microsoft.com/office/officeart/2005/8/layout/chevronAccent+Icon"/>
    <dgm:cxn modelId="{0FB2F29E-1893-4D3F-93C4-E821BAAEDBBF}" type="presParOf" srcId="{85C3FCEE-72D9-4639-B184-562E0C12B272}" destId="{F9501914-8FA1-4602-B4C2-933B6792A056}"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257159-0258-4055-A09E-D64AA5C9E232}"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C0B7F8C4-6F56-4E36-9D88-851F0278CA26}">
      <dgm:prSet phldrT="[Text]" custT="1"/>
      <dgm:spPr/>
      <dgm:t>
        <a:bodyPr/>
        <a:lstStyle/>
        <a:p>
          <a:r>
            <a:rPr lang="en-US" sz="3000" b="1"/>
            <a:t>Giải pháp</a:t>
          </a:r>
          <a:endParaRPr lang="en-GB" sz="3000" b="1"/>
        </a:p>
      </dgm:t>
    </dgm:pt>
    <dgm:pt modelId="{C61D1E21-13AE-43FC-A2EB-557F87F15FEA}" type="parTrans" cxnId="{F9A71D29-815F-4843-B744-F11905667F4C}">
      <dgm:prSet/>
      <dgm:spPr/>
      <dgm:t>
        <a:bodyPr/>
        <a:lstStyle/>
        <a:p>
          <a:endParaRPr lang="en-GB"/>
        </a:p>
      </dgm:t>
    </dgm:pt>
    <dgm:pt modelId="{FB12BCD8-CE16-4C49-B952-77CC383ACEBB}" type="sibTrans" cxnId="{F9A71D29-815F-4843-B744-F11905667F4C}">
      <dgm:prSet/>
      <dgm:spPr/>
      <dgm:t>
        <a:bodyPr/>
        <a:lstStyle/>
        <a:p>
          <a:endParaRPr lang="en-GB"/>
        </a:p>
      </dgm:t>
    </dgm:pt>
    <dgm:pt modelId="{29152F3D-5984-4719-A7F2-2DBD5304C733}" type="pres">
      <dgm:prSet presAssocID="{8E257159-0258-4055-A09E-D64AA5C9E232}" presName="Name0" presStyleCnt="0">
        <dgm:presLayoutVars>
          <dgm:dir/>
          <dgm:resizeHandles val="exact"/>
        </dgm:presLayoutVars>
      </dgm:prSet>
      <dgm:spPr/>
    </dgm:pt>
    <dgm:pt modelId="{85C3FCEE-72D9-4639-B184-562E0C12B272}" type="pres">
      <dgm:prSet presAssocID="{C0B7F8C4-6F56-4E36-9D88-851F0278CA26}" presName="composite" presStyleCnt="0"/>
      <dgm:spPr/>
    </dgm:pt>
    <dgm:pt modelId="{D6D55039-46E1-4144-980A-2B86E977346A}" type="pres">
      <dgm:prSet presAssocID="{C0B7F8C4-6F56-4E36-9D88-851F0278CA26}" presName="bgChev" presStyleLbl="node1" presStyleIdx="0" presStyleCnt="1" custLinFactNeighborX="20163" custLinFactNeighborY="-39296"/>
      <dgm:spPr>
        <a:solidFill>
          <a:srgbClr val="00B050"/>
        </a:solidFill>
      </dgm:spPr>
    </dgm:pt>
    <dgm:pt modelId="{F9501914-8FA1-4602-B4C2-933B6792A056}" type="pres">
      <dgm:prSet presAssocID="{C0B7F8C4-6F56-4E36-9D88-851F0278CA26}" presName="txNode" presStyleLbl="fgAcc1" presStyleIdx="0" presStyleCnt="1" custScaleY="100000">
        <dgm:presLayoutVars>
          <dgm:bulletEnabled val="1"/>
        </dgm:presLayoutVars>
      </dgm:prSet>
      <dgm:spPr/>
    </dgm:pt>
  </dgm:ptLst>
  <dgm:cxnLst>
    <dgm:cxn modelId="{F9A71D29-815F-4843-B744-F11905667F4C}" srcId="{8E257159-0258-4055-A09E-D64AA5C9E232}" destId="{C0B7F8C4-6F56-4E36-9D88-851F0278CA26}" srcOrd="0" destOrd="0" parTransId="{C61D1E21-13AE-43FC-A2EB-557F87F15FEA}" sibTransId="{FB12BCD8-CE16-4C49-B952-77CC383ACEBB}"/>
    <dgm:cxn modelId="{1140F92D-98A5-458C-846D-D338320FA352}" type="presOf" srcId="{8E257159-0258-4055-A09E-D64AA5C9E232}" destId="{29152F3D-5984-4719-A7F2-2DBD5304C733}" srcOrd="0" destOrd="0" presId="urn:microsoft.com/office/officeart/2005/8/layout/chevronAccent+Icon"/>
    <dgm:cxn modelId="{6DC0BD99-5348-4134-A715-28C81D39C1A5}" type="presOf" srcId="{C0B7F8C4-6F56-4E36-9D88-851F0278CA26}" destId="{F9501914-8FA1-4602-B4C2-933B6792A056}" srcOrd="0" destOrd="0" presId="urn:microsoft.com/office/officeart/2005/8/layout/chevronAccent+Icon"/>
    <dgm:cxn modelId="{E29E784F-DC50-4B07-95A6-7028BFF4092E}" type="presParOf" srcId="{29152F3D-5984-4719-A7F2-2DBD5304C733}" destId="{85C3FCEE-72D9-4639-B184-562E0C12B272}" srcOrd="0" destOrd="0" presId="urn:microsoft.com/office/officeart/2005/8/layout/chevronAccent+Icon"/>
    <dgm:cxn modelId="{AE0B45A3-BA1E-4889-BA0D-163EFD76821C}" type="presParOf" srcId="{85C3FCEE-72D9-4639-B184-562E0C12B272}" destId="{D6D55039-46E1-4144-980A-2B86E977346A}" srcOrd="0" destOrd="0" presId="urn:microsoft.com/office/officeart/2005/8/layout/chevronAccent+Icon"/>
    <dgm:cxn modelId="{0FB2F29E-1893-4D3F-93C4-E821BAAEDBBF}" type="presParOf" srcId="{85C3FCEE-72D9-4639-B184-562E0C12B272}" destId="{F9501914-8FA1-4602-B4C2-933B6792A056}"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257159-0258-4055-A09E-D64AA5C9E232}"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C0B7F8C4-6F56-4E36-9D88-851F0278CA26}">
      <dgm:prSet phldrT="[Text]" custT="1"/>
      <dgm:spPr/>
      <dgm:t>
        <a:bodyPr/>
        <a:lstStyle/>
        <a:p>
          <a:r>
            <a:rPr lang="en-US" sz="3000" b="1"/>
            <a:t>Giải pháp</a:t>
          </a:r>
          <a:endParaRPr lang="en-GB" sz="3000" b="1"/>
        </a:p>
      </dgm:t>
    </dgm:pt>
    <dgm:pt modelId="{C61D1E21-13AE-43FC-A2EB-557F87F15FEA}" type="parTrans" cxnId="{F9A71D29-815F-4843-B744-F11905667F4C}">
      <dgm:prSet/>
      <dgm:spPr/>
      <dgm:t>
        <a:bodyPr/>
        <a:lstStyle/>
        <a:p>
          <a:endParaRPr lang="en-GB"/>
        </a:p>
      </dgm:t>
    </dgm:pt>
    <dgm:pt modelId="{FB12BCD8-CE16-4C49-B952-77CC383ACEBB}" type="sibTrans" cxnId="{F9A71D29-815F-4843-B744-F11905667F4C}">
      <dgm:prSet/>
      <dgm:spPr/>
      <dgm:t>
        <a:bodyPr/>
        <a:lstStyle/>
        <a:p>
          <a:endParaRPr lang="en-GB"/>
        </a:p>
      </dgm:t>
    </dgm:pt>
    <dgm:pt modelId="{29152F3D-5984-4719-A7F2-2DBD5304C733}" type="pres">
      <dgm:prSet presAssocID="{8E257159-0258-4055-A09E-D64AA5C9E232}" presName="Name0" presStyleCnt="0">
        <dgm:presLayoutVars>
          <dgm:dir/>
          <dgm:resizeHandles val="exact"/>
        </dgm:presLayoutVars>
      </dgm:prSet>
      <dgm:spPr/>
    </dgm:pt>
    <dgm:pt modelId="{85C3FCEE-72D9-4639-B184-562E0C12B272}" type="pres">
      <dgm:prSet presAssocID="{C0B7F8C4-6F56-4E36-9D88-851F0278CA26}" presName="composite" presStyleCnt="0"/>
      <dgm:spPr/>
    </dgm:pt>
    <dgm:pt modelId="{D6D55039-46E1-4144-980A-2B86E977346A}" type="pres">
      <dgm:prSet presAssocID="{C0B7F8C4-6F56-4E36-9D88-851F0278CA26}" presName="bgChev" presStyleLbl="node1" presStyleIdx="0" presStyleCnt="1" custLinFactNeighborX="20163" custLinFactNeighborY="-39296"/>
      <dgm:spPr>
        <a:solidFill>
          <a:srgbClr val="00B050"/>
        </a:solidFill>
      </dgm:spPr>
    </dgm:pt>
    <dgm:pt modelId="{F9501914-8FA1-4602-B4C2-933B6792A056}" type="pres">
      <dgm:prSet presAssocID="{C0B7F8C4-6F56-4E36-9D88-851F0278CA26}" presName="txNode" presStyleLbl="fgAcc1" presStyleIdx="0" presStyleCnt="1" custScaleY="100000">
        <dgm:presLayoutVars>
          <dgm:bulletEnabled val="1"/>
        </dgm:presLayoutVars>
      </dgm:prSet>
      <dgm:spPr/>
    </dgm:pt>
  </dgm:ptLst>
  <dgm:cxnLst>
    <dgm:cxn modelId="{F9A71D29-815F-4843-B744-F11905667F4C}" srcId="{8E257159-0258-4055-A09E-D64AA5C9E232}" destId="{C0B7F8C4-6F56-4E36-9D88-851F0278CA26}" srcOrd="0" destOrd="0" parTransId="{C61D1E21-13AE-43FC-A2EB-557F87F15FEA}" sibTransId="{FB12BCD8-CE16-4C49-B952-77CC383ACEBB}"/>
    <dgm:cxn modelId="{1140F92D-98A5-458C-846D-D338320FA352}" type="presOf" srcId="{8E257159-0258-4055-A09E-D64AA5C9E232}" destId="{29152F3D-5984-4719-A7F2-2DBD5304C733}" srcOrd="0" destOrd="0" presId="urn:microsoft.com/office/officeart/2005/8/layout/chevronAccent+Icon"/>
    <dgm:cxn modelId="{6DC0BD99-5348-4134-A715-28C81D39C1A5}" type="presOf" srcId="{C0B7F8C4-6F56-4E36-9D88-851F0278CA26}" destId="{F9501914-8FA1-4602-B4C2-933B6792A056}" srcOrd="0" destOrd="0" presId="urn:microsoft.com/office/officeart/2005/8/layout/chevronAccent+Icon"/>
    <dgm:cxn modelId="{E29E784F-DC50-4B07-95A6-7028BFF4092E}" type="presParOf" srcId="{29152F3D-5984-4719-A7F2-2DBD5304C733}" destId="{85C3FCEE-72D9-4639-B184-562E0C12B272}" srcOrd="0" destOrd="0" presId="urn:microsoft.com/office/officeart/2005/8/layout/chevronAccent+Icon"/>
    <dgm:cxn modelId="{AE0B45A3-BA1E-4889-BA0D-163EFD76821C}" type="presParOf" srcId="{85C3FCEE-72D9-4639-B184-562E0C12B272}" destId="{D6D55039-46E1-4144-980A-2B86E977346A}" srcOrd="0" destOrd="0" presId="urn:microsoft.com/office/officeart/2005/8/layout/chevronAccent+Icon"/>
    <dgm:cxn modelId="{0FB2F29E-1893-4D3F-93C4-E821BAAEDBBF}" type="presParOf" srcId="{85C3FCEE-72D9-4639-B184-562E0C12B272}" destId="{F9501914-8FA1-4602-B4C2-933B6792A056}"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C1521A-8A18-4792-9D43-31B9341C452D}" type="doc">
      <dgm:prSet loTypeId="urn:microsoft.com/office/officeart/2005/8/layout/chevron1" loCatId="process" qsTypeId="urn:microsoft.com/office/officeart/2005/8/quickstyle/simple1" qsCatId="simple" csTypeId="urn:microsoft.com/office/officeart/2005/8/colors/accent1_2" csCatId="accent1" phldr="1"/>
      <dgm:spPr/>
    </dgm:pt>
    <dgm:pt modelId="{90B3809A-42FC-48CC-A67E-5E47ACDEAC39}">
      <dgm:prSet phldrT="[Text]"/>
      <dgm:spPr/>
      <dgm:t>
        <a:bodyPr/>
        <a:lstStyle/>
        <a:p>
          <a:r>
            <a:rPr lang="en-US"/>
            <a:t>Sử dụng an toàn</a:t>
          </a:r>
          <a:endParaRPr lang="en-GB"/>
        </a:p>
      </dgm:t>
    </dgm:pt>
    <dgm:pt modelId="{3C6E2EB0-6CAF-4DF2-8A82-0304DE9B7BBF}" type="parTrans" cxnId="{DA7DF928-7CE7-4B6A-9436-2BC73FED1157}">
      <dgm:prSet/>
      <dgm:spPr/>
      <dgm:t>
        <a:bodyPr/>
        <a:lstStyle/>
        <a:p>
          <a:endParaRPr lang="en-GB"/>
        </a:p>
      </dgm:t>
    </dgm:pt>
    <dgm:pt modelId="{659F546C-EA11-49A0-B499-94041256F308}" type="sibTrans" cxnId="{DA7DF928-7CE7-4B6A-9436-2BC73FED1157}">
      <dgm:prSet/>
      <dgm:spPr/>
      <dgm:t>
        <a:bodyPr/>
        <a:lstStyle/>
        <a:p>
          <a:endParaRPr lang="en-GB"/>
        </a:p>
      </dgm:t>
    </dgm:pt>
    <dgm:pt modelId="{DD74EB06-E11F-41F0-A99B-80901F338D60}" type="pres">
      <dgm:prSet presAssocID="{46C1521A-8A18-4792-9D43-31B9341C452D}" presName="Name0" presStyleCnt="0">
        <dgm:presLayoutVars>
          <dgm:dir/>
          <dgm:animLvl val="lvl"/>
          <dgm:resizeHandles val="exact"/>
        </dgm:presLayoutVars>
      </dgm:prSet>
      <dgm:spPr/>
    </dgm:pt>
    <dgm:pt modelId="{002D8524-B25F-4296-A7FB-A1B350F17398}" type="pres">
      <dgm:prSet presAssocID="{90B3809A-42FC-48CC-A67E-5E47ACDEAC39}" presName="parTxOnly" presStyleLbl="node1" presStyleIdx="0" presStyleCnt="1" custLinFactNeighborY="2899">
        <dgm:presLayoutVars>
          <dgm:chMax val="0"/>
          <dgm:chPref val="0"/>
          <dgm:bulletEnabled val="1"/>
        </dgm:presLayoutVars>
      </dgm:prSet>
      <dgm:spPr/>
    </dgm:pt>
  </dgm:ptLst>
  <dgm:cxnLst>
    <dgm:cxn modelId="{DA7DF928-7CE7-4B6A-9436-2BC73FED1157}" srcId="{46C1521A-8A18-4792-9D43-31B9341C452D}" destId="{90B3809A-42FC-48CC-A67E-5E47ACDEAC39}" srcOrd="0" destOrd="0" parTransId="{3C6E2EB0-6CAF-4DF2-8A82-0304DE9B7BBF}" sibTransId="{659F546C-EA11-49A0-B499-94041256F308}"/>
    <dgm:cxn modelId="{1FD5059F-51E4-4EC8-ADEE-453D09FA2C88}" type="presOf" srcId="{90B3809A-42FC-48CC-A67E-5E47ACDEAC39}" destId="{002D8524-B25F-4296-A7FB-A1B350F17398}" srcOrd="0" destOrd="0" presId="urn:microsoft.com/office/officeart/2005/8/layout/chevron1"/>
    <dgm:cxn modelId="{6FCCEEB8-E781-41F1-83BE-EE01F32FFA0C}" type="presOf" srcId="{46C1521A-8A18-4792-9D43-31B9341C452D}" destId="{DD74EB06-E11F-41F0-A99B-80901F338D60}" srcOrd="0" destOrd="0" presId="urn:microsoft.com/office/officeart/2005/8/layout/chevron1"/>
    <dgm:cxn modelId="{E502DF40-97AC-4244-8895-32BC6C16485F}" type="presParOf" srcId="{DD74EB06-E11F-41F0-A99B-80901F338D60}" destId="{002D8524-B25F-4296-A7FB-A1B350F17398}" srcOrd="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C1521A-8A18-4792-9D43-31B9341C452D}" type="doc">
      <dgm:prSet loTypeId="urn:microsoft.com/office/officeart/2005/8/layout/chevron1" loCatId="process" qsTypeId="urn:microsoft.com/office/officeart/2005/8/quickstyle/simple1" qsCatId="simple" csTypeId="urn:microsoft.com/office/officeart/2005/8/colors/accent1_2" csCatId="accent1" phldr="1"/>
      <dgm:spPr/>
    </dgm:pt>
    <dgm:pt modelId="{90B3809A-42FC-48CC-A67E-5E47ACDEAC39}">
      <dgm:prSet phldrT="[Text]"/>
      <dgm:spPr/>
      <dgm:t>
        <a:bodyPr/>
        <a:lstStyle/>
        <a:p>
          <a:r>
            <a:rPr lang="en-US"/>
            <a:t>Sử dụng an toàn</a:t>
          </a:r>
          <a:endParaRPr lang="en-GB"/>
        </a:p>
      </dgm:t>
    </dgm:pt>
    <dgm:pt modelId="{3C6E2EB0-6CAF-4DF2-8A82-0304DE9B7BBF}" type="parTrans" cxnId="{DA7DF928-7CE7-4B6A-9436-2BC73FED1157}">
      <dgm:prSet/>
      <dgm:spPr/>
      <dgm:t>
        <a:bodyPr/>
        <a:lstStyle/>
        <a:p>
          <a:endParaRPr lang="en-GB"/>
        </a:p>
      </dgm:t>
    </dgm:pt>
    <dgm:pt modelId="{659F546C-EA11-49A0-B499-94041256F308}" type="sibTrans" cxnId="{DA7DF928-7CE7-4B6A-9436-2BC73FED1157}">
      <dgm:prSet/>
      <dgm:spPr/>
      <dgm:t>
        <a:bodyPr/>
        <a:lstStyle/>
        <a:p>
          <a:endParaRPr lang="en-GB"/>
        </a:p>
      </dgm:t>
    </dgm:pt>
    <dgm:pt modelId="{DD74EB06-E11F-41F0-A99B-80901F338D60}" type="pres">
      <dgm:prSet presAssocID="{46C1521A-8A18-4792-9D43-31B9341C452D}" presName="Name0" presStyleCnt="0">
        <dgm:presLayoutVars>
          <dgm:dir/>
          <dgm:animLvl val="lvl"/>
          <dgm:resizeHandles val="exact"/>
        </dgm:presLayoutVars>
      </dgm:prSet>
      <dgm:spPr/>
    </dgm:pt>
    <dgm:pt modelId="{002D8524-B25F-4296-A7FB-A1B350F17398}" type="pres">
      <dgm:prSet presAssocID="{90B3809A-42FC-48CC-A67E-5E47ACDEAC39}" presName="parTxOnly" presStyleLbl="node1" presStyleIdx="0" presStyleCnt="1" custLinFactNeighborY="2899">
        <dgm:presLayoutVars>
          <dgm:chMax val="0"/>
          <dgm:chPref val="0"/>
          <dgm:bulletEnabled val="1"/>
        </dgm:presLayoutVars>
      </dgm:prSet>
      <dgm:spPr/>
    </dgm:pt>
  </dgm:ptLst>
  <dgm:cxnLst>
    <dgm:cxn modelId="{DA7DF928-7CE7-4B6A-9436-2BC73FED1157}" srcId="{46C1521A-8A18-4792-9D43-31B9341C452D}" destId="{90B3809A-42FC-48CC-A67E-5E47ACDEAC39}" srcOrd="0" destOrd="0" parTransId="{3C6E2EB0-6CAF-4DF2-8A82-0304DE9B7BBF}" sibTransId="{659F546C-EA11-49A0-B499-94041256F308}"/>
    <dgm:cxn modelId="{1FD5059F-51E4-4EC8-ADEE-453D09FA2C88}" type="presOf" srcId="{90B3809A-42FC-48CC-A67E-5E47ACDEAC39}" destId="{002D8524-B25F-4296-A7FB-A1B350F17398}" srcOrd="0" destOrd="0" presId="urn:microsoft.com/office/officeart/2005/8/layout/chevron1"/>
    <dgm:cxn modelId="{6FCCEEB8-E781-41F1-83BE-EE01F32FFA0C}" type="presOf" srcId="{46C1521A-8A18-4792-9D43-31B9341C452D}" destId="{DD74EB06-E11F-41F0-A99B-80901F338D60}" srcOrd="0" destOrd="0" presId="urn:microsoft.com/office/officeart/2005/8/layout/chevron1"/>
    <dgm:cxn modelId="{E502DF40-97AC-4244-8895-32BC6C16485F}" type="presParOf" srcId="{DD74EB06-E11F-41F0-A99B-80901F338D60}" destId="{002D8524-B25F-4296-A7FB-A1B350F17398}" srcOrd="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C1521A-8A18-4792-9D43-31B9341C452D}" type="doc">
      <dgm:prSet loTypeId="urn:microsoft.com/office/officeart/2005/8/layout/chevron1" loCatId="process" qsTypeId="urn:microsoft.com/office/officeart/2005/8/quickstyle/simple1" qsCatId="simple" csTypeId="urn:microsoft.com/office/officeart/2005/8/colors/accent1_2" csCatId="accent1" phldr="1"/>
      <dgm:spPr/>
    </dgm:pt>
    <dgm:pt modelId="{90B3809A-42FC-48CC-A67E-5E47ACDEAC39}">
      <dgm:prSet phldrT="[Text]"/>
      <dgm:spPr/>
      <dgm:t>
        <a:bodyPr/>
        <a:lstStyle/>
        <a:p>
          <a:r>
            <a:rPr lang="en-US"/>
            <a:t>Sử dụng an toàn</a:t>
          </a:r>
          <a:endParaRPr lang="en-GB"/>
        </a:p>
      </dgm:t>
    </dgm:pt>
    <dgm:pt modelId="{3C6E2EB0-6CAF-4DF2-8A82-0304DE9B7BBF}" type="parTrans" cxnId="{DA7DF928-7CE7-4B6A-9436-2BC73FED1157}">
      <dgm:prSet/>
      <dgm:spPr/>
      <dgm:t>
        <a:bodyPr/>
        <a:lstStyle/>
        <a:p>
          <a:endParaRPr lang="en-GB"/>
        </a:p>
      </dgm:t>
    </dgm:pt>
    <dgm:pt modelId="{659F546C-EA11-49A0-B499-94041256F308}" type="sibTrans" cxnId="{DA7DF928-7CE7-4B6A-9436-2BC73FED1157}">
      <dgm:prSet/>
      <dgm:spPr/>
      <dgm:t>
        <a:bodyPr/>
        <a:lstStyle/>
        <a:p>
          <a:endParaRPr lang="en-GB"/>
        </a:p>
      </dgm:t>
    </dgm:pt>
    <dgm:pt modelId="{DD74EB06-E11F-41F0-A99B-80901F338D60}" type="pres">
      <dgm:prSet presAssocID="{46C1521A-8A18-4792-9D43-31B9341C452D}" presName="Name0" presStyleCnt="0">
        <dgm:presLayoutVars>
          <dgm:dir/>
          <dgm:animLvl val="lvl"/>
          <dgm:resizeHandles val="exact"/>
        </dgm:presLayoutVars>
      </dgm:prSet>
      <dgm:spPr/>
    </dgm:pt>
    <dgm:pt modelId="{002D8524-B25F-4296-A7FB-A1B350F17398}" type="pres">
      <dgm:prSet presAssocID="{90B3809A-42FC-48CC-A67E-5E47ACDEAC39}" presName="parTxOnly" presStyleLbl="node1" presStyleIdx="0" presStyleCnt="1" custLinFactNeighborY="2899">
        <dgm:presLayoutVars>
          <dgm:chMax val="0"/>
          <dgm:chPref val="0"/>
          <dgm:bulletEnabled val="1"/>
        </dgm:presLayoutVars>
      </dgm:prSet>
      <dgm:spPr/>
    </dgm:pt>
  </dgm:ptLst>
  <dgm:cxnLst>
    <dgm:cxn modelId="{DA7DF928-7CE7-4B6A-9436-2BC73FED1157}" srcId="{46C1521A-8A18-4792-9D43-31B9341C452D}" destId="{90B3809A-42FC-48CC-A67E-5E47ACDEAC39}" srcOrd="0" destOrd="0" parTransId="{3C6E2EB0-6CAF-4DF2-8A82-0304DE9B7BBF}" sibTransId="{659F546C-EA11-49A0-B499-94041256F308}"/>
    <dgm:cxn modelId="{1FD5059F-51E4-4EC8-ADEE-453D09FA2C88}" type="presOf" srcId="{90B3809A-42FC-48CC-A67E-5E47ACDEAC39}" destId="{002D8524-B25F-4296-A7FB-A1B350F17398}" srcOrd="0" destOrd="0" presId="urn:microsoft.com/office/officeart/2005/8/layout/chevron1"/>
    <dgm:cxn modelId="{6FCCEEB8-E781-41F1-83BE-EE01F32FFA0C}" type="presOf" srcId="{46C1521A-8A18-4792-9D43-31B9341C452D}" destId="{DD74EB06-E11F-41F0-A99B-80901F338D60}" srcOrd="0" destOrd="0" presId="urn:microsoft.com/office/officeart/2005/8/layout/chevron1"/>
    <dgm:cxn modelId="{E502DF40-97AC-4244-8895-32BC6C16485F}" type="presParOf" srcId="{DD74EB06-E11F-41F0-A99B-80901F338D60}" destId="{002D8524-B25F-4296-A7FB-A1B350F17398}" srcOrd="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6C1521A-8A18-4792-9D43-31B9341C452D}" type="doc">
      <dgm:prSet loTypeId="urn:microsoft.com/office/officeart/2005/8/layout/chevron1" loCatId="process" qsTypeId="urn:microsoft.com/office/officeart/2005/8/quickstyle/simple1" qsCatId="simple" csTypeId="urn:microsoft.com/office/officeart/2005/8/colors/accent1_2" csCatId="accent1" phldr="1"/>
      <dgm:spPr/>
    </dgm:pt>
    <dgm:pt modelId="{90B3809A-42FC-48CC-A67E-5E47ACDEAC39}">
      <dgm:prSet phldrT="[Text]"/>
      <dgm:spPr/>
      <dgm:t>
        <a:bodyPr/>
        <a:lstStyle/>
        <a:p>
          <a:r>
            <a:rPr lang="en-US"/>
            <a:t>Sử dụng an toàn</a:t>
          </a:r>
          <a:endParaRPr lang="en-GB"/>
        </a:p>
      </dgm:t>
    </dgm:pt>
    <dgm:pt modelId="{3C6E2EB0-6CAF-4DF2-8A82-0304DE9B7BBF}" type="parTrans" cxnId="{DA7DF928-7CE7-4B6A-9436-2BC73FED1157}">
      <dgm:prSet/>
      <dgm:spPr/>
      <dgm:t>
        <a:bodyPr/>
        <a:lstStyle/>
        <a:p>
          <a:endParaRPr lang="en-GB"/>
        </a:p>
      </dgm:t>
    </dgm:pt>
    <dgm:pt modelId="{659F546C-EA11-49A0-B499-94041256F308}" type="sibTrans" cxnId="{DA7DF928-7CE7-4B6A-9436-2BC73FED1157}">
      <dgm:prSet/>
      <dgm:spPr/>
      <dgm:t>
        <a:bodyPr/>
        <a:lstStyle/>
        <a:p>
          <a:endParaRPr lang="en-GB"/>
        </a:p>
      </dgm:t>
    </dgm:pt>
    <dgm:pt modelId="{DD74EB06-E11F-41F0-A99B-80901F338D60}" type="pres">
      <dgm:prSet presAssocID="{46C1521A-8A18-4792-9D43-31B9341C452D}" presName="Name0" presStyleCnt="0">
        <dgm:presLayoutVars>
          <dgm:dir/>
          <dgm:animLvl val="lvl"/>
          <dgm:resizeHandles val="exact"/>
        </dgm:presLayoutVars>
      </dgm:prSet>
      <dgm:spPr/>
    </dgm:pt>
    <dgm:pt modelId="{002D8524-B25F-4296-A7FB-A1B350F17398}" type="pres">
      <dgm:prSet presAssocID="{90B3809A-42FC-48CC-A67E-5E47ACDEAC39}" presName="parTxOnly" presStyleLbl="node1" presStyleIdx="0" presStyleCnt="1" custLinFactNeighborY="2899">
        <dgm:presLayoutVars>
          <dgm:chMax val="0"/>
          <dgm:chPref val="0"/>
          <dgm:bulletEnabled val="1"/>
        </dgm:presLayoutVars>
      </dgm:prSet>
      <dgm:spPr/>
    </dgm:pt>
  </dgm:ptLst>
  <dgm:cxnLst>
    <dgm:cxn modelId="{DA7DF928-7CE7-4B6A-9436-2BC73FED1157}" srcId="{46C1521A-8A18-4792-9D43-31B9341C452D}" destId="{90B3809A-42FC-48CC-A67E-5E47ACDEAC39}" srcOrd="0" destOrd="0" parTransId="{3C6E2EB0-6CAF-4DF2-8A82-0304DE9B7BBF}" sibTransId="{659F546C-EA11-49A0-B499-94041256F308}"/>
    <dgm:cxn modelId="{1FD5059F-51E4-4EC8-ADEE-453D09FA2C88}" type="presOf" srcId="{90B3809A-42FC-48CC-A67E-5E47ACDEAC39}" destId="{002D8524-B25F-4296-A7FB-A1B350F17398}" srcOrd="0" destOrd="0" presId="urn:microsoft.com/office/officeart/2005/8/layout/chevron1"/>
    <dgm:cxn modelId="{6FCCEEB8-E781-41F1-83BE-EE01F32FFA0C}" type="presOf" srcId="{46C1521A-8A18-4792-9D43-31B9341C452D}" destId="{DD74EB06-E11F-41F0-A99B-80901F338D60}" srcOrd="0" destOrd="0" presId="urn:microsoft.com/office/officeart/2005/8/layout/chevron1"/>
    <dgm:cxn modelId="{E502DF40-97AC-4244-8895-32BC6C16485F}" type="presParOf" srcId="{DD74EB06-E11F-41F0-A99B-80901F338D60}" destId="{002D8524-B25F-4296-A7FB-A1B350F17398}" srcOrd="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261CA0C-224B-4740-8C5E-BAD00598A37C}"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4A59F1BB-F8B2-432E-A098-6D35D98B2A78}">
      <dgm:prSet phldrT="[Text]"/>
      <dgm:spPr>
        <a:solidFill>
          <a:srgbClr val="FF0000"/>
        </a:solidFill>
      </dgm:spPr>
      <dgm:t>
        <a:bodyPr/>
        <a:lstStyle/>
        <a:p>
          <a:r>
            <a:rPr lang="en-US" b="1">
              <a:latin typeface="Verdana" panose="020B0604030504040204" pitchFamily="34" charset="0"/>
              <a:ea typeface="Verdana" panose="020B0604030504040204" pitchFamily="34" charset="0"/>
            </a:rPr>
            <a:t>QUẢN LÝ DỮ LIỆU AN TOÀN</a:t>
          </a:r>
          <a:endParaRPr lang="en-GB"/>
        </a:p>
      </dgm:t>
    </dgm:pt>
    <dgm:pt modelId="{F1E31007-2B4A-47D2-9294-AC959F6C9FE0}" type="parTrans" cxnId="{F2CE01F7-E2B4-4A50-8AE6-1009E0A16BA5}">
      <dgm:prSet/>
      <dgm:spPr/>
      <dgm:t>
        <a:bodyPr/>
        <a:lstStyle/>
        <a:p>
          <a:endParaRPr lang="en-GB"/>
        </a:p>
      </dgm:t>
    </dgm:pt>
    <dgm:pt modelId="{9A866860-6CCD-409C-93BA-8ECA67AB1FE3}" type="sibTrans" cxnId="{F2CE01F7-E2B4-4A50-8AE6-1009E0A16BA5}">
      <dgm:prSet/>
      <dgm:spPr/>
      <dgm:t>
        <a:bodyPr/>
        <a:lstStyle/>
        <a:p>
          <a:endParaRPr lang="en-GB"/>
        </a:p>
      </dgm:t>
    </dgm:pt>
    <dgm:pt modelId="{27A94B7B-0E3D-40C6-A3F1-E5C36626903E}">
      <dgm:prSet phldrT="[Text]"/>
      <dgm:spPr/>
      <dgm:t>
        <a:bodyPr/>
        <a:lstStyle/>
        <a:p>
          <a:r>
            <a:rPr lang="vi-VN" b="1" i="0">
              <a:solidFill>
                <a:schemeClr val="bg1"/>
              </a:solidFill>
              <a:effectLst/>
              <a:latin typeface="OpenSans"/>
            </a:rPr>
            <a:t>Tài khoản người sử dụng và mật khẩu</a:t>
          </a:r>
          <a:endParaRPr lang="en-GB">
            <a:solidFill>
              <a:schemeClr val="bg1"/>
            </a:solidFill>
          </a:endParaRPr>
        </a:p>
      </dgm:t>
    </dgm:pt>
    <dgm:pt modelId="{232F91F1-6652-4916-B02C-354D265390B0}" type="parTrans" cxnId="{9635D5A1-F4C2-480A-ABDA-066B13A2EE12}">
      <dgm:prSet/>
      <dgm:spPr/>
      <dgm:t>
        <a:bodyPr/>
        <a:lstStyle/>
        <a:p>
          <a:endParaRPr lang="en-GB"/>
        </a:p>
      </dgm:t>
    </dgm:pt>
    <dgm:pt modelId="{0B52038C-F435-413F-B928-F45F2B998101}" type="sibTrans" cxnId="{9635D5A1-F4C2-480A-ABDA-066B13A2EE12}">
      <dgm:prSet/>
      <dgm:spPr/>
      <dgm:t>
        <a:bodyPr/>
        <a:lstStyle/>
        <a:p>
          <a:endParaRPr lang="en-GB"/>
        </a:p>
      </dgm:t>
    </dgm:pt>
    <dgm:pt modelId="{9BF24A83-5AE1-4A60-B831-2468B9F6BF6D}">
      <dgm:prSet phldrT="[Text]"/>
      <dgm:spPr/>
      <dgm:t>
        <a:bodyPr/>
        <a:lstStyle/>
        <a:p>
          <a:r>
            <a:rPr lang="en-GB" b="1" i="0">
              <a:solidFill>
                <a:schemeClr val="bg1"/>
              </a:solidFill>
              <a:effectLst/>
              <a:latin typeface="Arial" panose="020B0604020202020204" pitchFamily="34" charset="0"/>
            </a:rPr>
            <a:t>Mã hóa dữ liệu</a:t>
          </a:r>
          <a:endParaRPr lang="en-GB">
            <a:solidFill>
              <a:schemeClr val="bg1"/>
            </a:solidFill>
          </a:endParaRPr>
        </a:p>
      </dgm:t>
    </dgm:pt>
    <dgm:pt modelId="{FCAEA851-BB09-45BC-8F96-CF2C9016B002}" type="parTrans" cxnId="{E87D338F-874F-490B-BB49-19663D18F378}">
      <dgm:prSet/>
      <dgm:spPr/>
      <dgm:t>
        <a:bodyPr/>
        <a:lstStyle/>
        <a:p>
          <a:endParaRPr lang="en-GB"/>
        </a:p>
      </dgm:t>
    </dgm:pt>
    <dgm:pt modelId="{08F45895-A127-4A56-AF18-B60AD68E8407}" type="sibTrans" cxnId="{E87D338F-874F-490B-BB49-19663D18F378}">
      <dgm:prSet/>
      <dgm:spPr/>
      <dgm:t>
        <a:bodyPr/>
        <a:lstStyle/>
        <a:p>
          <a:endParaRPr lang="en-GB"/>
        </a:p>
      </dgm:t>
    </dgm:pt>
    <dgm:pt modelId="{CB9864D1-A8D9-4B9D-8F06-AF3031966241}">
      <dgm:prSet phldrT="[Text]"/>
      <dgm:spPr/>
      <dgm:t>
        <a:bodyPr/>
        <a:lstStyle/>
        <a:p>
          <a:r>
            <a:rPr lang="vi-VN" b="1" i="0">
              <a:solidFill>
                <a:schemeClr val="bg1"/>
              </a:solidFill>
              <a:effectLst/>
              <a:latin typeface="Arial" panose="020B0604020202020204" pitchFamily="34" charset="0"/>
            </a:rPr>
            <a:t>Lưu dự phòng</a:t>
          </a:r>
          <a:endParaRPr lang="en-GB">
            <a:solidFill>
              <a:schemeClr val="bg1"/>
            </a:solidFill>
          </a:endParaRPr>
        </a:p>
      </dgm:t>
    </dgm:pt>
    <dgm:pt modelId="{524D9E2F-EE34-4E10-8752-C8508BB554F1}" type="parTrans" cxnId="{FC3AB1F7-45FB-46C3-8E7C-2FA1268FFEA4}">
      <dgm:prSet/>
      <dgm:spPr/>
      <dgm:t>
        <a:bodyPr/>
        <a:lstStyle/>
        <a:p>
          <a:endParaRPr lang="en-GB"/>
        </a:p>
      </dgm:t>
    </dgm:pt>
    <dgm:pt modelId="{522A6E5F-867B-40DE-96EA-787CCA219F25}" type="sibTrans" cxnId="{FC3AB1F7-45FB-46C3-8E7C-2FA1268FFEA4}">
      <dgm:prSet/>
      <dgm:spPr/>
      <dgm:t>
        <a:bodyPr/>
        <a:lstStyle/>
        <a:p>
          <a:endParaRPr lang="en-GB"/>
        </a:p>
      </dgm:t>
    </dgm:pt>
    <dgm:pt modelId="{BD347232-4798-4C71-88AF-3E15C1654C95}">
      <dgm:prSet phldrT="[Text]"/>
      <dgm:spPr/>
      <dgm:t>
        <a:bodyPr/>
        <a:lstStyle/>
        <a:p>
          <a:r>
            <a:rPr lang="en-GB" b="1" i="0">
              <a:solidFill>
                <a:schemeClr val="bg1"/>
              </a:solidFill>
              <a:effectLst/>
              <a:latin typeface="Open Sans" panose="020B0606030504020204" pitchFamily="34" charset="0"/>
            </a:rPr>
            <a:t>Phần mềm chống virus</a:t>
          </a:r>
          <a:endParaRPr lang="en-GB">
            <a:solidFill>
              <a:schemeClr val="bg1"/>
            </a:solidFill>
          </a:endParaRPr>
        </a:p>
      </dgm:t>
    </dgm:pt>
    <dgm:pt modelId="{B03E5DEB-16FD-4507-B124-8D5F1C075140}" type="parTrans" cxnId="{1BC60364-B739-4BAB-B9FB-37A2C74CF619}">
      <dgm:prSet/>
      <dgm:spPr/>
      <dgm:t>
        <a:bodyPr/>
        <a:lstStyle/>
        <a:p>
          <a:endParaRPr lang="en-GB"/>
        </a:p>
      </dgm:t>
    </dgm:pt>
    <dgm:pt modelId="{9F256D57-1015-4A27-A40F-65E4EE57B1A7}" type="sibTrans" cxnId="{1BC60364-B739-4BAB-B9FB-37A2C74CF619}">
      <dgm:prSet/>
      <dgm:spPr/>
      <dgm:t>
        <a:bodyPr/>
        <a:lstStyle/>
        <a:p>
          <a:endParaRPr lang="en-GB"/>
        </a:p>
      </dgm:t>
    </dgm:pt>
    <dgm:pt modelId="{84E4B8BC-533C-48A5-80EC-D4D2A69B3863}" type="pres">
      <dgm:prSet presAssocID="{5261CA0C-224B-4740-8C5E-BAD00598A37C}" presName="Name0" presStyleCnt="0">
        <dgm:presLayoutVars>
          <dgm:chMax val="1"/>
          <dgm:chPref val="1"/>
          <dgm:dir/>
          <dgm:animOne val="branch"/>
          <dgm:animLvl val="lvl"/>
        </dgm:presLayoutVars>
      </dgm:prSet>
      <dgm:spPr/>
    </dgm:pt>
    <dgm:pt modelId="{6C0781D3-2EA4-48B6-8EE1-1672D101A952}" type="pres">
      <dgm:prSet presAssocID="{4A59F1BB-F8B2-432E-A098-6D35D98B2A78}" presName="Parent" presStyleLbl="node0" presStyleIdx="0" presStyleCnt="1">
        <dgm:presLayoutVars>
          <dgm:chMax val="6"/>
          <dgm:chPref val="6"/>
        </dgm:presLayoutVars>
      </dgm:prSet>
      <dgm:spPr/>
    </dgm:pt>
    <dgm:pt modelId="{2A807054-5240-44F4-B278-60D261AC6185}" type="pres">
      <dgm:prSet presAssocID="{27A94B7B-0E3D-40C6-A3F1-E5C36626903E}" presName="Accent1" presStyleCnt="0"/>
      <dgm:spPr/>
    </dgm:pt>
    <dgm:pt modelId="{7F7A5EFD-A13B-4C6C-8830-C22B83E1EFF4}" type="pres">
      <dgm:prSet presAssocID="{27A94B7B-0E3D-40C6-A3F1-E5C36626903E}" presName="Accent" presStyleLbl="bgShp" presStyleIdx="0" presStyleCnt="4"/>
      <dgm:spPr/>
    </dgm:pt>
    <dgm:pt modelId="{36382C5C-90FC-4754-A6F5-AEE77C3FA5CD}" type="pres">
      <dgm:prSet presAssocID="{27A94B7B-0E3D-40C6-A3F1-E5C36626903E}" presName="Child1" presStyleLbl="node1" presStyleIdx="0" presStyleCnt="4" custLinFactX="-4807" custLinFactNeighborX="-100000" custLinFactNeighborY="16826">
        <dgm:presLayoutVars>
          <dgm:chMax val="0"/>
          <dgm:chPref val="0"/>
          <dgm:bulletEnabled val="1"/>
        </dgm:presLayoutVars>
      </dgm:prSet>
      <dgm:spPr/>
    </dgm:pt>
    <dgm:pt modelId="{23BA3CBC-A9C1-4065-9C12-FF17C3A48FBC}" type="pres">
      <dgm:prSet presAssocID="{9BF24A83-5AE1-4A60-B831-2468B9F6BF6D}" presName="Accent2" presStyleCnt="0"/>
      <dgm:spPr/>
    </dgm:pt>
    <dgm:pt modelId="{0E821A02-C0B4-40E5-8E44-4E553D5BD0D0}" type="pres">
      <dgm:prSet presAssocID="{9BF24A83-5AE1-4A60-B831-2468B9F6BF6D}" presName="Accent" presStyleLbl="bgShp" presStyleIdx="1" presStyleCnt="4" custLinFactX="-108185" custLinFactNeighborX="-200000" custLinFactNeighborY="66049"/>
      <dgm:spPr/>
    </dgm:pt>
    <dgm:pt modelId="{D7027B59-379B-4AB7-ADC4-E175AFF6E8F8}" type="pres">
      <dgm:prSet presAssocID="{9BF24A83-5AE1-4A60-B831-2468B9F6BF6D}" presName="Child2" presStyleLbl="node1" presStyleIdx="1" presStyleCnt="4" custLinFactNeighborX="19651" custLinFactNeighborY="-29445">
        <dgm:presLayoutVars>
          <dgm:chMax val="0"/>
          <dgm:chPref val="0"/>
          <dgm:bulletEnabled val="1"/>
        </dgm:presLayoutVars>
      </dgm:prSet>
      <dgm:spPr/>
    </dgm:pt>
    <dgm:pt modelId="{D5F56B5D-5F16-4250-8062-1483EF6E66B3}" type="pres">
      <dgm:prSet presAssocID="{CB9864D1-A8D9-4B9D-8F06-AF3031966241}" presName="Accent3" presStyleCnt="0"/>
      <dgm:spPr/>
    </dgm:pt>
    <dgm:pt modelId="{2B0E1375-F22E-4195-AD9C-8B80655941A5}" type="pres">
      <dgm:prSet presAssocID="{CB9864D1-A8D9-4B9D-8F06-AF3031966241}" presName="Accent" presStyleLbl="bgShp" presStyleIdx="2" presStyleCnt="4" custLinFactNeighborX="42672" custLinFactNeighborY="-93569"/>
      <dgm:spPr/>
    </dgm:pt>
    <dgm:pt modelId="{4AF9E61A-492F-4C04-96AC-49C51423D86F}" type="pres">
      <dgm:prSet presAssocID="{CB9864D1-A8D9-4B9D-8F06-AF3031966241}" presName="Child3" presStyleLbl="node1" presStyleIdx="2" presStyleCnt="4" custLinFactNeighborX="24018" custLinFactNeighborY="25239">
        <dgm:presLayoutVars>
          <dgm:chMax val="0"/>
          <dgm:chPref val="0"/>
          <dgm:bulletEnabled val="1"/>
        </dgm:presLayoutVars>
      </dgm:prSet>
      <dgm:spPr/>
    </dgm:pt>
    <dgm:pt modelId="{008E5646-80C4-4E41-884D-3D58C4EA7F88}" type="pres">
      <dgm:prSet presAssocID="{BD347232-4798-4C71-88AF-3E15C1654C95}" presName="Accent4" presStyleCnt="0"/>
      <dgm:spPr/>
    </dgm:pt>
    <dgm:pt modelId="{48C4BF18-6678-4590-AEBD-AA0CA5876AE5}" type="pres">
      <dgm:prSet presAssocID="{BD347232-4798-4C71-88AF-3E15C1654C95}" presName="Accent" presStyleLbl="bgShp" presStyleIdx="3" presStyleCnt="4" custLinFactNeighborX="94826" custLinFactNeighborY="78892"/>
      <dgm:spPr/>
    </dgm:pt>
    <dgm:pt modelId="{B8AE9B31-BBFD-4968-A3D2-672F2078C666}" type="pres">
      <dgm:prSet presAssocID="{BD347232-4798-4C71-88AF-3E15C1654C95}" presName="Child4" presStyleLbl="node1" presStyleIdx="3" presStyleCnt="4" custLinFactX="-33920" custLinFactNeighborX="-100000" custLinFactNeighborY="-31128">
        <dgm:presLayoutVars>
          <dgm:chMax val="0"/>
          <dgm:chPref val="0"/>
          <dgm:bulletEnabled val="1"/>
        </dgm:presLayoutVars>
      </dgm:prSet>
      <dgm:spPr/>
    </dgm:pt>
  </dgm:ptLst>
  <dgm:cxnLst>
    <dgm:cxn modelId="{B8346015-6C5F-4500-8895-8FC43CE995F4}" type="presOf" srcId="{BD347232-4798-4C71-88AF-3E15C1654C95}" destId="{B8AE9B31-BBFD-4968-A3D2-672F2078C666}" srcOrd="0" destOrd="0" presId="urn:microsoft.com/office/officeart/2011/layout/HexagonRadial"/>
    <dgm:cxn modelId="{8195581C-2FA9-43F8-A2A5-F1174A295BAF}" type="presOf" srcId="{27A94B7B-0E3D-40C6-A3F1-E5C36626903E}" destId="{36382C5C-90FC-4754-A6F5-AEE77C3FA5CD}" srcOrd="0" destOrd="0" presId="urn:microsoft.com/office/officeart/2011/layout/HexagonRadial"/>
    <dgm:cxn modelId="{1BC60364-B739-4BAB-B9FB-37A2C74CF619}" srcId="{4A59F1BB-F8B2-432E-A098-6D35D98B2A78}" destId="{BD347232-4798-4C71-88AF-3E15C1654C95}" srcOrd="3" destOrd="0" parTransId="{B03E5DEB-16FD-4507-B124-8D5F1C075140}" sibTransId="{9F256D57-1015-4A27-A40F-65E4EE57B1A7}"/>
    <dgm:cxn modelId="{CD040F83-81C5-4882-AC20-E90B9B8AADDF}" type="presOf" srcId="{5261CA0C-224B-4740-8C5E-BAD00598A37C}" destId="{84E4B8BC-533C-48A5-80EC-D4D2A69B3863}" srcOrd="0" destOrd="0" presId="urn:microsoft.com/office/officeart/2011/layout/HexagonRadial"/>
    <dgm:cxn modelId="{11C5A68E-3236-4DCB-BC84-EDEDDBF55DBA}" type="presOf" srcId="{CB9864D1-A8D9-4B9D-8F06-AF3031966241}" destId="{4AF9E61A-492F-4C04-96AC-49C51423D86F}" srcOrd="0" destOrd="0" presId="urn:microsoft.com/office/officeart/2011/layout/HexagonRadial"/>
    <dgm:cxn modelId="{048DED8E-7DDA-4829-83FF-0891B6FCACF5}" type="presOf" srcId="{9BF24A83-5AE1-4A60-B831-2468B9F6BF6D}" destId="{D7027B59-379B-4AB7-ADC4-E175AFF6E8F8}" srcOrd="0" destOrd="0" presId="urn:microsoft.com/office/officeart/2011/layout/HexagonRadial"/>
    <dgm:cxn modelId="{E87D338F-874F-490B-BB49-19663D18F378}" srcId="{4A59F1BB-F8B2-432E-A098-6D35D98B2A78}" destId="{9BF24A83-5AE1-4A60-B831-2468B9F6BF6D}" srcOrd="1" destOrd="0" parTransId="{FCAEA851-BB09-45BC-8F96-CF2C9016B002}" sibTransId="{08F45895-A127-4A56-AF18-B60AD68E8407}"/>
    <dgm:cxn modelId="{9635D5A1-F4C2-480A-ABDA-066B13A2EE12}" srcId="{4A59F1BB-F8B2-432E-A098-6D35D98B2A78}" destId="{27A94B7B-0E3D-40C6-A3F1-E5C36626903E}" srcOrd="0" destOrd="0" parTransId="{232F91F1-6652-4916-B02C-354D265390B0}" sibTransId="{0B52038C-F435-413F-B928-F45F2B998101}"/>
    <dgm:cxn modelId="{F2CE01F7-E2B4-4A50-8AE6-1009E0A16BA5}" srcId="{5261CA0C-224B-4740-8C5E-BAD00598A37C}" destId="{4A59F1BB-F8B2-432E-A098-6D35D98B2A78}" srcOrd="0" destOrd="0" parTransId="{F1E31007-2B4A-47D2-9294-AC959F6C9FE0}" sibTransId="{9A866860-6CCD-409C-93BA-8ECA67AB1FE3}"/>
    <dgm:cxn modelId="{FC3AB1F7-45FB-46C3-8E7C-2FA1268FFEA4}" srcId="{4A59F1BB-F8B2-432E-A098-6D35D98B2A78}" destId="{CB9864D1-A8D9-4B9D-8F06-AF3031966241}" srcOrd="2" destOrd="0" parTransId="{524D9E2F-EE34-4E10-8752-C8508BB554F1}" sibTransId="{522A6E5F-867B-40DE-96EA-787CCA219F25}"/>
    <dgm:cxn modelId="{E9D7AAFD-8578-4ADE-9B4D-6E221DCB284E}" type="presOf" srcId="{4A59F1BB-F8B2-432E-A098-6D35D98B2A78}" destId="{6C0781D3-2EA4-48B6-8EE1-1672D101A952}" srcOrd="0" destOrd="0" presId="urn:microsoft.com/office/officeart/2011/layout/HexagonRadial"/>
    <dgm:cxn modelId="{BA8B3C89-30FB-4A9C-8FE5-FE3C01BBF96F}" type="presParOf" srcId="{84E4B8BC-533C-48A5-80EC-D4D2A69B3863}" destId="{6C0781D3-2EA4-48B6-8EE1-1672D101A952}" srcOrd="0" destOrd="0" presId="urn:microsoft.com/office/officeart/2011/layout/HexagonRadial"/>
    <dgm:cxn modelId="{6F727E31-BE22-4893-AF4A-50C64F17E94E}" type="presParOf" srcId="{84E4B8BC-533C-48A5-80EC-D4D2A69B3863}" destId="{2A807054-5240-44F4-B278-60D261AC6185}" srcOrd="1" destOrd="0" presId="urn:microsoft.com/office/officeart/2011/layout/HexagonRadial"/>
    <dgm:cxn modelId="{52EC74BF-2652-4D00-B02E-09BE1A0D528B}" type="presParOf" srcId="{2A807054-5240-44F4-B278-60D261AC6185}" destId="{7F7A5EFD-A13B-4C6C-8830-C22B83E1EFF4}" srcOrd="0" destOrd="0" presId="urn:microsoft.com/office/officeart/2011/layout/HexagonRadial"/>
    <dgm:cxn modelId="{FB45BB5D-0269-414E-BB1F-68423F32BBEF}" type="presParOf" srcId="{84E4B8BC-533C-48A5-80EC-D4D2A69B3863}" destId="{36382C5C-90FC-4754-A6F5-AEE77C3FA5CD}" srcOrd="2" destOrd="0" presId="urn:microsoft.com/office/officeart/2011/layout/HexagonRadial"/>
    <dgm:cxn modelId="{931649A7-4970-45EE-B30B-FB2761707CCB}" type="presParOf" srcId="{84E4B8BC-533C-48A5-80EC-D4D2A69B3863}" destId="{23BA3CBC-A9C1-4065-9C12-FF17C3A48FBC}" srcOrd="3" destOrd="0" presId="urn:microsoft.com/office/officeart/2011/layout/HexagonRadial"/>
    <dgm:cxn modelId="{13A092C0-BA77-4318-B8B3-F72B4539CC39}" type="presParOf" srcId="{23BA3CBC-A9C1-4065-9C12-FF17C3A48FBC}" destId="{0E821A02-C0B4-40E5-8E44-4E553D5BD0D0}" srcOrd="0" destOrd="0" presId="urn:microsoft.com/office/officeart/2011/layout/HexagonRadial"/>
    <dgm:cxn modelId="{B6AC754F-3566-42A0-8342-2A449DEE1A89}" type="presParOf" srcId="{84E4B8BC-533C-48A5-80EC-D4D2A69B3863}" destId="{D7027B59-379B-4AB7-ADC4-E175AFF6E8F8}" srcOrd="4" destOrd="0" presId="urn:microsoft.com/office/officeart/2011/layout/HexagonRadial"/>
    <dgm:cxn modelId="{57ED4875-E7A4-4FC9-AF71-50C1AD3D5B41}" type="presParOf" srcId="{84E4B8BC-533C-48A5-80EC-D4D2A69B3863}" destId="{D5F56B5D-5F16-4250-8062-1483EF6E66B3}" srcOrd="5" destOrd="0" presId="urn:microsoft.com/office/officeart/2011/layout/HexagonRadial"/>
    <dgm:cxn modelId="{E3BBE5EF-41E4-44C6-90D7-93E80B689315}" type="presParOf" srcId="{D5F56B5D-5F16-4250-8062-1483EF6E66B3}" destId="{2B0E1375-F22E-4195-AD9C-8B80655941A5}" srcOrd="0" destOrd="0" presId="urn:microsoft.com/office/officeart/2011/layout/HexagonRadial"/>
    <dgm:cxn modelId="{9626DAD3-564E-4CA9-B437-DF474E160081}" type="presParOf" srcId="{84E4B8BC-533C-48A5-80EC-D4D2A69B3863}" destId="{4AF9E61A-492F-4C04-96AC-49C51423D86F}" srcOrd="6" destOrd="0" presId="urn:microsoft.com/office/officeart/2011/layout/HexagonRadial"/>
    <dgm:cxn modelId="{814CCEEB-DA5C-4EDC-9A0B-8BA6BFA5B1F0}" type="presParOf" srcId="{84E4B8BC-533C-48A5-80EC-D4D2A69B3863}" destId="{008E5646-80C4-4E41-884D-3D58C4EA7F88}" srcOrd="7" destOrd="0" presId="urn:microsoft.com/office/officeart/2011/layout/HexagonRadial"/>
    <dgm:cxn modelId="{A92D6211-1DFE-4E29-880E-638DA05F7EFA}" type="presParOf" srcId="{008E5646-80C4-4E41-884D-3D58C4EA7F88}" destId="{48C4BF18-6678-4590-AEBD-AA0CA5876AE5}" srcOrd="0" destOrd="0" presId="urn:microsoft.com/office/officeart/2011/layout/HexagonRadial"/>
    <dgm:cxn modelId="{047301E8-BB53-46D8-B005-D425E882ADB2}" type="presParOf" srcId="{84E4B8BC-533C-48A5-80EC-D4D2A69B3863}" destId="{B8AE9B31-BBFD-4968-A3D2-672F2078C666}" srcOrd="8"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6CD1C-4880-40F6-96F5-81FDDC458B47}">
      <dsp:nvSpPr>
        <dsp:cNvPr id="0" name=""/>
        <dsp:cNvSpPr/>
      </dsp:nvSpPr>
      <dsp:spPr>
        <a:xfrm>
          <a:off x="2763553" y="841"/>
          <a:ext cx="2105741" cy="105287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FFFF00"/>
              </a:solidFill>
            </a:rPr>
            <a:t>Integrity</a:t>
          </a:r>
          <a:br>
            <a:rPr lang="en-US" sz="2100" b="1" kern="1200" dirty="0"/>
          </a:br>
          <a:r>
            <a:rPr lang="en-US" sz="2100" b="1" kern="1200" dirty="0" err="1"/>
            <a:t>Tính</a:t>
          </a:r>
          <a:r>
            <a:rPr lang="en-US" sz="2100" b="1" kern="1200" dirty="0"/>
            <a:t> </a:t>
          </a:r>
          <a:r>
            <a:rPr lang="en-US" sz="2100" b="1" kern="1200" dirty="0" err="1"/>
            <a:t>toàn</a:t>
          </a:r>
          <a:r>
            <a:rPr lang="en-US" sz="2100" b="1" kern="1200" dirty="0"/>
            <a:t> </a:t>
          </a:r>
          <a:r>
            <a:rPr lang="en-US" sz="2100" b="1" kern="1200" dirty="0" err="1"/>
            <a:t>vẹn</a:t>
          </a:r>
          <a:endParaRPr lang="vi-VN" sz="2100" b="1" kern="1200" dirty="0"/>
        </a:p>
      </dsp:txBody>
      <dsp:txXfrm>
        <a:off x="2794391" y="31679"/>
        <a:ext cx="2044065" cy="991194"/>
      </dsp:txXfrm>
    </dsp:sp>
    <dsp:sp modelId="{4E995494-C163-4AB4-912B-613AA3B567F0}">
      <dsp:nvSpPr>
        <dsp:cNvPr id="0" name=""/>
        <dsp:cNvSpPr/>
      </dsp:nvSpPr>
      <dsp:spPr>
        <a:xfrm rot="3600000">
          <a:off x="4712067" y="1847747"/>
          <a:ext cx="1319482" cy="368504"/>
        </a:xfrm>
        <a:prstGeom prst="lef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vi-VN" sz="1600" kern="1200"/>
        </a:p>
      </dsp:txBody>
      <dsp:txXfrm>
        <a:off x="4822618" y="1921448"/>
        <a:ext cx="1098380" cy="221102"/>
      </dsp:txXfrm>
    </dsp:sp>
    <dsp:sp modelId="{620BE299-F39D-48F4-BDF2-2BB36EF2B3F7}">
      <dsp:nvSpPr>
        <dsp:cNvPr id="0" name=""/>
        <dsp:cNvSpPr/>
      </dsp:nvSpPr>
      <dsp:spPr>
        <a:xfrm>
          <a:off x="4501058" y="3010288"/>
          <a:ext cx="2105741" cy="105287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FFFF00"/>
              </a:solidFill>
            </a:rPr>
            <a:t>Availability</a:t>
          </a:r>
          <a:br>
            <a:rPr lang="en-US" sz="2100" b="1" kern="1200" dirty="0"/>
          </a:br>
          <a:r>
            <a:rPr lang="en-US" sz="2100" b="1" kern="1200" dirty="0" err="1"/>
            <a:t>Tính</a:t>
          </a:r>
          <a:r>
            <a:rPr lang="en-US" sz="2100" b="1" kern="1200" dirty="0"/>
            <a:t> </a:t>
          </a:r>
          <a:r>
            <a:rPr lang="en-US" sz="2100" b="1" kern="1200" dirty="0" err="1"/>
            <a:t>khả</a:t>
          </a:r>
          <a:r>
            <a:rPr lang="en-US" sz="2100" b="1" kern="1200" dirty="0"/>
            <a:t> </a:t>
          </a:r>
          <a:r>
            <a:rPr lang="en-US" sz="2100" b="1" kern="1200" dirty="0" err="1"/>
            <a:t>dụng</a:t>
          </a:r>
          <a:endParaRPr lang="vi-VN" sz="2100" b="1" kern="1200" dirty="0"/>
        </a:p>
      </dsp:txBody>
      <dsp:txXfrm>
        <a:off x="4531896" y="3041126"/>
        <a:ext cx="2044065" cy="991194"/>
      </dsp:txXfrm>
    </dsp:sp>
    <dsp:sp modelId="{B57B96B2-BC13-45DB-A3C2-44EB0CF847F8}">
      <dsp:nvSpPr>
        <dsp:cNvPr id="0" name=""/>
        <dsp:cNvSpPr/>
      </dsp:nvSpPr>
      <dsp:spPr>
        <a:xfrm rot="11016459">
          <a:off x="3018274" y="3234197"/>
          <a:ext cx="1319482" cy="368504"/>
        </a:xfrm>
        <a:prstGeom prst="lef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vi-VN" sz="1600" kern="1200"/>
        </a:p>
      </dsp:txBody>
      <dsp:txXfrm rot="10800000">
        <a:off x="3128825" y="3307898"/>
        <a:ext cx="1098380" cy="221102"/>
      </dsp:txXfrm>
    </dsp:sp>
    <dsp:sp modelId="{C0D259C8-BEBA-42A8-9D36-C42C69BD8261}">
      <dsp:nvSpPr>
        <dsp:cNvPr id="0" name=""/>
        <dsp:cNvSpPr/>
      </dsp:nvSpPr>
      <dsp:spPr>
        <a:xfrm>
          <a:off x="749231" y="2773740"/>
          <a:ext cx="2105741" cy="105287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FFFF00"/>
              </a:solidFill>
            </a:rPr>
            <a:t>Confidentiality</a:t>
          </a:r>
          <a:br>
            <a:rPr lang="en-US" sz="2100" b="1" kern="1200" dirty="0"/>
          </a:br>
          <a:r>
            <a:rPr lang="en-US" sz="2100" b="1" kern="1200" dirty="0" err="1"/>
            <a:t>Tính</a:t>
          </a:r>
          <a:r>
            <a:rPr lang="en-US" sz="2100" b="1" kern="1200" dirty="0"/>
            <a:t> </a:t>
          </a:r>
          <a:r>
            <a:rPr lang="en-US" sz="2100" b="1" kern="1200" dirty="0" err="1"/>
            <a:t>bí</a:t>
          </a:r>
          <a:r>
            <a:rPr lang="en-US" sz="2100" b="1" kern="1200" dirty="0"/>
            <a:t> </a:t>
          </a:r>
          <a:r>
            <a:rPr lang="en-US" sz="2100" b="1" kern="1200" dirty="0" err="1"/>
            <a:t>mật</a:t>
          </a:r>
          <a:endParaRPr lang="vi-VN" sz="2100" b="1" kern="1200" dirty="0"/>
        </a:p>
      </dsp:txBody>
      <dsp:txXfrm>
        <a:off x="780069" y="2804578"/>
        <a:ext cx="2044065" cy="991194"/>
      </dsp:txXfrm>
    </dsp:sp>
    <dsp:sp modelId="{ABB88219-4C64-419A-A3E4-4A65BE06C38A}">
      <dsp:nvSpPr>
        <dsp:cNvPr id="0" name=""/>
        <dsp:cNvSpPr/>
      </dsp:nvSpPr>
      <dsp:spPr>
        <a:xfrm rot="18359750">
          <a:off x="1546320" y="1729473"/>
          <a:ext cx="1319482" cy="368504"/>
        </a:xfrm>
        <a:prstGeom prst="lef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vi-VN" sz="1600" kern="1200"/>
        </a:p>
      </dsp:txBody>
      <dsp:txXfrm>
        <a:off x="1656871" y="1803174"/>
        <a:ext cx="1098380" cy="2211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55039-46E1-4144-980A-2B86E977346A}">
      <dsp:nvSpPr>
        <dsp:cNvPr id="0" name=""/>
        <dsp:cNvSpPr/>
      </dsp:nvSpPr>
      <dsp:spPr>
        <a:xfrm>
          <a:off x="547668" y="0"/>
          <a:ext cx="4881305" cy="689112"/>
        </a:xfrm>
        <a:prstGeom prst="chevron">
          <a:avLst>
            <a:gd name="adj" fmla="val 4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501914-8FA1-4602-B4C2-933B6792A056}">
      <dsp:nvSpPr>
        <dsp:cNvPr id="0" name=""/>
        <dsp:cNvSpPr/>
      </dsp:nvSpPr>
      <dsp:spPr>
        <a:xfrm>
          <a:off x="1304332" y="172278"/>
          <a:ext cx="4121990" cy="6891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b="1" kern="1200"/>
            <a:t>Giải pháp</a:t>
          </a:r>
          <a:endParaRPr lang="en-GB" sz="3000" b="1" kern="1200"/>
        </a:p>
      </dsp:txBody>
      <dsp:txXfrm>
        <a:off x="1324515" y="192461"/>
        <a:ext cx="4081624" cy="6487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55039-46E1-4144-980A-2B86E977346A}">
      <dsp:nvSpPr>
        <dsp:cNvPr id="0" name=""/>
        <dsp:cNvSpPr/>
      </dsp:nvSpPr>
      <dsp:spPr>
        <a:xfrm>
          <a:off x="547668" y="0"/>
          <a:ext cx="4881305" cy="689112"/>
        </a:xfrm>
        <a:prstGeom prst="chevron">
          <a:avLst>
            <a:gd name="adj" fmla="val 4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501914-8FA1-4602-B4C2-933B6792A056}">
      <dsp:nvSpPr>
        <dsp:cNvPr id="0" name=""/>
        <dsp:cNvSpPr/>
      </dsp:nvSpPr>
      <dsp:spPr>
        <a:xfrm>
          <a:off x="1304332" y="172278"/>
          <a:ext cx="4121990" cy="6891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b="1" kern="1200"/>
            <a:t>Giải pháp</a:t>
          </a:r>
          <a:endParaRPr lang="en-GB" sz="3000" b="1" kern="1200"/>
        </a:p>
      </dsp:txBody>
      <dsp:txXfrm>
        <a:off x="1324515" y="192461"/>
        <a:ext cx="4081624" cy="6487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55039-46E1-4144-980A-2B86E977346A}">
      <dsp:nvSpPr>
        <dsp:cNvPr id="0" name=""/>
        <dsp:cNvSpPr/>
      </dsp:nvSpPr>
      <dsp:spPr>
        <a:xfrm>
          <a:off x="547668" y="0"/>
          <a:ext cx="4881305" cy="689112"/>
        </a:xfrm>
        <a:prstGeom prst="chevron">
          <a:avLst>
            <a:gd name="adj" fmla="val 4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501914-8FA1-4602-B4C2-933B6792A056}">
      <dsp:nvSpPr>
        <dsp:cNvPr id="0" name=""/>
        <dsp:cNvSpPr/>
      </dsp:nvSpPr>
      <dsp:spPr>
        <a:xfrm>
          <a:off x="1304332" y="172278"/>
          <a:ext cx="4121990" cy="6891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b="1" kern="1200"/>
            <a:t>Giải pháp</a:t>
          </a:r>
          <a:endParaRPr lang="en-GB" sz="3000" b="1" kern="1200"/>
        </a:p>
      </dsp:txBody>
      <dsp:txXfrm>
        <a:off x="1324515" y="192461"/>
        <a:ext cx="4081624" cy="6487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D8524-B25F-4296-A7FB-A1B350F17398}">
      <dsp:nvSpPr>
        <dsp:cNvPr id="0" name=""/>
        <dsp:cNvSpPr/>
      </dsp:nvSpPr>
      <dsp:spPr>
        <a:xfrm>
          <a:off x="2527" y="0"/>
          <a:ext cx="5172125" cy="45714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a:t>Sử dụng an toàn</a:t>
          </a:r>
          <a:endParaRPr lang="en-GB" sz="2800" kern="1200"/>
        </a:p>
      </dsp:txBody>
      <dsp:txXfrm>
        <a:off x="231099" y="0"/>
        <a:ext cx="4714981" cy="4571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D8524-B25F-4296-A7FB-A1B350F17398}">
      <dsp:nvSpPr>
        <dsp:cNvPr id="0" name=""/>
        <dsp:cNvSpPr/>
      </dsp:nvSpPr>
      <dsp:spPr>
        <a:xfrm>
          <a:off x="2527" y="0"/>
          <a:ext cx="5172125" cy="45714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a:t>Sử dụng an toàn</a:t>
          </a:r>
          <a:endParaRPr lang="en-GB" sz="2800" kern="1200"/>
        </a:p>
      </dsp:txBody>
      <dsp:txXfrm>
        <a:off x="231099" y="0"/>
        <a:ext cx="4714981" cy="4571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D8524-B25F-4296-A7FB-A1B350F17398}">
      <dsp:nvSpPr>
        <dsp:cNvPr id="0" name=""/>
        <dsp:cNvSpPr/>
      </dsp:nvSpPr>
      <dsp:spPr>
        <a:xfrm>
          <a:off x="2527" y="0"/>
          <a:ext cx="5172125" cy="45714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a:t>Sử dụng an toàn</a:t>
          </a:r>
          <a:endParaRPr lang="en-GB" sz="2800" kern="1200"/>
        </a:p>
      </dsp:txBody>
      <dsp:txXfrm>
        <a:off x="231099" y="0"/>
        <a:ext cx="4714981" cy="4571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D8524-B25F-4296-A7FB-A1B350F17398}">
      <dsp:nvSpPr>
        <dsp:cNvPr id="0" name=""/>
        <dsp:cNvSpPr/>
      </dsp:nvSpPr>
      <dsp:spPr>
        <a:xfrm>
          <a:off x="2527" y="0"/>
          <a:ext cx="5172125" cy="45714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a:t>Sử dụng an toàn</a:t>
          </a:r>
          <a:endParaRPr lang="en-GB" sz="2800" kern="1200"/>
        </a:p>
      </dsp:txBody>
      <dsp:txXfrm>
        <a:off x="231099" y="0"/>
        <a:ext cx="4714981" cy="4571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781D3-2EA4-48B6-8EE1-1672D101A952}">
      <dsp:nvSpPr>
        <dsp:cNvPr id="0" name=""/>
        <dsp:cNvSpPr/>
      </dsp:nvSpPr>
      <dsp:spPr>
        <a:xfrm>
          <a:off x="3428602" y="2059594"/>
          <a:ext cx="2618140" cy="2264532"/>
        </a:xfrm>
        <a:prstGeom prst="hexagon">
          <a:avLst>
            <a:gd name="adj" fmla="val 28570"/>
            <a:gd name="vf" fmla="val 11547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a:latin typeface="Verdana" panose="020B0604030504040204" pitchFamily="34" charset="0"/>
              <a:ea typeface="Verdana" panose="020B0604030504040204" pitchFamily="34" charset="0"/>
            </a:rPr>
            <a:t>QUẢN LÝ DỮ LIỆU AN TOÀN</a:t>
          </a:r>
          <a:endParaRPr lang="en-GB" sz="2600" kern="1200"/>
        </a:p>
      </dsp:txBody>
      <dsp:txXfrm>
        <a:off x="3862439" y="2434837"/>
        <a:ext cx="1750466" cy="1514046"/>
      </dsp:txXfrm>
    </dsp:sp>
    <dsp:sp modelId="{0E821A02-C0B4-40E5-8E44-4E553D5BD0D0}">
      <dsp:nvSpPr>
        <dsp:cNvPr id="0" name=""/>
        <dsp:cNvSpPr/>
      </dsp:nvSpPr>
      <dsp:spPr>
        <a:xfrm>
          <a:off x="2023211" y="1538268"/>
          <a:ext cx="987952" cy="85103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382C5C-90FC-4754-A6F5-AEE77C3FA5CD}">
      <dsp:nvSpPr>
        <dsp:cNvPr id="0" name=""/>
        <dsp:cNvSpPr/>
      </dsp:nvSpPr>
      <dsp:spPr>
        <a:xfrm>
          <a:off x="1421416" y="312279"/>
          <a:ext cx="2145281" cy="185593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vi-VN" sz="2000" b="1" i="0" kern="1200">
              <a:solidFill>
                <a:schemeClr val="bg1"/>
              </a:solidFill>
              <a:effectLst/>
              <a:latin typeface="OpenSans"/>
            </a:rPr>
            <a:t>Tài khoản người sử dụng và mật khẩu</a:t>
          </a:r>
          <a:endParaRPr lang="en-GB" sz="2000" kern="1200">
            <a:solidFill>
              <a:schemeClr val="bg1"/>
            </a:solidFill>
          </a:endParaRPr>
        </a:p>
      </dsp:txBody>
      <dsp:txXfrm>
        <a:off x="1776936" y="619848"/>
        <a:ext cx="1434241" cy="1240795"/>
      </dsp:txXfrm>
    </dsp:sp>
    <dsp:sp modelId="{2B0E1375-F22E-4195-AD9C-8B80655941A5}">
      <dsp:nvSpPr>
        <dsp:cNvPr id="0" name=""/>
        <dsp:cNvSpPr/>
      </dsp:nvSpPr>
      <dsp:spPr>
        <a:xfrm>
          <a:off x="6642487" y="1770846"/>
          <a:ext cx="987952" cy="85103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027B59-379B-4AB7-ADC4-E175AFF6E8F8}">
      <dsp:nvSpPr>
        <dsp:cNvPr id="0" name=""/>
        <dsp:cNvSpPr/>
      </dsp:nvSpPr>
      <dsp:spPr>
        <a:xfrm>
          <a:off x="6059023" y="595043"/>
          <a:ext cx="2145281" cy="185593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i="0" kern="1200">
              <a:solidFill>
                <a:schemeClr val="bg1"/>
              </a:solidFill>
              <a:effectLst/>
              <a:latin typeface="Arial" panose="020B0604020202020204" pitchFamily="34" charset="0"/>
            </a:rPr>
            <a:t>Mã hóa dữ liệu</a:t>
          </a:r>
          <a:endParaRPr lang="en-GB" sz="2000" kern="1200">
            <a:solidFill>
              <a:schemeClr val="bg1"/>
            </a:solidFill>
          </a:endParaRPr>
        </a:p>
      </dsp:txBody>
      <dsp:txXfrm>
        <a:off x="6414543" y="902612"/>
        <a:ext cx="1434241" cy="1240795"/>
      </dsp:txXfrm>
    </dsp:sp>
    <dsp:sp modelId="{48C4BF18-6678-4590-AEBD-AA0CA5876AE5}">
      <dsp:nvSpPr>
        <dsp:cNvPr id="0" name=""/>
        <dsp:cNvSpPr/>
      </dsp:nvSpPr>
      <dsp:spPr>
        <a:xfrm>
          <a:off x="6356584" y="5034470"/>
          <a:ext cx="987952" cy="85103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F9E61A-492F-4C04-96AC-49C51423D86F}">
      <dsp:nvSpPr>
        <dsp:cNvPr id="0" name=""/>
        <dsp:cNvSpPr/>
      </dsp:nvSpPr>
      <dsp:spPr>
        <a:xfrm>
          <a:off x="6152708" y="3854045"/>
          <a:ext cx="2145281" cy="185593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vi-VN" sz="2000" b="1" i="0" kern="1200">
              <a:solidFill>
                <a:schemeClr val="bg1"/>
              </a:solidFill>
              <a:effectLst/>
              <a:latin typeface="Arial" panose="020B0604020202020204" pitchFamily="34" charset="0"/>
            </a:rPr>
            <a:t>Lưu dự phòng</a:t>
          </a:r>
          <a:endParaRPr lang="en-GB" sz="2000" kern="1200">
            <a:solidFill>
              <a:schemeClr val="bg1"/>
            </a:solidFill>
          </a:endParaRPr>
        </a:p>
      </dsp:txBody>
      <dsp:txXfrm>
        <a:off x="6508228" y="4161614"/>
        <a:ext cx="1434241" cy="1240795"/>
      </dsp:txXfrm>
    </dsp:sp>
    <dsp:sp modelId="{B8AE9B31-BBFD-4968-A3D2-672F2078C666}">
      <dsp:nvSpPr>
        <dsp:cNvPr id="0" name=""/>
        <dsp:cNvSpPr/>
      </dsp:nvSpPr>
      <dsp:spPr>
        <a:xfrm>
          <a:off x="796860" y="3950711"/>
          <a:ext cx="2145281" cy="185593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i="0" kern="1200">
              <a:solidFill>
                <a:schemeClr val="bg1"/>
              </a:solidFill>
              <a:effectLst/>
              <a:latin typeface="Open Sans" panose="020B0606030504020204" pitchFamily="34" charset="0"/>
            </a:rPr>
            <a:t>Phần mềm chống virus</a:t>
          </a:r>
          <a:endParaRPr lang="en-GB" sz="2000" kern="1200">
            <a:solidFill>
              <a:schemeClr val="bg1"/>
            </a:solidFill>
          </a:endParaRPr>
        </a:p>
      </dsp:txBody>
      <dsp:txXfrm>
        <a:off x="1152380" y="4258280"/>
        <a:ext cx="1434241" cy="124079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CA319FCA-6544-410C-9D1B-9DFD0C09BE66}" type="datetimeFigureOut">
              <a:rPr lang="en-US" smtClean="0"/>
              <a:t>6/2/2023</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E9244ED5-D705-4DB4-B635-9841B3460C55}" type="slidenum">
              <a:rPr lang="en-US" smtClean="0"/>
              <a:t>‹#›</a:t>
            </a:fld>
            <a:endParaRPr lang="en-US"/>
          </a:p>
        </p:txBody>
      </p:sp>
    </p:spTree>
    <p:extLst>
      <p:ext uri="{BB962C8B-B14F-4D97-AF65-F5344CB8AC3E}">
        <p14:creationId xmlns:p14="http://schemas.microsoft.com/office/powerpoint/2010/main" val="2349342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244ED5-D705-4DB4-B635-9841B3460C55}" type="slidenum">
              <a:rPr lang="en-US" smtClean="0"/>
              <a:t>1</a:t>
            </a:fld>
            <a:endParaRPr lang="en-US"/>
          </a:p>
        </p:txBody>
      </p:sp>
    </p:spTree>
    <p:extLst>
      <p:ext uri="{BB962C8B-B14F-4D97-AF65-F5344CB8AC3E}">
        <p14:creationId xmlns:p14="http://schemas.microsoft.com/office/powerpoint/2010/main" val="2817538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244ED5-D705-4DB4-B635-9841B3460C55}" type="slidenum">
              <a:rPr lang="en-US" smtClean="0"/>
              <a:t>57</a:t>
            </a:fld>
            <a:endParaRPr lang="en-US"/>
          </a:p>
        </p:txBody>
      </p:sp>
    </p:spTree>
    <p:extLst>
      <p:ext uri="{BB962C8B-B14F-4D97-AF65-F5344CB8AC3E}">
        <p14:creationId xmlns:p14="http://schemas.microsoft.com/office/powerpoint/2010/main" val="1050079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244ED5-D705-4DB4-B635-9841B3460C55}" type="slidenum">
              <a:rPr lang="en-US" smtClean="0"/>
              <a:t>58</a:t>
            </a:fld>
            <a:endParaRPr lang="en-US"/>
          </a:p>
        </p:txBody>
      </p:sp>
    </p:spTree>
    <p:extLst>
      <p:ext uri="{BB962C8B-B14F-4D97-AF65-F5344CB8AC3E}">
        <p14:creationId xmlns:p14="http://schemas.microsoft.com/office/powerpoint/2010/main" val="898590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244ED5-D705-4DB4-B635-9841B3460C55}" type="slidenum">
              <a:rPr lang="en-US" smtClean="0"/>
              <a:t>59</a:t>
            </a:fld>
            <a:endParaRPr lang="en-US"/>
          </a:p>
        </p:txBody>
      </p:sp>
    </p:spTree>
    <p:extLst>
      <p:ext uri="{BB962C8B-B14F-4D97-AF65-F5344CB8AC3E}">
        <p14:creationId xmlns:p14="http://schemas.microsoft.com/office/powerpoint/2010/main" val="2547059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244ED5-D705-4DB4-B635-9841B3460C55}" type="slidenum">
              <a:rPr lang="en-US" smtClean="0"/>
              <a:t>60</a:t>
            </a:fld>
            <a:endParaRPr lang="en-US"/>
          </a:p>
        </p:txBody>
      </p:sp>
    </p:spTree>
    <p:extLst>
      <p:ext uri="{BB962C8B-B14F-4D97-AF65-F5344CB8AC3E}">
        <p14:creationId xmlns:p14="http://schemas.microsoft.com/office/powerpoint/2010/main" val="3666957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244ED5-D705-4DB4-B635-9841B3460C55}" type="slidenum">
              <a:rPr lang="en-US" smtClean="0"/>
              <a:t>61</a:t>
            </a:fld>
            <a:endParaRPr lang="en-US"/>
          </a:p>
        </p:txBody>
      </p:sp>
    </p:spTree>
    <p:extLst>
      <p:ext uri="{BB962C8B-B14F-4D97-AF65-F5344CB8AC3E}">
        <p14:creationId xmlns:p14="http://schemas.microsoft.com/office/powerpoint/2010/main" val="83695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244ED5-D705-4DB4-B635-9841B3460C55}" type="slidenum">
              <a:rPr lang="en-US" smtClean="0"/>
              <a:t>62</a:t>
            </a:fld>
            <a:endParaRPr lang="en-US"/>
          </a:p>
        </p:txBody>
      </p:sp>
    </p:spTree>
    <p:extLst>
      <p:ext uri="{BB962C8B-B14F-4D97-AF65-F5344CB8AC3E}">
        <p14:creationId xmlns:p14="http://schemas.microsoft.com/office/powerpoint/2010/main" val="2333449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244ED5-D705-4DB4-B635-9841B3460C55}" type="slidenum">
              <a:rPr lang="en-US" smtClean="0"/>
              <a:t>63</a:t>
            </a:fld>
            <a:endParaRPr lang="en-US"/>
          </a:p>
        </p:txBody>
      </p:sp>
    </p:spTree>
    <p:extLst>
      <p:ext uri="{BB962C8B-B14F-4D97-AF65-F5344CB8AC3E}">
        <p14:creationId xmlns:p14="http://schemas.microsoft.com/office/powerpoint/2010/main" val="2111448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244ED5-D705-4DB4-B635-9841B3460C55}" type="slidenum">
              <a:rPr lang="en-US" smtClean="0"/>
              <a:t>64</a:t>
            </a:fld>
            <a:endParaRPr lang="en-US"/>
          </a:p>
        </p:txBody>
      </p:sp>
    </p:spTree>
    <p:extLst>
      <p:ext uri="{BB962C8B-B14F-4D97-AF65-F5344CB8AC3E}">
        <p14:creationId xmlns:p14="http://schemas.microsoft.com/office/powerpoint/2010/main" val="141497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244ED5-D705-4DB4-B635-9841B3460C55}" type="slidenum">
              <a:rPr lang="en-US" smtClean="0"/>
              <a:t>65</a:t>
            </a:fld>
            <a:endParaRPr lang="en-US"/>
          </a:p>
        </p:txBody>
      </p:sp>
    </p:spTree>
    <p:extLst>
      <p:ext uri="{BB962C8B-B14F-4D97-AF65-F5344CB8AC3E}">
        <p14:creationId xmlns:p14="http://schemas.microsoft.com/office/powerpoint/2010/main" val="3638495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244ED5-D705-4DB4-B635-9841B3460C55}" type="slidenum">
              <a:rPr lang="en-US" smtClean="0"/>
              <a:t>66</a:t>
            </a:fld>
            <a:endParaRPr lang="en-US"/>
          </a:p>
        </p:txBody>
      </p:sp>
    </p:spTree>
    <p:extLst>
      <p:ext uri="{BB962C8B-B14F-4D97-AF65-F5344CB8AC3E}">
        <p14:creationId xmlns:p14="http://schemas.microsoft.com/office/powerpoint/2010/main" val="903667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244ED5-D705-4DB4-B635-9841B3460C55}" type="slidenum">
              <a:rPr lang="en-US" smtClean="0"/>
              <a:t>2</a:t>
            </a:fld>
            <a:endParaRPr lang="en-US"/>
          </a:p>
        </p:txBody>
      </p:sp>
    </p:spTree>
    <p:extLst>
      <p:ext uri="{BB962C8B-B14F-4D97-AF65-F5344CB8AC3E}">
        <p14:creationId xmlns:p14="http://schemas.microsoft.com/office/powerpoint/2010/main" val="1467888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244ED5-D705-4DB4-B635-9841B3460C55}" type="slidenum">
              <a:rPr lang="en-US" smtClean="0"/>
              <a:t>67</a:t>
            </a:fld>
            <a:endParaRPr lang="en-US"/>
          </a:p>
        </p:txBody>
      </p:sp>
    </p:spTree>
    <p:extLst>
      <p:ext uri="{BB962C8B-B14F-4D97-AF65-F5344CB8AC3E}">
        <p14:creationId xmlns:p14="http://schemas.microsoft.com/office/powerpoint/2010/main" val="1958555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244ED5-D705-4DB4-B635-9841B3460C55}" type="slidenum">
              <a:rPr lang="en-US" smtClean="0"/>
              <a:t>68</a:t>
            </a:fld>
            <a:endParaRPr lang="en-US"/>
          </a:p>
        </p:txBody>
      </p:sp>
    </p:spTree>
    <p:extLst>
      <p:ext uri="{BB962C8B-B14F-4D97-AF65-F5344CB8AC3E}">
        <p14:creationId xmlns:p14="http://schemas.microsoft.com/office/powerpoint/2010/main" val="4264749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244ED5-D705-4DB4-B635-9841B3460C55}" type="slidenum">
              <a:rPr lang="en-US" smtClean="0"/>
              <a:t>69</a:t>
            </a:fld>
            <a:endParaRPr lang="en-US"/>
          </a:p>
        </p:txBody>
      </p:sp>
    </p:spTree>
    <p:extLst>
      <p:ext uri="{BB962C8B-B14F-4D97-AF65-F5344CB8AC3E}">
        <p14:creationId xmlns:p14="http://schemas.microsoft.com/office/powerpoint/2010/main" val="1054570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244ED5-D705-4DB4-B635-9841B3460C55}" type="slidenum">
              <a:rPr lang="en-US" smtClean="0"/>
              <a:t>76</a:t>
            </a:fld>
            <a:endParaRPr lang="en-US"/>
          </a:p>
        </p:txBody>
      </p:sp>
    </p:spTree>
    <p:extLst>
      <p:ext uri="{BB962C8B-B14F-4D97-AF65-F5344CB8AC3E}">
        <p14:creationId xmlns:p14="http://schemas.microsoft.com/office/powerpoint/2010/main" val="1347299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244ED5-D705-4DB4-B635-9841B3460C55}" type="slidenum">
              <a:rPr lang="en-US" smtClean="0"/>
              <a:t>77</a:t>
            </a:fld>
            <a:endParaRPr lang="en-US"/>
          </a:p>
        </p:txBody>
      </p:sp>
    </p:spTree>
    <p:extLst>
      <p:ext uri="{BB962C8B-B14F-4D97-AF65-F5344CB8AC3E}">
        <p14:creationId xmlns:p14="http://schemas.microsoft.com/office/powerpoint/2010/main" val="695818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244ED5-D705-4DB4-B635-9841B3460C55}" type="slidenum">
              <a:rPr lang="en-US" smtClean="0"/>
              <a:t>78</a:t>
            </a:fld>
            <a:endParaRPr lang="en-US"/>
          </a:p>
        </p:txBody>
      </p:sp>
    </p:spTree>
    <p:extLst>
      <p:ext uri="{BB962C8B-B14F-4D97-AF65-F5344CB8AC3E}">
        <p14:creationId xmlns:p14="http://schemas.microsoft.com/office/powerpoint/2010/main" val="814304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244ED5-D705-4DB4-B635-9841B3460C55}" type="slidenum">
              <a:rPr lang="en-US" smtClean="0"/>
              <a:t>3</a:t>
            </a:fld>
            <a:endParaRPr lang="en-US"/>
          </a:p>
        </p:txBody>
      </p:sp>
    </p:spTree>
    <p:extLst>
      <p:ext uri="{BB962C8B-B14F-4D97-AF65-F5344CB8AC3E}">
        <p14:creationId xmlns:p14="http://schemas.microsoft.com/office/powerpoint/2010/main" val="2536372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44BFC6-97F5-409A-B9D4-7BE7F13B76B6}"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244ED5-D705-4DB4-B635-9841B3460C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453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244ED5-D705-4DB4-B635-9841B3460C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9176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244ED5-D705-4DB4-B635-9841B3460C55}" type="slidenum">
              <a:rPr lang="en-US" smtClean="0"/>
              <a:t>54</a:t>
            </a:fld>
            <a:endParaRPr lang="en-US"/>
          </a:p>
        </p:txBody>
      </p:sp>
    </p:spTree>
    <p:extLst>
      <p:ext uri="{BB962C8B-B14F-4D97-AF65-F5344CB8AC3E}">
        <p14:creationId xmlns:p14="http://schemas.microsoft.com/office/powerpoint/2010/main" val="936462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244ED5-D705-4DB4-B635-9841B3460C55}" type="slidenum">
              <a:rPr lang="en-US" smtClean="0"/>
              <a:t>55</a:t>
            </a:fld>
            <a:endParaRPr lang="en-US"/>
          </a:p>
        </p:txBody>
      </p:sp>
    </p:spTree>
    <p:extLst>
      <p:ext uri="{BB962C8B-B14F-4D97-AF65-F5344CB8AC3E}">
        <p14:creationId xmlns:p14="http://schemas.microsoft.com/office/powerpoint/2010/main" val="3252475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244ED5-D705-4DB4-B635-9841B3460C55}" type="slidenum">
              <a:rPr lang="en-US" smtClean="0"/>
              <a:t>56</a:t>
            </a:fld>
            <a:endParaRPr lang="en-US"/>
          </a:p>
        </p:txBody>
      </p:sp>
    </p:spTree>
    <p:extLst>
      <p:ext uri="{BB962C8B-B14F-4D97-AF65-F5344CB8AC3E}">
        <p14:creationId xmlns:p14="http://schemas.microsoft.com/office/powerpoint/2010/main" val="2351818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200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s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796C2180-A0A3-439D-A7BE-7DF7EC20BE4D}"/>
              </a:ext>
            </a:extLst>
          </p:cNvPr>
          <p:cNvSpPr>
            <a:spLocks noGrp="1"/>
          </p:cNvSpPr>
          <p:nvPr>
            <p:ph type="body" sz="quarter" idx="10" hasCustomPrompt="1"/>
          </p:nvPr>
        </p:nvSpPr>
        <p:spPr>
          <a:xfrm>
            <a:off x="323529" y="40047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4" name="Group 3">
            <a:extLst>
              <a:ext uri="{FF2B5EF4-FFF2-40B4-BE49-F238E27FC236}">
                <a16:creationId xmlns:a16="http://schemas.microsoft.com/office/drawing/2014/main" id="{77A0BEDF-FF07-48FC-938B-4E1D5246EEC3}"/>
              </a:ext>
            </a:extLst>
          </p:cNvPr>
          <p:cNvGrpSpPr/>
          <p:nvPr userDrawn="1"/>
        </p:nvGrpSpPr>
        <p:grpSpPr>
          <a:xfrm>
            <a:off x="5655129" y="211061"/>
            <a:ext cx="881742" cy="137160"/>
            <a:chOff x="5215346" y="150098"/>
            <a:chExt cx="881742" cy="137160"/>
          </a:xfrm>
        </p:grpSpPr>
        <p:sp>
          <p:nvSpPr>
            <p:cNvPr id="5" name="Rectangle 4">
              <a:extLst>
                <a:ext uri="{FF2B5EF4-FFF2-40B4-BE49-F238E27FC236}">
                  <a16:creationId xmlns:a16="http://schemas.microsoft.com/office/drawing/2014/main" id="{1DFB6824-E3BB-4844-B9D8-0AD7FC599818}"/>
                </a:ext>
              </a:extLst>
            </p:cNvPr>
            <p:cNvSpPr/>
            <p:nvPr userDrawn="1"/>
          </p:nvSpPr>
          <p:spPr>
            <a:xfrm>
              <a:off x="5215346" y="15009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E4CB2B7-7190-4933-BC14-4098CBB0847C}"/>
                </a:ext>
              </a:extLst>
            </p:cNvPr>
            <p:cNvSpPr/>
            <p:nvPr userDrawn="1"/>
          </p:nvSpPr>
          <p:spPr>
            <a:xfrm>
              <a:off x="5463540" y="15009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FA7CA79-6371-4421-B743-5C9A4E61CF1E}"/>
                </a:ext>
              </a:extLst>
            </p:cNvPr>
            <p:cNvSpPr/>
            <p:nvPr userDrawn="1"/>
          </p:nvSpPr>
          <p:spPr>
            <a:xfrm>
              <a:off x="5711734" y="150098"/>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0174F3-7B89-4BF0-963D-C2D507FE4C8A}"/>
                </a:ext>
              </a:extLst>
            </p:cNvPr>
            <p:cNvSpPr/>
            <p:nvPr userDrawn="1"/>
          </p:nvSpPr>
          <p:spPr>
            <a:xfrm>
              <a:off x="5959928" y="150098"/>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A590BFE3-3161-4AF5-8145-B91610252E0C}"/>
              </a:ext>
            </a:extLst>
          </p:cNvPr>
          <p:cNvGrpSpPr/>
          <p:nvPr userDrawn="1"/>
        </p:nvGrpSpPr>
        <p:grpSpPr>
          <a:xfrm>
            <a:off x="5655129" y="6509779"/>
            <a:ext cx="881742" cy="137160"/>
            <a:chOff x="5215346" y="150098"/>
            <a:chExt cx="881742" cy="137160"/>
          </a:xfrm>
        </p:grpSpPr>
        <p:sp>
          <p:nvSpPr>
            <p:cNvPr id="10" name="Rectangle 9">
              <a:extLst>
                <a:ext uri="{FF2B5EF4-FFF2-40B4-BE49-F238E27FC236}">
                  <a16:creationId xmlns:a16="http://schemas.microsoft.com/office/drawing/2014/main" id="{D2BB593F-C860-4130-8008-FAED8E927A74}"/>
                </a:ext>
              </a:extLst>
            </p:cNvPr>
            <p:cNvSpPr/>
            <p:nvPr userDrawn="1"/>
          </p:nvSpPr>
          <p:spPr>
            <a:xfrm>
              <a:off x="5215346" y="15009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9BBF7F4-0D96-4085-8274-0DD80BB0E140}"/>
                </a:ext>
              </a:extLst>
            </p:cNvPr>
            <p:cNvSpPr/>
            <p:nvPr userDrawn="1"/>
          </p:nvSpPr>
          <p:spPr>
            <a:xfrm>
              <a:off x="5463540" y="15009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38DA952-2EC3-4F14-A106-5346AA3196A3}"/>
                </a:ext>
              </a:extLst>
            </p:cNvPr>
            <p:cNvSpPr/>
            <p:nvPr userDrawn="1"/>
          </p:nvSpPr>
          <p:spPr>
            <a:xfrm>
              <a:off x="5711734" y="150098"/>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F123D6F-D506-480A-85BF-02E32B787F77}"/>
                </a:ext>
              </a:extLst>
            </p:cNvPr>
            <p:cNvSpPr/>
            <p:nvPr userDrawn="1"/>
          </p:nvSpPr>
          <p:spPr>
            <a:xfrm>
              <a:off x="5959928" y="150098"/>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4022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7_Contents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150EDDC6-EAE8-47F8-99EA-830DDBDA081B}"/>
              </a:ext>
            </a:extLst>
          </p:cNvPr>
          <p:cNvSpPr>
            <a:spLocks noGrp="1"/>
          </p:cNvSpPr>
          <p:nvPr>
            <p:ph type="body" sz="quarter" idx="10" hasCustomPrompt="1"/>
          </p:nvPr>
        </p:nvSpPr>
        <p:spPr>
          <a:xfrm>
            <a:off x="323529" y="40047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4" name="Group 3">
            <a:extLst>
              <a:ext uri="{FF2B5EF4-FFF2-40B4-BE49-F238E27FC236}">
                <a16:creationId xmlns:a16="http://schemas.microsoft.com/office/drawing/2014/main" id="{61A8B2CB-ECBC-45C7-B5F2-8FAF569891F2}"/>
              </a:ext>
            </a:extLst>
          </p:cNvPr>
          <p:cNvGrpSpPr/>
          <p:nvPr userDrawn="1"/>
        </p:nvGrpSpPr>
        <p:grpSpPr>
          <a:xfrm>
            <a:off x="5655129" y="211061"/>
            <a:ext cx="881742" cy="137160"/>
            <a:chOff x="5215346" y="150098"/>
            <a:chExt cx="881742" cy="137160"/>
          </a:xfrm>
        </p:grpSpPr>
        <p:sp>
          <p:nvSpPr>
            <p:cNvPr id="5" name="Rectangle 4">
              <a:extLst>
                <a:ext uri="{FF2B5EF4-FFF2-40B4-BE49-F238E27FC236}">
                  <a16:creationId xmlns:a16="http://schemas.microsoft.com/office/drawing/2014/main" id="{B8980589-E603-4F36-BDDB-87099F2F4A8E}"/>
                </a:ext>
              </a:extLst>
            </p:cNvPr>
            <p:cNvSpPr/>
            <p:nvPr userDrawn="1"/>
          </p:nvSpPr>
          <p:spPr>
            <a:xfrm>
              <a:off x="5215346" y="15009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EA82518-4BE1-4964-8186-30C1EDFB20C9}"/>
                </a:ext>
              </a:extLst>
            </p:cNvPr>
            <p:cNvSpPr/>
            <p:nvPr userDrawn="1"/>
          </p:nvSpPr>
          <p:spPr>
            <a:xfrm>
              <a:off x="5463540" y="15009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02DD2AD-F0D8-4638-AF3F-93DE47FCBC2D}"/>
                </a:ext>
              </a:extLst>
            </p:cNvPr>
            <p:cNvSpPr/>
            <p:nvPr userDrawn="1"/>
          </p:nvSpPr>
          <p:spPr>
            <a:xfrm>
              <a:off x="5711734" y="150098"/>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6B676EE-2A24-469D-851F-9123B94D32DC}"/>
                </a:ext>
              </a:extLst>
            </p:cNvPr>
            <p:cNvSpPr/>
            <p:nvPr userDrawn="1"/>
          </p:nvSpPr>
          <p:spPr>
            <a:xfrm>
              <a:off x="5959928" y="150098"/>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14483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502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9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1931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0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6922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053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88051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288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6020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5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78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C70177A7-4E03-44B8-A2CB-D0A1D4726718}"/>
              </a:ext>
            </a:extLst>
          </p:cNvPr>
          <p:cNvSpPr>
            <a:spLocks noGrp="1"/>
          </p:cNvSpPr>
          <p:nvPr>
            <p:ph type="pic" sz="quarter" idx="14" hasCustomPrompt="1"/>
          </p:nvPr>
        </p:nvSpPr>
        <p:spPr>
          <a:xfrm>
            <a:off x="905523" y="1523993"/>
            <a:ext cx="2769493" cy="4508089"/>
          </a:xfrm>
          <a:prstGeom prst="rect">
            <a:avLst/>
          </a:prstGeom>
          <a:solidFill>
            <a:schemeClr val="bg1">
              <a:lumMod val="95000"/>
            </a:schemeClr>
          </a:solidFill>
          <a:ln w="19050">
            <a:noFill/>
          </a:ln>
        </p:spPr>
        <p:txBody>
          <a:bodyPr anchor="ctr"/>
          <a:lstStyle>
            <a:lvl1pPr marL="0" indent="0" algn="ctr">
              <a:lnSpc>
                <a:spcPct val="100000"/>
              </a:lnSpc>
              <a:buNone/>
              <a:defRPr sz="1800">
                <a:solidFill>
                  <a:schemeClr val="tx1">
                    <a:lumMod val="75000"/>
                    <a:lumOff val="25000"/>
                  </a:schemeClr>
                </a:solidFill>
              </a:defRPr>
            </a:lvl1pPr>
          </a:lstStyle>
          <a:p>
            <a:r>
              <a:rPr lang="en-US" altLang="ko-KR" dirty="0"/>
              <a:t>Place Your Picture Here And Send To Back</a:t>
            </a:r>
            <a:endParaRPr lang="ko-KR" altLang="en-US" dirty="0"/>
          </a:p>
        </p:txBody>
      </p:sp>
      <p:sp>
        <p:nvSpPr>
          <p:cNvPr id="5" name="Text Placeholder 9">
            <a:extLst>
              <a:ext uri="{FF2B5EF4-FFF2-40B4-BE49-F238E27FC236}">
                <a16:creationId xmlns:a16="http://schemas.microsoft.com/office/drawing/2014/main" id="{97FBA5D5-9D26-4145-9A6D-E1B8D15079DD}"/>
              </a:ext>
            </a:extLst>
          </p:cNvPr>
          <p:cNvSpPr>
            <a:spLocks noGrp="1"/>
          </p:cNvSpPr>
          <p:nvPr>
            <p:ph type="body" sz="quarter" idx="10" hasCustomPrompt="1"/>
          </p:nvPr>
        </p:nvSpPr>
        <p:spPr>
          <a:xfrm>
            <a:off x="323529" y="40047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8" name="Group 27">
            <a:extLst>
              <a:ext uri="{FF2B5EF4-FFF2-40B4-BE49-F238E27FC236}">
                <a16:creationId xmlns:a16="http://schemas.microsoft.com/office/drawing/2014/main" id="{F993DBB3-83A4-48ED-A030-276D3FA6129F}"/>
              </a:ext>
            </a:extLst>
          </p:cNvPr>
          <p:cNvGrpSpPr/>
          <p:nvPr userDrawn="1"/>
        </p:nvGrpSpPr>
        <p:grpSpPr>
          <a:xfrm>
            <a:off x="5655129" y="211061"/>
            <a:ext cx="881742" cy="137160"/>
            <a:chOff x="5215346" y="150098"/>
            <a:chExt cx="881742" cy="137160"/>
          </a:xfrm>
        </p:grpSpPr>
        <p:sp>
          <p:nvSpPr>
            <p:cNvPr id="3" name="Rectangle 2">
              <a:extLst>
                <a:ext uri="{FF2B5EF4-FFF2-40B4-BE49-F238E27FC236}">
                  <a16:creationId xmlns:a16="http://schemas.microsoft.com/office/drawing/2014/main" id="{704EBD44-378C-4ED7-A818-05C3DBEE9400}"/>
                </a:ext>
              </a:extLst>
            </p:cNvPr>
            <p:cNvSpPr/>
            <p:nvPr userDrawn="1"/>
          </p:nvSpPr>
          <p:spPr>
            <a:xfrm>
              <a:off x="5215346" y="15009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A9D33B7-FAEA-4352-9EA8-17DA87106339}"/>
                </a:ext>
              </a:extLst>
            </p:cNvPr>
            <p:cNvSpPr/>
            <p:nvPr userDrawn="1"/>
          </p:nvSpPr>
          <p:spPr>
            <a:xfrm>
              <a:off x="5463540" y="15009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DD3A1CC-1999-4F2B-9477-2B2D5FF6BE55}"/>
                </a:ext>
              </a:extLst>
            </p:cNvPr>
            <p:cNvSpPr/>
            <p:nvPr userDrawn="1"/>
          </p:nvSpPr>
          <p:spPr>
            <a:xfrm>
              <a:off x="5711734" y="150098"/>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B3D1F40-4DCC-4CB8-A055-86BC7F104D0C}"/>
                </a:ext>
              </a:extLst>
            </p:cNvPr>
            <p:cNvSpPr/>
            <p:nvPr userDrawn="1"/>
          </p:nvSpPr>
          <p:spPr>
            <a:xfrm>
              <a:off x="5959928" y="150098"/>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59292C63-2447-4D31-B7AA-770A911B0F6D}"/>
              </a:ext>
            </a:extLst>
          </p:cNvPr>
          <p:cNvGrpSpPr/>
          <p:nvPr userDrawn="1"/>
        </p:nvGrpSpPr>
        <p:grpSpPr>
          <a:xfrm>
            <a:off x="5655129" y="6509779"/>
            <a:ext cx="881742" cy="137160"/>
            <a:chOff x="5215346" y="150098"/>
            <a:chExt cx="881742" cy="137160"/>
          </a:xfrm>
        </p:grpSpPr>
        <p:sp>
          <p:nvSpPr>
            <p:cNvPr id="30" name="Rectangle 29">
              <a:extLst>
                <a:ext uri="{FF2B5EF4-FFF2-40B4-BE49-F238E27FC236}">
                  <a16:creationId xmlns:a16="http://schemas.microsoft.com/office/drawing/2014/main" id="{06DA6094-5954-4FAD-AF32-184A1FAD81B9}"/>
                </a:ext>
              </a:extLst>
            </p:cNvPr>
            <p:cNvSpPr/>
            <p:nvPr userDrawn="1"/>
          </p:nvSpPr>
          <p:spPr>
            <a:xfrm>
              <a:off x="5215346" y="15009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27C7114-8C9E-48DD-8146-64981AFC107C}"/>
                </a:ext>
              </a:extLst>
            </p:cNvPr>
            <p:cNvSpPr/>
            <p:nvPr userDrawn="1"/>
          </p:nvSpPr>
          <p:spPr>
            <a:xfrm>
              <a:off x="5463540" y="15009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351F7EC-FADE-48DE-98C8-988120E44352}"/>
                </a:ext>
              </a:extLst>
            </p:cNvPr>
            <p:cNvSpPr/>
            <p:nvPr userDrawn="1"/>
          </p:nvSpPr>
          <p:spPr>
            <a:xfrm>
              <a:off x="5711734" y="150098"/>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918B9AF-99B8-4E36-980C-9A098120F27B}"/>
                </a:ext>
              </a:extLst>
            </p:cNvPr>
            <p:cNvSpPr/>
            <p:nvPr userDrawn="1"/>
          </p:nvSpPr>
          <p:spPr>
            <a:xfrm>
              <a:off x="5959928" y="150098"/>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7088289"/>
      </p:ext>
    </p:extLst>
  </p:cSld>
  <p:clrMapOvr>
    <a:masterClrMapping/>
  </p:clrMapOvr>
  <p:extLst>
    <p:ext uri="{DCECCB84-F9BA-43D5-87BE-67443E8EF086}">
      <p15:sldGuideLst xmlns:p15="http://schemas.microsoft.com/office/powerpoint/2012/main">
        <p15:guide id="1" orient="horz" pos="2376"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Image slide layout">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85BBC227-AF4F-4A86-8578-E4ED64CD1957}"/>
              </a:ext>
            </a:extLst>
          </p:cNvPr>
          <p:cNvGrpSpPr/>
          <p:nvPr userDrawn="1"/>
        </p:nvGrpSpPr>
        <p:grpSpPr>
          <a:xfrm>
            <a:off x="8908663" y="1442569"/>
            <a:ext cx="2607090" cy="4865936"/>
            <a:chOff x="3501573" y="3178068"/>
            <a:chExt cx="1340594" cy="2737840"/>
          </a:xfrm>
        </p:grpSpPr>
        <p:sp>
          <p:nvSpPr>
            <p:cNvPr id="29" name="Freeform: Shape 28">
              <a:extLst>
                <a:ext uri="{FF2B5EF4-FFF2-40B4-BE49-F238E27FC236}">
                  <a16:creationId xmlns:a16="http://schemas.microsoft.com/office/drawing/2014/main" id="{F75DA36E-DC6D-4420-8B91-D6BEC1BF25A4}"/>
                </a:ext>
              </a:extLst>
            </p:cNvPr>
            <p:cNvSpPr/>
            <p:nvPr/>
          </p:nvSpPr>
          <p:spPr>
            <a:xfrm>
              <a:off x="3504728" y="3612346"/>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1C33EBDE-2F8C-4AD2-9A7D-001C344CA9D9}"/>
                </a:ext>
              </a:extLst>
            </p:cNvPr>
            <p:cNvSpPr/>
            <p:nvPr/>
          </p:nvSpPr>
          <p:spPr>
            <a:xfrm>
              <a:off x="3501573" y="3832632"/>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B014FD0E-92B3-4762-8272-5D637A10AE3D}"/>
                </a:ext>
              </a:extLst>
            </p:cNvPr>
            <p:cNvSpPr/>
            <p:nvPr/>
          </p:nvSpPr>
          <p:spPr>
            <a:xfrm>
              <a:off x="4776089" y="3829487"/>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9526" y="65246"/>
                    <a:pt x="16669" y="68104"/>
                    <a:pt x="12859" y="68104"/>
                  </a:cubicBezTo>
                  <a:close/>
                </a:path>
              </a:pathLst>
            </a:custGeom>
            <a:solidFill>
              <a:srgbClr val="808080"/>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4696C806-CE75-40EE-95C9-74ECEFA302A5}"/>
                </a:ext>
              </a:extLst>
            </p:cNvPr>
            <p:cNvSpPr/>
            <p:nvPr/>
          </p:nvSpPr>
          <p:spPr>
            <a:xfrm>
              <a:off x="3520451" y="3178068"/>
              <a:ext cx="1321716" cy="2737840"/>
            </a:xfrm>
            <a:custGeom>
              <a:avLst/>
              <a:gdLst>
                <a:gd name="connsiteX0" fmla="*/ 350044 w 400050"/>
                <a:gd name="connsiteY0" fmla="*/ 7144 h 828675"/>
                <a:gd name="connsiteX1" fmla="*/ 53816 w 400050"/>
                <a:gd name="connsiteY1" fmla="*/ 7144 h 828675"/>
                <a:gd name="connsiteX2" fmla="*/ 7144 w 400050"/>
                <a:gd name="connsiteY2" fmla="*/ 53816 h 828675"/>
                <a:gd name="connsiteX3" fmla="*/ 7144 w 400050"/>
                <a:gd name="connsiteY3" fmla="*/ 781526 h 828675"/>
                <a:gd name="connsiteX4" fmla="*/ 53816 w 400050"/>
                <a:gd name="connsiteY4" fmla="*/ 828199 h 828675"/>
                <a:gd name="connsiteX5" fmla="*/ 350044 w 400050"/>
                <a:gd name="connsiteY5" fmla="*/ 828199 h 828675"/>
                <a:gd name="connsiteX6" fmla="*/ 396716 w 400050"/>
                <a:gd name="connsiteY6" fmla="*/ 781526 h 828675"/>
                <a:gd name="connsiteX7" fmla="*/ 396716 w 400050"/>
                <a:gd name="connsiteY7" fmla="*/ 53816 h 828675"/>
                <a:gd name="connsiteX8" fmla="*/ 350044 w 400050"/>
                <a:gd name="connsiteY8" fmla="*/ 714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 h="828675">
                  <a:moveTo>
                    <a:pt x="350044" y="7144"/>
                  </a:moveTo>
                  <a:lnTo>
                    <a:pt x="53816" y="7144"/>
                  </a:lnTo>
                  <a:cubicBezTo>
                    <a:pt x="28099" y="7144"/>
                    <a:pt x="7144" y="28099"/>
                    <a:pt x="7144" y="53816"/>
                  </a:cubicBezTo>
                  <a:lnTo>
                    <a:pt x="7144" y="781526"/>
                  </a:lnTo>
                  <a:cubicBezTo>
                    <a:pt x="7144" y="807244"/>
                    <a:pt x="28099" y="828199"/>
                    <a:pt x="53816" y="828199"/>
                  </a:cubicBezTo>
                  <a:lnTo>
                    <a:pt x="350044" y="828199"/>
                  </a:lnTo>
                  <a:cubicBezTo>
                    <a:pt x="375761" y="828199"/>
                    <a:pt x="396716" y="807244"/>
                    <a:pt x="396716" y="781526"/>
                  </a:cubicBezTo>
                  <a:lnTo>
                    <a:pt x="396716" y="53816"/>
                  </a:lnTo>
                  <a:cubicBezTo>
                    <a:pt x="396716" y="28099"/>
                    <a:pt x="375761" y="7144"/>
                    <a:pt x="350044" y="7144"/>
                  </a:cubicBezTo>
                  <a:close/>
                </a:path>
              </a:pathLst>
            </a:custGeom>
            <a:solidFill>
              <a:srgbClr val="808080"/>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3200AA0-359B-491A-BC96-83532301F9FD}"/>
                </a:ext>
              </a:extLst>
            </p:cNvPr>
            <p:cNvSpPr/>
            <p:nvPr/>
          </p:nvSpPr>
          <p:spPr>
            <a:xfrm>
              <a:off x="3529897" y="3190651"/>
              <a:ext cx="1290246" cy="2706371"/>
            </a:xfrm>
            <a:custGeom>
              <a:avLst/>
              <a:gdLst>
                <a:gd name="connsiteX0" fmla="*/ 345281 w 390525"/>
                <a:gd name="connsiteY0" fmla="*/ 7144 h 819150"/>
                <a:gd name="connsiteX1" fmla="*/ 52864 w 390525"/>
                <a:gd name="connsiteY1" fmla="*/ 7144 h 819150"/>
                <a:gd name="connsiteX2" fmla="*/ 7144 w 390525"/>
                <a:gd name="connsiteY2" fmla="*/ 52864 h 819150"/>
                <a:gd name="connsiteX3" fmla="*/ 7144 w 390525"/>
                <a:gd name="connsiteY3" fmla="*/ 772954 h 819150"/>
                <a:gd name="connsiteX4" fmla="*/ 52864 w 390525"/>
                <a:gd name="connsiteY4" fmla="*/ 818674 h 819150"/>
                <a:gd name="connsiteX5" fmla="*/ 345281 w 390525"/>
                <a:gd name="connsiteY5" fmla="*/ 818674 h 819150"/>
                <a:gd name="connsiteX6" fmla="*/ 391001 w 390525"/>
                <a:gd name="connsiteY6" fmla="*/ 772954 h 819150"/>
                <a:gd name="connsiteX7" fmla="*/ 391001 w 390525"/>
                <a:gd name="connsiteY7" fmla="*/ 52864 h 819150"/>
                <a:gd name="connsiteX8" fmla="*/ 345281 w 390525"/>
                <a:gd name="connsiteY8" fmla="*/ 7144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525" h="819150">
                  <a:moveTo>
                    <a:pt x="345281" y="7144"/>
                  </a:moveTo>
                  <a:lnTo>
                    <a:pt x="52864" y="7144"/>
                  </a:lnTo>
                  <a:cubicBezTo>
                    <a:pt x="27146" y="7144"/>
                    <a:pt x="7144" y="27146"/>
                    <a:pt x="7144" y="52864"/>
                  </a:cubicBezTo>
                  <a:lnTo>
                    <a:pt x="7144" y="772954"/>
                  </a:lnTo>
                  <a:cubicBezTo>
                    <a:pt x="7144" y="798671"/>
                    <a:pt x="27146" y="818674"/>
                    <a:pt x="52864" y="818674"/>
                  </a:cubicBezTo>
                  <a:lnTo>
                    <a:pt x="345281" y="818674"/>
                  </a:lnTo>
                  <a:cubicBezTo>
                    <a:pt x="370999" y="818674"/>
                    <a:pt x="391001" y="798671"/>
                    <a:pt x="391001" y="772954"/>
                  </a:cubicBezTo>
                  <a:lnTo>
                    <a:pt x="391001" y="52864"/>
                  </a:lnTo>
                  <a:cubicBezTo>
                    <a:pt x="391001" y="28099"/>
                    <a:pt x="370046" y="7144"/>
                    <a:pt x="345281" y="7144"/>
                  </a:cubicBezTo>
                  <a:close/>
                </a:path>
              </a:pathLst>
            </a:custGeom>
            <a:solidFill>
              <a:srgbClr val="1A1A1A"/>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70607C34-9BB1-4319-8C5C-A85A2060C081}"/>
                </a:ext>
              </a:extLst>
            </p:cNvPr>
            <p:cNvSpPr/>
            <p:nvPr/>
          </p:nvSpPr>
          <p:spPr>
            <a:xfrm>
              <a:off x="3627447" y="3596610"/>
              <a:ext cx="1101430" cy="1951104"/>
            </a:xfrm>
            <a:custGeom>
              <a:avLst/>
              <a:gdLst>
                <a:gd name="connsiteX0" fmla="*/ 7144 w 333375"/>
                <a:gd name="connsiteY0" fmla="*/ 7144 h 590550"/>
                <a:gd name="connsiteX1" fmla="*/ 331946 w 333375"/>
                <a:gd name="connsiteY1" fmla="*/ 7144 h 590550"/>
                <a:gd name="connsiteX2" fmla="*/ 331946 w 333375"/>
                <a:gd name="connsiteY2" fmla="*/ 586264 h 590550"/>
                <a:gd name="connsiteX3" fmla="*/ 7144 w 333375"/>
                <a:gd name="connsiteY3" fmla="*/ 586264 h 590550"/>
              </a:gdLst>
              <a:ahLst/>
              <a:cxnLst>
                <a:cxn ang="0">
                  <a:pos x="connsiteX0" y="connsiteY0"/>
                </a:cxn>
                <a:cxn ang="0">
                  <a:pos x="connsiteX1" y="connsiteY1"/>
                </a:cxn>
                <a:cxn ang="0">
                  <a:pos x="connsiteX2" y="connsiteY2"/>
                </a:cxn>
                <a:cxn ang="0">
                  <a:pos x="connsiteX3" y="connsiteY3"/>
                </a:cxn>
              </a:cxnLst>
              <a:rect l="l" t="t" r="r" b="b"/>
              <a:pathLst>
                <a:path w="333375" h="590550">
                  <a:moveTo>
                    <a:pt x="7144" y="7144"/>
                  </a:moveTo>
                  <a:lnTo>
                    <a:pt x="331946" y="7144"/>
                  </a:lnTo>
                  <a:lnTo>
                    <a:pt x="331946" y="586264"/>
                  </a:lnTo>
                  <a:lnTo>
                    <a:pt x="7144" y="586264"/>
                  </a:lnTo>
                  <a:close/>
                </a:path>
              </a:pathLst>
            </a:custGeom>
            <a:solidFill>
              <a:schemeClr val="bg1">
                <a:lumMod val="95000"/>
              </a:schemeClr>
            </a:solidFill>
            <a:ln w="9525" cap="flat">
              <a:noFill/>
              <a:prstDash val="solid"/>
              <a:miter/>
            </a:ln>
          </p:spPr>
          <p:txBody>
            <a:bodyPr rtlCol="0" anchor="ctr"/>
            <a:lstStyle/>
            <a:p>
              <a:endParaRPr lang="en-US" dirty="0"/>
            </a:p>
          </p:txBody>
        </p:sp>
        <p:grpSp>
          <p:nvGrpSpPr>
            <p:cNvPr id="35" name="Group 34">
              <a:extLst>
                <a:ext uri="{FF2B5EF4-FFF2-40B4-BE49-F238E27FC236}">
                  <a16:creationId xmlns:a16="http://schemas.microsoft.com/office/drawing/2014/main" id="{3A4272D2-6D45-44EC-BD11-8A4BE0307902}"/>
                </a:ext>
              </a:extLst>
            </p:cNvPr>
            <p:cNvGrpSpPr/>
            <p:nvPr/>
          </p:nvGrpSpPr>
          <p:grpSpPr>
            <a:xfrm>
              <a:off x="4092761" y="5635852"/>
              <a:ext cx="164520" cy="173080"/>
              <a:chOff x="6772303" y="6038214"/>
              <a:chExt cx="140650" cy="147968"/>
            </a:xfrm>
          </p:grpSpPr>
          <p:sp>
            <p:nvSpPr>
              <p:cNvPr id="39" name="Oval 38">
                <a:extLst>
                  <a:ext uri="{FF2B5EF4-FFF2-40B4-BE49-F238E27FC236}">
                    <a16:creationId xmlns:a16="http://schemas.microsoft.com/office/drawing/2014/main" id="{D0FA399A-BC28-4D32-A78A-FC8261C5E8D7}"/>
                  </a:ext>
                </a:extLst>
              </p:cNvPr>
              <p:cNvSpPr/>
              <p:nvPr/>
            </p:nvSpPr>
            <p:spPr>
              <a:xfrm>
                <a:off x="6772303" y="6038214"/>
                <a:ext cx="140650" cy="147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326BD3C-38F7-43C5-B35E-1713A79B33FA}"/>
                  </a:ext>
                </a:extLst>
              </p:cNvPr>
              <p:cNvSpPr/>
              <p:nvPr/>
            </p:nvSpPr>
            <p:spPr>
              <a:xfrm>
                <a:off x="6807465" y="6071635"/>
                <a:ext cx="70326" cy="811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Freeform: Shape 35">
              <a:extLst>
                <a:ext uri="{FF2B5EF4-FFF2-40B4-BE49-F238E27FC236}">
                  <a16:creationId xmlns:a16="http://schemas.microsoft.com/office/drawing/2014/main" id="{DF5678D1-55F9-46E9-AFA9-40C9D18F004A}"/>
                </a:ext>
              </a:extLst>
            </p:cNvPr>
            <p:cNvSpPr/>
            <p:nvPr/>
          </p:nvSpPr>
          <p:spPr>
            <a:xfrm>
              <a:off x="3821102" y="3628406"/>
              <a:ext cx="906450" cy="1887518"/>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chemeClr val="tx1"/>
                </a:solidFill>
              </a:endParaRPr>
            </a:p>
          </p:txBody>
        </p:sp>
        <p:sp>
          <p:nvSpPr>
            <p:cNvPr id="37" name="Rectangle: Rounded Corners 36">
              <a:extLst>
                <a:ext uri="{FF2B5EF4-FFF2-40B4-BE49-F238E27FC236}">
                  <a16:creationId xmlns:a16="http://schemas.microsoft.com/office/drawing/2014/main" id="{FE5E5DBE-1E61-4D5D-A617-4CCA9F21FBDD}"/>
                </a:ext>
              </a:extLst>
            </p:cNvPr>
            <p:cNvSpPr/>
            <p:nvPr/>
          </p:nvSpPr>
          <p:spPr>
            <a:xfrm>
              <a:off x="4058661" y="3449093"/>
              <a:ext cx="254255" cy="5839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C2924DE-DF35-4A81-AF44-7B792090892B}"/>
                </a:ext>
              </a:extLst>
            </p:cNvPr>
            <p:cNvSpPr/>
            <p:nvPr/>
          </p:nvSpPr>
          <p:spPr>
            <a:xfrm>
              <a:off x="3922825" y="3449093"/>
              <a:ext cx="58393" cy="5839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 Placeholder 9">
            <a:extLst>
              <a:ext uri="{FF2B5EF4-FFF2-40B4-BE49-F238E27FC236}">
                <a16:creationId xmlns:a16="http://schemas.microsoft.com/office/drawing/2014/main" id="{6407270D-F30C-4E59-9885-1E887CCE4CD2}"/>
              </a:ext>
            </a:extLst>
          </p:cNvPr>
          <p:cNvSpPr>
            <a:spLocks noGrp="1"/>
          </p:cNvSpPr>
          <p:nvPr>
            <p:ph type="body" sz="quarter" idx="10" hasCustomPrompt="1"/>
          </p:nvPr>
        </p:nvSpPr>
        <p:spPr>
          <a:xfrm>
            <a:off x="323529" y="40047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5" name="Group 4">
            <a:extLst>
              <a:ext uri="{FF2B5EF4-FFF2-40B4-BE49-F238E27FC236}">
                <a16:creationId xmlns:a16="http://schemas.microsoft.com/office/drawing/2014/main" id="{569A4DC7-F11A-4541-A572-7A34738C1B1F}"/>
              </a:ext>
            </a:extLst>
          </p:cNvPr>
          <p:cNvGrpSpPr/>
          <p:nvPr userDrawn="1"/>
        </p:nvGrpSpPr>
        <p:grpSpPr>
          <a:xfrm>
            <a:off x="5655129" y="211061"/>
            <a:ext cx="881742" cy="137160"/>
            <a:chOff x="5215346" y="150098"/>
            <a:chExt cx="881742" cy="137160"/>
          </a:xfrm>
        </p:grpSpPr>
        <p:sp>
          <p:nvSpPr>
            <p:cNvPr id="6" name="Rectangle 5">
              <a:extLst>
                <a:ext uri="{FF2B5EF4-FFF2-40B4-BE49-F238E27FC236}">
                  <a16:creationId xmlns:a16="http://schemas.microsoft.com/office/drawing/2014/main" id="{DF96DEA2-6335-4441-A09A-752E3B0015FB}"/>
                </a:ext>
              </a:extLst>
            </p:cNvPr>
            <p:cNvSpPr/>
            <p:nvPr userDrawn="1"/>
          </p:nvSpPr>
          <p:spPr>
            <a:xfrm>
              <a:off x="5215346" y="15009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43DA0B-E07D-4E09-AE22-3469EAEAA8EE}"/>
                </a:ext>
              </a:extLst>
            </p:cNvPr>
            <p:cNvSpPr/>
            <p:nvPr userDrawn="1"/>
          </p:nvSpPr>
          <p:spPr>
            <a:xfrm>
              <a:off x="5463540" y="15009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E571AC3-3CCE-45CA-9497-D1A2E9AFDB58}"/>
                </a:ext>
              </a:extLst>
            </p:cNvPr>
            <p:cNvSpPr/>
            <p:nvPr userDrawn="1"/>
          </p:nvSpPr>
          <p:spPr>
            <a:xfrm>
              <a:off x="5711734" y="150098"/>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F8D4E70-D86A-445E-A33A-B73125D722E2}"/>
                </a:ext>
              </a:extLst>
            </p:cNvPr>
            <p:cNvSpPr/>
            <p:nvPr userDrawn="1"/>
          </p:nvSpPr>
          <p:spPr>
            <a:xfrm>
              <a:off x="5959928" y="150098"/>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6687AA03-5328-44D4-8731-2D09AD5AA3B5}"/>
              </a:ext>
            </a:extLst>
          </p:cNvPr>
          <p:cNvGrpSpPr/>
          <p:nvPr userDrawn="1"/>
        </p:nvGrpSpPr>
        <p:grpSpPr>
          <a:xfrm>
            <a:off x="5655129" y="6509779"/>
            <a:ext cx="881742" cy="137160"/>
            <a:chOff x="5215346" y="150098"/>
            <a:chExt cx="881742" cy="137160"/>
          </a:xfrm>
        </p:grpSpPr>
        <p:sp>
          <p:nvSpPr>
            <p:cNvPr id="11" name="Rectangle 10">
              <a:extLst>
                <a:ext uri="{FF2B5EF4-FFF2-40B4-BE49-F238E27FC236}">
                  <a16:creationId xmlns:a16="http://schemas.microsoft.com/office/drawing/2014/main" id="{71E2F231-94D5-4DA1-B177-CD8A7088D1F9}"/>
                </a:ext>
              </a:extLst>
            </p:cNvPr>
            <p:cNvSpPr/>
            <p:nvPr userDrawn="1"/>
          </p:nvSpPr>
          <p:spPr>
            <a:xfrm>
              <a:off x="5215346" y="15009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871F45D-FE25-4FFD-8A01-ACAD85E5EB2B}"/>
                </a:ext>
              </a:extLst>
            </p:cNvPr>
            <p:cNvSpPr/>
            <p:nvPr userDrawn="1"/>
          </p:nvSpPr>
          <p:spPr>
            <a:xfrm>
              <a:off x="5463540" y="15009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4731872-8762-44D6-9338-C60692946BA5}"/>
                </a:ext>
              </a:extLst>
            </p:cNvPr>
            <p:cNvSpPr/>
            <p:nvPr userDrawn="1"/>
          </p:nvSpPr>
          <p:spPr>
            <a:xfrm>
              <a:off x="5711734" y="150098"/>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E4B4439-FC9B-44DC-A628-E4D77E081443}"/>
                </a:ext>
              </a:extLst>
            </p:cNvPr>
            <p:cNvSpPr/>
            <p:nvPr userDrawn="1"/>
          </p:nvSpPr>
          <p:spPr>
            <a:xfrm>
              <a:off x="5959928" y="150098"/>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그림 개체 틀 2">
            <a:extLst>
              <a:ext uri="{FF2B5EF4-FFF2-40B4-BE49-F238E27FC236}">
                <a16:creationId xmlns:a16="http://schemas.microsoft.com/office/drawing/2014/main" id="{C70177A7-4E03-44B8-A2CB-D0A1D4726718}"/>
              </a:ext>
            </a:extLst>
          </p:cNvPr>
          <p:cNvSpPr>
            <a:spLocks noGrp="1"/>
          </p:cNvSpPr>
          <p:nvPr>
            <p:ph type="pic" sz="quarter" idx="14" hasCustomPrompt="1"/>
          </p:nvPr>
        </p:nvSpPr>
        <p:spPr>
          <a:xfrm>
            <a:off x="9175736" y="2152874"/>
            <a:ext cx="2168682" cy="3501244"/>
          </a:xfrm>
          <a:prstGeom prst="rect">
            <a:avLst/>
          </a:prstGeom>
          <a:solidFill>
            <a:schemeClr val="bg1">
              <a:lumMod val="95000"/>
            </a:schemeClr>
          </a:solidFill>
          <a:ln w="19050">
            <a:no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838726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C70177A7-4E03-44B8-A2CB-D0A1D4726718}"/>
              </a:ext>
            </a:extLst>
          </p:cNvPr>
          <p:cNvSpPr>
            <a:spLocks noGrp="1"/>
          </p:cNvSpPr>
          <p:nvPr>
            <p:ph type="pic" sz="quarter" idx="14" hasCustomPrompt="1"/>
          </p:nvPr>
        </p:nvSpPr>
        <p:spPr>
          <a:xfrm>
            <a:off x="0" y="0"/>
            <a:ext cx="5754757" cy="6858000"/>
          </a:xfrm>
          <a:prstGeom prst="rect">
            <a:avLst/>
          </a:prstGeom>
          <a:solidFill>
            <a:schemeClr val="bg1">
              <a:lumMod val="95000"/>
            </a:schemeClr>
          </a:solidFill>
          <a:ln w="19050">
            <a:noFill/>
          </a:ln>
        </p:spPr>
        <p:txBody>
          <a:bodyPr anchor="ctr"/>
          <a:lstStyle>
            <a:lvl1pPr marL="0" indent="0" algn="ctr">
              <a:lnSpc>
                <a:spcPct val="100000"/>
              </a:lnSpc>
              <a:buNone/>
              <a:defRPr sz="16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9375125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_Image slide layout">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61B3885-1448-4392-B14C-921FDF071E80}"/>
              </a:ext>
            </a:extLst>
          </p:cNvPr>
          <p:cNvSpPr/>
          <p:nvPr userDrawn="1"/>
        </p:nvSpPr>
        <p:spPr>
          <a:xfrm>
            <a:off x="651165" y="618259"/>
            <a:ext cx="10889672" cy="49876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5">
            <a:extLst>
              <a:ext uri="{FF2B5EF4-FFF2-40B4-BE49-F238E27FC236}">
                <a16:creationId xmlns:a16="http://schemas.microsoft.com/office/drawing/2014/main" id="{B3272A90-4CB3-400C-BC02-EE05C73C622B}"/>
              </a:ext>
            </a:extLst>
          </p:cNvPr>
          <p:cNvSpPr>
            <a:spLocks noGrp="1"/>
          </p:cNvSpPr>
          <p:nvPr>
            <p:ph type="pic" sz="quarter" idx="14" hasCustomPrompt="1"/>
          </p:nvPr>
        </p:nvSpPr>
        <p:spPr>
          <a:xfrm>
            <a:off x="1" y="2"/>
            <a:ext cx="7190531" cy="6857999"/>
          </a:xfrm>
          <a:custGeom>
            <a:avLst/>
            <a:gdLst>
              <a:gd name="connsiteX0" fmla="*/ 0 w 7190531"/>
              <a:gd name="connsiteY0" fmla="*/ 0 h 6857999"/>
              <a:gd name="connsiteX1" fmla="*/ 6164429 w 7190531"/>
              <a:gd name="connsiteY1" fmla="*/ 0 h 6857999"/>
              <a:gd name="connsiteX2" fmla="*/ 6476156 w 7190531"/>
              <a:gd name="connsiteY2" fmla="*/ 311727 h 6857999"/>
              <a:gd name="connsiteX3" fmla="*/ 6227252 w 7190531"/>
              <a:gd name="connsiteY3" fmla="*/ 617122 h 6857999"/>
              <a:gd name="connsiteX4" fmla="*/ 6164430 w 7190531"/>
              <a:gd name="connsiteY4" fmla="*/ 623455 h 6857999"/>
              <a:gd name="connsiteX5" fmla="*/ 6878804 w 7190531"/>
              <a:gd name="connsiteY5" fmla="*/ 623455 h 6857999"/>
              <a:gd name="connsiteX6" fmla="*/ 7190531 w 7190531"/>
              <a:gd name="connsiteY6" fmla="*/ 935182 h 6857999"/>
              <a:gd name="connsiteX7" fmla="*/ 6878804 w 7190531"/>
              <a:gd name="connsiteY7" fmla="*/ 1246909 h 6857999"/>
              <a:gd name="connsiteX8" fmla="*/ 6489146 w 7190531"/>
              <a:gd name="connsiteY8" fmla="*/ 1246909 h 6857999"/>
              <a:gd name="connsiteX9" fmla="*/ 6551968 w 7190531"/>
              <a:gd name="connsiteY9" fmla="*/ 1253242 h 6857999"/>
              <a:gd name="connsiteX10" fmla="*/ 6800872 w 7190531"/>
              <a:gd name="connsiteY10" fmla="*/ 1558637 h 6857999"/>
              <a:gd name="connsiteX11" fmla="*/ 6489145 w 7190531"/>
              <a:gd name="connsiteY11" fmla="*/ 1870364 h 6857999"/>
              <a:gd name="connsiteX12" fmla="*/ 5988154 w 7190531"/>
              <a:gd name="connsiteY12" fmla="*/ 1870364 h 6857999"/>
              <a:gd name="connsiteX13" fmla="*/ 6050977 w 7190531"/>
              <a:gd name="connsiteY13" fmla="*/ 1876697 h 6857999"/>
              <a:gd name="connsiteX14" fmla="*/ 6299881 w 7190531"/>
              <a:gd name="connsiteY14" fmla="*/ 2182091 h 6857999"/>
              <a:gd name="connsiteX15" fmla="*/ 5988153 w 7190531"/>
              <a:gd name="connsiteY15" fmla="*/ 2493818 h 6857999"/>
              <a:gd name="connsiteX16" fmla="*/ 6776748 w 7190531"/>
              <a:gd name="connsiteY16" fmla="*/ 2493818 h 6857999"/>
              <a:gd name="connsiteX17" fmla="*/ 7088475 w 7190531"/>
              <a:gd name="connsiteY17" fmla="*/ 2805545 h 6857999"/>
              <a:gd name="connsiteX18" fmla="*/ 6776748 w 7190531"/>
              <a:gd name="connsiteY18" fmla="*/ 3117272 h 6857999"/>
              <a:gd name="connsiteX19" fmla="*/ 4995449 w 7190531"/>
              <a:gd name="connsiteY19" fmla="*/ 3117272 h 6857999"/>
              <a:gd name="connsiteX20" fmla="*/ 5307176 w 7190531"/>
              <a:gd name="connsiteY20" fmla="*/ 3428999 h 6857999"/>
              <a:gd name="connsiteX21" fmla="*/ 4995449 w 7190531"/>
              <a:gd name="connsiteY21" fmla="*/ 3740726 h 6857999"/>
              <a:gd name="connsiteX22" fmla="*/ 5997428 w 7190531"/>
              <a:gd name="connsiteY22" fmla="*/ 3740726 h 6857999"/>
              <a:gd name="connsiteX23" fmla="*/ 6309155 w 7190531"/>
              <a:gd name="connsiteY23" fmla="*/ 4052454 h 6857999"/>
              <a:gd name="connsiteX24" fmla="*/ 5997428 w 7190531"/>
              <a:gd name="connsiteY24" fmla="*/ 4364181 h 6857999"/>
              <a:gd name="connsiteX25" fmla="*/ 6405641 w 7190531"/>
              <a:gd name="connsiteY25" fmla="*/ 4364181 h 6857999"/>
              <a:gd name="connsiteX26" fmla="*/ 6717369 w 7190531"/>
              <a:gd name="connsiteY26" fmla="*/ 4675908 h 6857999"/>
              <a:gd name="connsiteX27" fmla="*/ 6405641 w 7190531"/>
              <a:gd name="connsiteY27" fmla="*/ 4987636 h 6857999"/>
              <a:gd name="connsiteX28" fmla="*/ 5719098 w 7190531"/>
              <a:gd name="connsiteY28" fmla="*/ 4987636 h 6857999"/>
              <a:gd name="connsiteX29" fmla="*/ 6030826 w 7190531"/>
              <a:gd name="connsiteY29" fmla="*/ 5299363 h 6857999"/>
              <a:gd name="connsiteX30" fmla="*/ 5719098 w 7190531"/>
              <a:gd name="connsiteY30" fmla="*/ 5611090 h 6857999"/>
              <a:gd name="connsiteX31" fmla="*/ 4939779 w 7190531"/>
              <a:gd name="connsiteY31" fmla="*/ 5611090 h 6857999"/>
              <a:gd name="connsiteX32" fmla="*/ 5251506 w 7190531"/>
              <a:gd name="connsiteY32" fmla="*/ 5922817 h 6857999"/>
              <a:gd name="connsiteX33" fmla="*/ 4939779 w 7190531"/>
              <a:gd name="connsiteY33" fmla="*/ 6234545 h 6857999"/>
              <a:gd name="connsiteX34" fmla="*/ 5988147 w 7190531"/>
              <a:gd name="connsiteY34" fmla="*/ 6234545 h 6857999"/>
              <a:gd name="connsiteX35" fmla="*/ 6299874 w 7190531"/>
              <a:gd name="connsiteY35" fmla="*/ 6546272 h 6857999"/>
              <a:gd name="connsiteX36" fmla="*/ 5988147 w 7190531"/>
              <a:gd name="connsiteY36" fmla="*/ 6857999 h 6857999"/>
              <a:gd name="connsiteX37" fmla="*/ 0 w 7190531"/>
              <a:gd name="connsiteY37"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190531" h="6857999">
                <a:moveTo>
                  <a:pt x="0" y="0"/>
                </a:moveTo>
                <a:lnTo>
                  <a:pt x="6164429" y="0"/>
                </a:lnTo>
                <a:cubicBezTo>
                  <a:pt x="6336591" y="0"/>
                  <a:pt x="6476156" y="139565"/>
                  <a:pt x="6476156" y="311727"/>
                </a:cubicBezTo>
                <a:cubicBezTo>
                  <a:pt x="6476156" y="462369"/>
                  <a:pt x="6369301" y="588054"/>
                  <a:pt x="6227252" y="617122"/>
                </a:cubicBezTo>
                <a:lnTo>
                  <a:pt x="6164430" y="623455"/>
                </a:lnTo>
                <a:lnTo>
                  <a:pt x="6878804" y="623455"/>
                </a:lnTo>
                <a:cubicBezTo>
                  <a:pt x="7050966" y="623455"/>
                  <a:pt x="7190531" y="763020"/>
                  <a:pt x="7190531" y="935182"/>
                </a:cubicBezTo>
                <a:cubicBezTo>
                  <a:pt x="7190531" y="1107344"/>
                  <a:pt x="7050966" y="1246909"/>
                  <a:pt x="6878804" y="1246909"/>
                </a:cubicBezTo>
                <a:lnTo>
                  <a:pt x="6489146" y="1246909"/>
                </a:lnTo>
                <a:lnTo>
                  <a:pt x="6551968" y="1253242"/>
                </a:lnTo>
                <a:cubicBezTo>
                  <a:pt x="6694017" y="1282309"/>
                  <a:pt x="6800872" y="1407995"/>
                  <a:pt x="6800872" y="1558637"/>
                </a:cubicBezTo>
                <a:cubicBezTo>
                  <a:pt x="6800872" y="1730799"/>
                  <a:pt x="6661307" y="1870364"/>
                  <a:pt x="6489145" y="1870364"/>
                </a:cubicBezTo>
                <a:lnTo>
                  <a:pt x="5988154" y="1870364"/>
                </a:lnTo>
                <a:lnTo>
                  <a:pt x="6050977" y="1876697"/>
                </a:lnTo>
                <a:cubicBezTo>
                  <a:pt x="6193026" y="1905764"/>
                  <a:pt x="6299881" y="2031449"/>
                  <a:pt x="6299881" y="2182091"/>
                </a:cubicBezTo>
                <a:cubicBezTo>
                  <a:pt x="6299881" y="2354253"/>
                  <a:pt x="6160315" y="2493818"/>
                  <a:pt x="5988153" y="2493818"/>
                </a:cubicBezTo>
                <a:lnTo>
                  <a:pt x="6776748" y="2493818"/>
                </a:lnTo>
                <a:cubicBezTo>
                  <a:pt x="6948910" y="2493818"/>
                  <a:pt x="7088475" y="2633383"/>
                  <a:pt x="7088475" y="2805545"/>
                </a:cubicBezTo>
                <a:cubicBezTo>
                  <a:pt x="7088475" y="2977707"/>
                  <a:pt x="6948910" y="3117272"/>
                  <a:pt x="6776748" y="3117272"/>
                </a:cubicBezTo>
                <a:lnTo>
                  <a:pt x="4995449" y="3117272"/>
                </a:lnTo>
                <a:cubicBezTo>
                  <a:pt x="5167611" y="3117272"/>
                  <a:pt x="5307176" y="3256837"/>
                  <a:pt x="5307176" y="3428999"/>
                </a:cubicBezTo>
                <a:cubicBezTo>
                  <a:pt x="5307176" y="3601161"/>
                  <a:pt x="5167611" y="3740726"/>
                  <a:pt x="4995449" y="3740726"/>
                </a:cubicBezTo>
                <a:lnTo>
                  <a:pt x="5997428" y="3740726"/>
                </a:lnTo>
                <a:cubicBezTo>
                  <a:pt x="6169590" y="3740726"/>
                  <a:pt x="6309155" y="3880292"/>
                  <a:pt x="6309155" y="4052454"/>
                </a:cubicBezTo>
                <a:cubicBezTo>
                  <a:pt x="6309155" y="4224616"/>
                  <a:pt x="6169590" y="4364181"/>
                  <a:pt x="5997428" y="4364181"/>
                </a:cubicBezTo>
                <a:lnTo>
                  <a:pt x="6405641" y="4364181"/>
                </a:lnTo>
                <a:cubicBezTo>
                  <a:pt x="6577803" y="4364181"/>
                  <a:pt x="6717369" y="4503746"/>
                  <a:pt x="6717369" y="4675908"/>
                </a:cubicBezTo>
                <a:cubicBezTo>
                  <a:pt x="6717369" y="4848070"/>
                  <a:pt x="6577803" y="4987636"/>
                  <a:pt x="6405641" y="4987636"/>
                </a:cubicBezTo>
                <a:lnTo>
                  <a:pt x="5719098" y="4987636"/>
                </a:lnTo>
                <a:cubicBezTo>
                  <a:pt x="5891260" y="4987636"/>
                  <a:pt x="6030826" y="5127201"/>
                  <a:pt x="6030826" y="5299363"/>
                </a:cubicBezTo>
                <a:cubicBezTo>
                  <a:pt x="6030826" y="5471525"/>
                  <a:pt x="5891260" y="5611090"/>
                  <a:pt x="5719098" y="5611090"/>
                </a:cubicBezTo>
                <a:lnTo>
                  <a:pt x="4939779" y="5611090"/>
                </a:lnTo>
                <a:cubicBezTo>
                  <a:pt x="5111941" y="5611090"/>
                  <a:pt x="5251506" y="5750655"/>
                  <a:pt x="5251506" y="5922817"/>
                </a:cubicBezTo>
                <a:cubicBezTo>
                  <a:pt x="5251506" y="6094979"/>
                  <a:pt x="5111941" y="6234545"/>
                  <a:pt x="4939779" y="6234545"/>
                </a:cubicBezTo>
                <a:lnTo>
                  <a:pt x="5988147" y="6234545"/>
                </a:lnTo>
                <a:cubicBezTo>
                  <a:pt x="6160309" y="6234545"/>
                  <a:pt x="6299874" y="6374110"/>
                  <a:pt x="6299874" y="6546272"/>
                </a:cubicBezTo>
                <a:cubicBezTo>
                  <a:pt x="6299874" y="6718434"/>
                  <a:pt x="6160309" y="6857999"/>
                  <a:pt x="5988147" y="6857999"/>
                </a:cubicBezTo>
                <a:lnTo>
                  <a:pt x="0" y="6857999"/>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122646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4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C70177A7-4E03-44B8-A2CB-D0A1D4726718}"/>
              </a:ext>
            </a:extLst>
          </p:cNvPr>
          <p:cNvSpPr>
            <a:spLocks noGrp="1"/>
          </p:cNvSpPr>
          <p:nvPr>
            <p:ph type="pic" sz="quarter" idx="14" hasCustomPrompt="1"/>
          </p:nvPr>
        </p:nvSpPr>
        <p:spPr>
          <a:xfrm>
            <a:off x="8381999" y="1531249"/>
            <a:ext cx="3200400" cy="4572000"/>
          </a:xfrm>
          <a:prstGeom prst="rect">
            <a:avLst/>
          </a:prstGeom>
          <a:solidFill>
            <a:schemeClr val="bg1">
              <a:lumMod val="95000"/>
            </a:schemeClr>
          </a:solidFill>
          <a:ln w="19050">
            <a:no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4" name="Text Placeholder 9">
            <a:extLst>
              <a:ext uri="{FF2B5EF4-FFF2-40B4-BE49-F238E27FC236}">
                <a16:creationId xmlns:a16="http://schemas.microsoft.com/office/drawing/2014/main" id="{6407270D-F30C-4E59-9885-1E887CCE4CD2}"/>
              </a:ext>
            </a:extLst>
          </p:cNvPr>
          <p:cNvSpPr>
            <a:spLocks noGrp="1"/>
          </p:cNvSpPr>
          <p:nvPr>
            <p:ph type="body" sz="quarter" idx="10" hasCustomPrompt="1"/>
          </p:nvPr>
        </p:nvSpPr>
        <p:spPr>
          <a:xfrm>
            <a:off x="323529" y="40047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5" name="Group 4">
            <a:extLst>
              <a:ext uri="{FF2B5EF4-FFF2-40B4-BE49-F238E27FC236}">
                <a16:creationId xmlns:a16="http://schemas.microsoft.com/office/drawing/2014/main" id="{569A4DC7-F11A-4541-A572-7A34738C1B1F}"/>
              </a:ext>
            </a:extLst>
          </p:cNvPr>
          <p:cNvGrpSpPr/>
          <p:nvPr userDrawn="1"/>
        </p:nvGrpSpPr>
        <p:grpSpPr>
          <a:xfrm>
            <a:off x="5655129" y="211061"/>
            <a:ext cx="881742" cy="137160"/>
            <a:chOff x="5215346" y="150098"/>
            <a:chExt cx="881742" cy="137160"/>
          </a:xfrm>
        </p:grpSpPr>
        <p:sp>
          <p:nvSpPr>
            <p:cNvPr id="6" name="Rectangle 5">
              <a:extLst>
                <a:ext uri="{FF2B5EF4-FFF2-40B4-BE49-F238E27FC236}">
                  <a16:creationId xmlns:a16="http://schemas.microsoft.com/office/drawing/2014/main" id="{DF96DEA2-6335-4441-A09A-752E3B0015FB}"/>
                </a:ext>
              </a:extLst>
            </p:cNvPr>
            <p:cNvSpPr/>
            <p:nvPr userDrawn="1"/>
          </p:nvSpPr>
          <p:spPr>
            <a:xfrm>
              <a:off x="5215346" y="15009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43DA0B-E07D-4E09-AE22-3469EAEAA8EE}"/>
                </a:ext>
              </a:extLst>
            </p:cNvPr>
            <p:cNvSpPr/>
            <p:nvPr userDrawn="1"/>
          </p:nvSpPr>
          <p:spPr>
            <a:xfrm>
              <a:off x="5463540" y="15009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E571AC3-3CCE-45CA-9497-D1A2E9AFDB58}"/>
                </a:ext>
              </a:extLst>
            </p:cNvPr>
            <p:cNvSpPr/>
            <p:nvPr userDrawn="1"/>
          </p:nvSpPr>
          <p:spPr>
            <a:xfrm>
              <a:off x="5711734" y="150098"/>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F8D4E70-D86A-445E-A33A-B73125D722E2}"/>
                </a:ext>
              </a:extLst>
            </p:cNvPr>
            <p:cNvSpPr/>
            <p:nvPr userDrawn="1"/>
          </p:nvSpPr>
          <p:spPr>
            <a:xfrm>
              <a:off x="5959928" y="150098"/>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6687AA03-5328-44D4-8731-2D09AD5AA3B5}"/>
              </a:ext>
            </a:extLst>
          </p:cNvPr>
          <p:cNvGrpSpPr/>
          <p:nvPr userDrawn="1"/>
        </p:nvGrpSpPr>
        <p:grpSpPr>
          <a:xfrm>
            <a:off x="5655129" y="6509779"/>
            <a:ext cx="881742" cy="137160"/>
            <a:chOff x="5215346" y="150098"/>
            <a:chExt cx="881742" cy="137160"/>
          </a:xfrm>
        </p:grpSpPr>
        <p:sp>
          <p:nvSpPr>
            <p:cNvPr id="11" name="Rectangle 10">
              <a:extLst>
                <a:ext uri="{FF2B5EF4-FFF2-40B4-BE49-F238E27FC236}">
                  <a16:creationId xmlns:a16="http://schemas.microsoft.com/office/drawing/2014/main" id="{71E2F231-94D5-4DA1-B177-CD8A7088D1F9}"/>
                </a:ext>
              </a:extLst>
            </p:cNvPr>
            <p:cNvSpPr/>
            <p:nvPr userDrawn="1"/>
          </p:nvSpPr>
          <p:spPr>
            <a:xfrm>
              <a:off x="5215346" y="15009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871F45D-FE25-4FFD-8A01-ACAD85E5EB2B}"/>
                </a:ext>
              </a:extLst>
            </p:cNvPr>
            <p:cNvSpPr/>
            <p:nvPr userDrawn="1"/>
          </p:nvSpPr>
          <p:spPr>
            <a:xfrm>
              <a:off x="5463540" y="15009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4731872-8762-44D6-9338-C60692946BA5}"/>
                </a:ext>
              </a:extLst>
            </p:cNvPr>
            <p:cNvSpPr/>
            <p:nvPr userDrawn="1"/>
          </p:nvSpPr>
          <p:spPr>
            <a:xfrm>
              <a:off x="5711734" y="150098"/>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E4B4439-FC9B-44DC-A628-E4D77E081443}"/>
                </a:ext>
              </a:extLst>
            </p:cNvPr>
            <p:cNvSpPr/>
            <p:nvPr userDrawn="1"/>
          </p:nvSpPr>
          <p:spPr>
            <a:xfrm>
              <a:off x="5959928" y="150098"/>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a:extLst>
              <a:ext uri="{FF2B5EF4-FFF2-40B4-BE49-F238E27FC236}">
                <a16:creationId xmlns:a16="http://schemas.microsoft.com/office/drawing/2014/main" id="{FE4681DE-5BAF-4822-8702-F6863C3B7855}"/>
              </a:ext>
            </a:extLst>
          </p:cNvPr>
          <p:cNvSpPr/>
          <p:nvPr userDrawn="1"/>
        </p:nvSpPr>
        <p:spPr>
          <a:xfrm>
            <a:off x="4694736" y="1531249"/>
            <a:ext cx="32004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26576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5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C70177A7-4E03-44B8-A2CB-D0A1D4726718}"/>
              </a:ext>
            </a:extLst>
          </p:cNvPr>
          <p:cNvSpPr>
            <a:spLocks noGrp="1"/>
          </p:cNvSpPr>
          <p:nvPr>
            <p:ph type="pic" sz="quarter" idx="14" hasCustomPrompt="1"/>
          </p:nvPr>
        </p:nvSpPr>
        <p:spPr>
          <a:xfrm>
            <a:off x="504825" y="1332216"/>
            <a:ext cx="11182350" cy="3573159"/>
          </a:xfrm>
          <a:prstGeom prst="rect">
            <a:avLst/>
          </a:prstGeom>
          <a:solidFill>
            <a:schemeClr val="bg1">
              <a:lumMod val="95000"/>
            </a:schemeClr>
          </a:solidFill>
          <a:ln w="19050">
            <a:noFill/>
          </a:ln>
        </p:spPr>
        <p:txBody>
          <a:bodyPr anchor="ctr"/>
          <a:lstStyle>
            <a:lvl1pPr marL="0" indent="0" algn="ctr">
              <a:lnSpc>
                <a:spcPct val="100000"/>
              </a:lnSpc>
              <a:buNone/>
              <a:defRPr sz="1800">
                <a:solidFill>
                  <a:schemeClr val="tx1">
                    <a:lumMod val="75000"/>
                    <a:lumOff val="25000"/>
                  </a:schemeClr>
                </a:solidFill>
              </a:defRPr>
            </a:lvl1pPr>
          </a:lstStyle>
          <a:p>
            <a:r>
              <a:rPr lang="en-US" altLang="ko-KR" dirty="0"/>
              <a:t>Place Your Picture Here And Send To Back</a:t>
            </a:r>
            <a:endParaRPr lang="ko-KR" altLang="en-US" dirty="0"/>
          </a:p>
        </p:txBody>
      </p:sp>
      <p:sp>
        <p:nvSpPr>
          <p:cNvPr id="4" name="Text Placeholder 9">
            <a:extLst>
              <a:ext uri="{FF2B5EF4-FFF2-40B4-BE49-F238E27FC236}">
                <a16:creationId xmlns:a16="http://schemas.microsoft.com/office/drawing/2014/main" id="{6407270D-F30C-4E59-9885-1E887CCE4CD2}"/>
              </a:ext>
            </a:extLst>
          </p:cNvPr>
          <p:cNvSpPr>
            <a:spLocks noGrp="1"/>
          </p:cNvSpPr>
          <p:nvPr>
            <p:ph type="body" sz="quarter" idx="10" hasCustomPrompt="1"/>
          </p:nvPr>
        </p:nvSpPr>
        <p:spPr>
          <a:xfrm>
            <a:off x="323529" y="40047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5" name="Group 4">
            <a:extLst>
              <a:ext uri="{FF2B5EF4-FFF2-40B4-BE49-F238E27FC236}">
                <a16:creationId xmlns:a16="http://schemas.microsoft.com/office/drawing/2014/main" id="{569A4DC7-F11A-4541-A572-7A34738C1B1F}"/>
              </a:ext>
            </a:extLst>
          </p:cNvPr>
          <p:cNvGrpSpPr/>
          <p:nvPr userDrawn="1"/>
        </p:nvGrpSpPr>
        <p:grpSpPr>
          <a:xfrm>
            <a:off x="5655129" y="211061"/>
            <a:ext cx="881742" cy="137160"/>
            <a:chOff x="5215346" y="150098"/>
            <a:chExt cx="881742" cy="137160"/>
          </a:xfrm>
        </p:grpSpPr>
        <p:sp>
          <p:nvSpPr>
            <p:cNvPr id="6" name="Rectangle 5">
              <a:extLst>
                <a:ext uri="{FF2B5EF4-FFF2-40B4-BE49-F238E27FC236}">
                  <a16:creationId xmlns:a16="http://schemas.microsoft.com/office/drawing/2014/main" id="{DF96DEA2-6335-4441-A09A-752E3B0015FB}"/>
                </a:ext>
              </a:extLst>
            </p:cNvPr>
            <p:cNvSpPr/>
            <p:nvPr userDrawn="1"/>
          </p:nvSpPr>
          <p:spPr>
            <a:xfrm>
              <a:off x="5215346" y="15009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43DA0B-E07D-4E09-AE22-3469EAEAA8EE}"/>
                </a:ext>
              </a:extLst>
            </p:cNvPr>
            <p:cNvSpPr/>
            <p:nvPr userDrawn="1"/>
          </p:nvSpPr>
          <p:spPr>
            <a:xfrm>
              <a:off x="5463540" y="15009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E571AC3-3CCE-45CA-9497-D1A2E9AFDB58}"/>
                </a:ext>
              </a:extLst>
            </p:cNvPr>
            <p:cNvSpPr/>
            <p:nvPr userDrawn="1"/>
          </p:nvSpPr>
          <p:spPr>
            <a:xfrm>
              <a:off x="5711734" y="150098"/>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F8D4E70-D86A-445E-A33A-B73125D722E2}"/>
                </a:ext>
              </a:extLst>
            </p:cNvPr>
            <p:cNvSpPr/>
            <p:nvPr userDrawn="1"/>
          </p:nvSpPr>
          <p:spPr>
            <a:xfrm>
              <a:off x="5959928" y="150098"/>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6687AA03-5328-44D4-8731-2D09AD5AA3B5}"/>
              </a:ext>
            </a:extLst>
          </p:cNvPr>
          <p:cNvGrpSpPr/>
          <p:nvPr userDrawn="1"/>
        </p:nvGrpSpPr>
        <p:grpSpPr>
          <a:xfrm>
            <a:off x="5655129" y="6509779"/>
            <a:ext cx="881742" cy="137160"/>
            <a:chOff x="5215346" y="150098"/>
            <a:chExt cx="881742" cy="137160"/>
          </a:xfrm>
        </p:grpSpPr>
        <p:sp>
          <p:nvSpPr>
            <p:cNvPr id="11" name="Rectangle 10">
              <a:extLst>
                <a:ext uri="{FF2B5EF4-FFF2-40B4-BE49-F238E27FC236}">
                  <a16:creationId xmlns:a16="http://schemas.microsoft.com/office/drawing/2014/main" id="{71E2F231-94D5-4DA1-B177-CD8A7088D1F9}"/>
                </a:ext>
              </a:extLst>
            </p:cNvPr>
            <p:cNvSpPr/>
            <p:nvPr userDrawn="1"/>
          </p:nvSpPr>
          <p:spPr>
            <a:xfrm>
              <a:off x="5215346" y="15009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871F45D-FE25-4FFD-8A01-ACAD85E5EB2B}"/>
                </a:ext>
              </a:extLst>
            </p:cNvPr>
            <p:cNvSpPr/>
            <p:nvPr userDrawn="1"/>
          </p:nvSpPr>
          <p:spPr>
            <a:xfrm>
              <a:off x="5463540" y="15009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4731872-8762-44D6-9338-C60692946BA5}"/>
                </a:ext>
              </a:extLst>
            </p:cNvPr>
            <p:cNvSpPr/>
            <p:nvPr userDrawn="1"/>
          </p:nvSpPr>
          <p:spPr>
            <a:xfrm>
              <a:off x="5711734" y="150098"/>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E4B4439-FC9B-44DC-A628-E4D77E081443}"/>
                </a:ext>
              </a:extLst>
            </p:cNvPr>
            <p:cNvSpPr/>
            <p:nvPr userDrawn="1"/>
          </p:nvSpPr>
          <p:spPr>
            <a:xfrm>
              <a:off x="5959928" y="150098"/>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061753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486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3C3-E4EF-4D79-A1A0-A23FAD9F7553}" type="datetimeFigureOut">
              <a:rPr lang="en-GB" smtClean="0"/>
              <a:t>02/06/2023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F99B288-2A20-4AC3-9914-CFB182A1174D}" type="slidenum">
              <a:rPr lang="en-GB" smtClean="0"/>
              <a:t>‹#›</a:t>
            </a:fld>
            <a:endParaRPr lang="en-GB"/>
          </a:p>
        </p:txBody>
      </p:sp>
    </p:spTree>
    <p:extLst>
      <p:ext uri="{BB962C8B-B14F-4D97-AF65-F5344CB8AC3E}">
        <p14:creationId xmlns:p14="http://schemas.microsoft.com/office/powerpoint/2010/main" val="26099601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6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234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9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9678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Contents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796C2180-A0A3-439D-A7BE-7DF7EC20BE4D}"/>
              </a:ext>
            </a:extLst>
          </p:cNvPr>
          <p:cNvSpPr>
            <a:spLocks noGrp="1"/>
          </p:cNvSpPr>
          <p:nvPr>
            <p:ph type="body" sz="quarter" idx="10" hasCustomPrompt="1"/>
          </p:nvPr>
        </p:nvSpPr>
        <p:spPr>
          <a:xfrm>
            <a:off x="323529" y="40047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4" name="Group 3">
            <a:extLst>
              <a:ext uri="{FF2B5EF4-FFF2-40B4-BE49-F238E27FC236}">
                <a16:creationId xmlns:a16="http://schemas.microsoft.com/office/drawing/2014/main" id="{77A0BEDF-FF07-48FC-938B-4E1D5246EEC3}"/>
              </a:ext>
            </a:extLst>
          </p:cNvPr>
          <p:cNvGrpSpPr/>
          <p:nvPr userDrawn="1"/>
        </p:nvGrpSpPr>
        <p:grpSpPr>
          <a:xfrm>
            <a:off x="5655129" y="211061"/>
            <a:ext cx="881742" cy="137160"/>
            <a:chOff x="5215346" y="150098"/>
            <a:chExt cx="881742" cy="137160"/>
          </a:xfrm>
        </p:grpSpPr>
        <p:sp>
          <p:nvSpPr>
            <p:cNvPr id="5" name="Rectangle 4">
              <a:extLst>
                <a:ext uri="{FF2B5EF4-FFF2-40B4-BE49-F238E27FC236}">
                  <a16:creationId xmlns:a16="http://schemas.microsoft.com/office/drawing/2014/main" id="{1DFB6824-E3BB-4844-B9D8-0AD7FC599818}"/>
                </a:ext>
              </a:extLst>
            </p:cNvPr>
            <p:cNvSpPr/>
            <p:nvPr userDrawn="1"/>
          </p:nvSpPr>
          <p:spPr>
            <a:xfrm>
              <a:off x="5215346" y="15009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E4CB2B7-7190-4933-BC14-4098CBB0847C}"/>
                </a:ext>
              </a:extLst>
            </p:cNvPr>
            <p:cNvSpPr/>
            <p:nvPr userDrawn="1"/>
          </p:nvSpPr>
          <p:spPr>
            <a:xfrm>
              <a:off x="5463540" y="15009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FA7CA79-6371-4421-B743-5C9A4E61CF1E}"/>
                </a:ext>
              </a:extLst>
            </p:cNvPr>
            <p:cNvSpPr/>
            <p:nvPr userDrawn="1"/>
          </p:nvSpPr>
          <p:spPr>
            <a:xfrm>
              <a:off x="5711734" y="150098"/>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0174F3-7B89-4BF0-963D-C2D507FE4C8A}"/>
                </a:ext>
              </a:extLst>
            </p:cNvPr>
            <p:cNvSpPr/>
            <p:nvPr userDrawn="1"/>
          </p:nvSpPr>
          <p:spPr>
            <a:xfrm>
              <a:off x="5959928" y="150098"/>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A590BFE3-3161-4AF5-8145-B91610252E0C}"/>
              </a:ext>
            </a:extLst>
          </p:cNvPr>
          <p:cNvGrpSpPr/>
          <p:nvPr userDrawn="1"/>
        </p:nvGrpSpPr>
        <p:grpSpPr>
          <a:xfrm>
            <a:off x="5655129" y="6509779"/>
            <a:ext cx="881742" cy="137160"/>
            <a:chOff x="5215346" y="150098"/>
            <a:chExt cx="881742" cy="137160"/>
          </a:xfrm>
        </p:grpSpPr>
        <p:sp>
          <p:nvSpPr>
            <p:cNvPr id="10" name="Rectangle 9">
              <a:extLst>
                <a:ext uri="{FF2B5EF4-FFF2-40B4-BE49-F238E27FC236}">
                  <a16:creationId xmlns:a16="http://schemas.microsoft.com/office/drawing/2014/main" id="{D2BB593F-C860-4130-8008-FAED8E927A74}"/>
                </a:ext>
              </a:extLst>
            </p:cNvPr>
            <p:cNvSpPr/>
            <p:nvPr userDrawn="1"/>
          </p:nvSpPr>
          <p:spPr>
            <a:xfrm>
              <a:off x="5215346" y="15009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9BBF7F4-0D96-4085-8274-0DD80BB0E140}"/>
                </a:ext>
              </a:extLst>
            </p:cNvPr>
            <p:cNvSpPr/>
            <p:nvPr userDrawn="1"/>
          </p:nvSpPr>
          <p:spPr>
            <a:xfrm>
              <a:off x="5463540" y="15009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38DA952-2EC3-4F14-A106-5346AA3196A3}"/>
                </a:ext>
              </a:extLst>
            </p:cNvPr>
            <p:cNvSpPr/>
            <p:nvPr userDrawn="1"/>
          </p:nvSpPr>
          <p:spPr>
            <a:xfrm>
              <a:off x="5711734" y="150098"/>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F123D6F-D506-480A-85BF-02E32B787F77}"/>
                </a:ext>
              </a:extLst>
            </p:cNvPr>
            <p:cNvSpPr/>
            <p:nvPr userDrawn="1"/>
          </p:nvSpPr>
          <p:spPr>
            <a:xfrm>
              <a:off x="5959928" y="150098"/>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84936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6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C70177A7-4E03-44B8-A2CB-D0A1D4726718}"/>
              </a:ext>
            </a:extLst>
          </p:cNvPr>
          <p:cNvSpPr>
            <a:spLocks noGrp="1"/>
          </p:cNvSpPr>
          <p:nvPr>
            <p:ph type="pic" sz="quarter" idx="14" hasCustomPrompt="1"/>
          </p:nvPr>
        </p:nvSpPr>
        <p:spPr>
          <a:xfrm>
            <a:off x="905523" y="1523993"/>
            <a:ext cx="2769493" cy="4508089"/>
          </a:xfrm>
          <a:prstGeom prst="rect">
            <a:avLst/>
          </a:prstGeom>
          <a:solidFill>
            <a:schemeClr val="bg1">
              <a:lumMod val="95000"/>
            </a:schemeClr>
          </a:solidFill>
          <a:ln w="19050">
            <a:noFill/>
          </a:ln>
        </p:spPr>
        <p:txBody>
          <a:bodyPr anchor="ctr"/>
          <a:lstStyle>
            <a:lvl1pPr marL="0" indent="0" algn="ctr">
              <a:lnSpc>
                <a:spcPct val="100000"/>
              </a:lnSpc>
              <a:buNone/>
              <a:defRPr sz="1800">
                <a:solidFill>
                  <a:schemeClr val="tx1">
                    <a:lumMod val="75000"/>
                    <a:lumOff val="25000"/>
                  </a:schemeClr>
                </a:solidFill>
              </a:defRPr>
            </a:lvl1pPr>
          </a:lstStyle>
          <a:p>
            <a:r>
              <a:rPr lang="en-US" altLang="ko-KR" dirty="0"/>
              <a:t>Place Your Picture Here And Send To Back</a:t>
            </a:r>
            <a:endParaRPr lang="ko-KR" altLang="en-US" dirty="0"/>
          </a:p>
        </p:txBody>
      </p:sp>
      <p:sp>
        <p:nvSpPr>
          <p:cNvPr id="5" name="Text Placeholder 9">
            <a:extLst>
              <a:ext uri="{FF2B5EF4-FFF2-40B4-BE49-F238E27FC236}">
                <a16:creationId xmlns:a16="http://schemas.microsoft.com/office/drawing/2014/main" id="{97FBA5D5-9D26-4145-9A6D-E1B8D15079DD}"/>
              </a:ext>
            </a:extLst>
          </p:cNvPr>
          <p:cNvSpPr>
            <a:spLocks noGrp="1"/>
          </p:cNvSpPr>
          <p:nvPr>
            <p:ph type="body" sz="quarter" idx="10" hasCustomPrompt="1"/>
          </p:nvPr>
        </p:nvSpPr>
        <p:spPr>
          <a:xfrm>
            <a:off x="323529" y="40047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8" name="Group 27">
            <a:extLst>
              <a:ext uri="{FF2B5EF4-FFF2-40B4-BE49-F238E27FC236}">
                <a16:creationId xmlns:a16="http://schemas.microsoft.com/office/drawing/2014/main" id="{F993DBB3-83A4-48ED-A030-276D3FA6129F}"/>
              </a:ext>
            </a:extLst>
          </p:cNvPr>
          <p:cNvGrpSpPr/>
          <p:nvPr userDrawn="1"/>
        </p:nvGrpSpPr>
        <p:grpSpPr>
          <a:xfrm>
            <a:off x="5655129" y="211061"/>
            <a:ext cx="881742" cy="137160"/>
            <a:chOff x="5215346" y="150098"/>
            <a:chExt cx="881742" cy="137160"/>
          </a:xfrm>
        </p:grpSpPr>
        <p:sp>
          <p:nvSpPr>
            <p:cNvPr id="3" name="Rectangle 2">
              <a:extLst>
                <a:ext uri="{FF2B5EF4-FFF2-40B4-BE49-F238E27FC236}">
                  <a16:creationId xmlns:a16="http://schemas.microsoft.com/office/drawing/2014/main" id="{704EBD44-378C-4ED7-A818-05C3DBEE9400}"/>
                </a:ext>
              </a:extLst>
            </p:cNvPr>
            <p:cNvSpPr/>
            <p:nvPr userDrawn="1"/>
          </p:nvSpPr>
          <p:spPr>
            <a:xfrm>
              <a:off x="5215346" y="15009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A9D33B7-FAEA-4352-9EA8-17DA87106339}"/>
                </a:ext>
              </a:extLst>
            </p:cNvPr>
            <p:cNvSpPr/>
            <p:nvPr userDrawn="1"/>
          </p:nvSpPr>
          <p:spPr>
            <a:xfrm>
              <a:off x="5463540" y="15009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DD3A1CC-1999-4F2B-9477-2B2D5FF6BE55}"/>
                </a:ext>
              </a:extLst>
            </p:cNvPr>
            <p:cNvSpPr/>
            <p:nvPr userDrawn="1"/>
          </p:nvSpPr>
          <p:spPr>
            <a:xfrm>
              <a:off x="5711734" y="150098"/>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B3D1F40-4DCC-4CB8-A055-86BC7F104D0C}"/>
                </a:ext>
              </a:extLst>
            </p:cNvPr>
            <p:cNvSpPr/>
            <p:nvPr userDrawn="1"/>
          </p:nvSpPr>
          <p:spPr>
            <a:xfrm>
              <a:off x="5959928" y="150098"/>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59292C63-2447-4D31-B7AA-770A911B0F6D}"/>
              </a:ext>
            </a:extLst>
          </p:cNvPr>
          <p:cNvGrpSpPr/>
          <p:nvPr userDrawn="1"/>
        </p:nvGrpSpPr>
        <p:grpSpPr>
          <a:xfrm>
            <a:off x="5655129" y="6509779"/>
            <a:ext cx="881742" cy="137160"/>
            <a:chOff x="5215346" y="150098"/>
            <a:chExt cx="881742" cy="137160"/>
          </a:xfrm>
        </p:grpSpPr>
        <p:sp>
          <p:nvSpPr>
            <p:cNvPr id="30" name="Rectangle 29">
              <a:extLst>
                <a:ext uri="{FF2B5EF4-FFF2-40B4-BE49-F238E27FC236}">
                  <a16:creationId xmlns:a16="http://schemas.microsoft.com/office/drawing/2014/main" id="{06DA6094-5954-4FAD-AF32-184A1FAD81B9}"/>
                </a:ext>
              </a:extLst>
            </p:cNvPr>
            <p:cNvSpPr/>
            <p:nvPr userDrawn="1"/>
          </p:nvSpPr>
          <p:spPr>
            <a:xfrm>
              <a:off x="5215346" y="15009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27C7114-8C9E-48DD-8146-64981AFC107C}"/>
                </a:ext>
              </a:extLst>
            </p:cNvPr>
            <p:cNvSpPr/>
            <p:nvPr userDrawn="1"/>
          </p:nvSpPr>
          <p:spPr>
            <a:xfrm>
              <a:off x="5463540" y="15009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351F7EC-FADE-48DE-98C8-988120E44352}"/>
                </a:ext>
              </a:extLst>
            </p:cNvPr>
            <p:cNvSpPr/>
            <p:nvPr userDrawn="1"/>
          </p:nvSpPr>
          <p:spPr>
            <a:xfrm>
              <a:off x="5711734" y="150098"/>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918B9AF-99B8-4E36-980C-9A098120F27B}"/>
                </a:ext>
              </a:extLst>
            </p:cNvPr>
            <p:cNvSpPr/>
            <p:nvPr userDrawn="1"/>
          </p:nvSpPr>
          <p:spPr>
            <a:xfrm>
              <a:off x="5959928" y="150098"/>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09679387"/>
      </p:ext>
    </p:extLst>
  </p:cSld>
  <p:clrMapOvr>
    <a:masterClrMapping/>
  </p:clrMapOvr>
  <p:extLst>
    <p:ext uri="{DCECCB84-F9BA-43D5-87BE-67443E8EF086}">
      <p15:sldGuideLst xmlns:p15="http://schemas.microsoft.com/office/powerpoint/2012/main">
        <p15:guide id="1" orient="horz" pos="2376">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22656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Contents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796C2180-A0A3-439D-A7BE-7DF7EC20BE4D}"/>
              </a:ext>
            </a:extLst>
          </p:cNvPr>
          <p:cNvSpPr>
            <a:spLocks noGrp="1"/>
          </p:cNvSpPr>
          <p:nvPr>
            <p:ph type="body" sz="quarter" idx="10" hasCustomPrompt="1"/>
          </p:nvPr>
        </p:nvSpPr>
        <p:spPr>
          <a:xfrm>
            <a:off x="323529" y="40047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4" name="Group 3">
            <a:extLst>
              <a:ext uri="{FF2B5EF4-FFF2-40B4-BE49-F238E27FC236}">
                <a16:creationId xmlns:a16="http://schemas.microsoft.com/office/drawing/2014/main" id="{77A0BEDF-FF07-48FC-938B-4E1D5246EEC3}"/>
              </a:ext>
            </a:extLst>
          </p:cNvPr>
          <p:cNvGrpSpPr/>
          <p:nvPr userDrawn="1"/>
        </p:nvGrpSpPr>
        <p:grpSpPr>
          <a:xfrm>
            <a:off x="5655129" y="211061"/>
            <a:ext cx="881742" cy="137160"/>
            <a:chOff x="5215346" y="150098"/>
            <a:chExt cx="881742" cy="137160"/>
          </a:xfrm>
        </p:grpSpPr>
        <p:sp>
          <p:nvSpPr>
            <p:cNvPr id="5" name="Rectangle 4">
              <a:extLst>
                <a:ext uri="{FF2B5EF4-FFF2-40B4-BE49-F238E27FC236}">
                  <a16:creationId xmlns:a16="http://schemas.microsoft.com/office/drawing/2014/main" id="{1DFB6824-E3BB-4844-B9D8-0AD7FC599818}"/>
                </a:ext>
              </a:extLst>
            </p:cNvPr>
            <p:cNvSpPr/>
            <p:nvPr userDrawn="1"/>
          </p:nvSpPr>
          <p:spPr>
            <a:xfrm>
              <a:off x="5215346" y="15009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E4CB2B7-7190-4933-BC14-4098CBB0847C}"/>
                </a:ext>
              </a:extLst>
            </p:cNvPr>
            <p:cNvSpPr/>
            <p:nvPr userDrawn="1"/>
          </p:nvSpPr>
          <p:spPr>
            <a:xfrm>
              <a:off x="5463540" y="15009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FA7CA79-6371-4421-B743-5C9A4E61CF1E}"/>
                </a:ext>
              </a:extLst>
            </p:cNvPr>
            <p:cNvSpPr/>
            <p:nvPr userDrawn="1"/>
          </p:nvSpPr>
          <p:spPr>
            <a:xfrm>
              <a:off x="5711734" y="150098"/>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0174F3-7B89-4BF0-963D-C2D507FE4C8A}"/>
                </a:ext>
              </a:extLst>
            </p:cNvPr>
            <p:cNvSpPr/>
            <p:nvPr userDrawn="1"/>
          </p:nvSpPr>
          <p:spPr>
            <a:xfrm>
              <a:off x="5959928" y="150098"/>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A590BFE3-3161-4AF5-8145-B91610252E0C}"/>
              </a:ext>
            </a:extLst>
          </p:cNvPr>
          <p:cNvGrpSpPr/>
          <p:nvPr userDrawn="1"/>
        </p:nvGrpSpPr>
        <p:grpSpPr>
          <a:xfrm>
            <a:off x="5655129" y="6509779"/>
            <a:ext cx="881742" cy="137160"/>
            <a:chOff x="5215346" y="150098"/>
            <a:chExt cx="881742" cy="137160"/>
          </a:xfrm>
        </p:grpSpPr>
        <p:sp>
          <p:nvSpPr>
            <p:cNvPr id="10" name="Rectangle 9">
              <a:extLst>
                <a:ext uri="{FF2B5EF4-FFF2-40B4-BE49-F238E27FC236}">
                  <a16:creationId xmlns:a16="http://schemas.microsoft.com/office/drawing/2014/main" id="{D2BB593F-C860-4130-8008-FAED8E927A74}"/>
                </a:ext>
              </a:extLst>
            </p:cNvPr>
            <p:cNvSpPr/>
            <p:nvPr userDrawn="1"/>
          </p:nvSpPr>
          <p:spPr>
            <a:xfrm>
              <a:off x="5215346" y="15009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9BBF7F4-0D96-4085-8274-0DD80BB0E140}"/>
                </a:ext>
              </a:extLst>
            </p:cNvPr>
            <p:cNvSpPr/>
            <p:nvPr userDrawn="1"/>
          </p:nvSpPr>
          <p:spPr>
            <a:xfrm>
              <a:off x="5463540" y="15009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38DA952-2EC3-4F14-A106-5346AA3196A3}"/>
                </a:ext>
              </a:extLst>
            </p:cNvPr>
            <p:cNvSpPr/>
            <p:nvPr userDrawn="1"/>
          </p:nvSpPr>
          <p:spPr>
            <a:xfrm>
              <a:off x="5711734" y="150098"/>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F123D6F-D506-480A-85BF-02E32B787F77}"/>
                </a:ext>
              </a:extLst>
            </p:cNvPr>
            <p:cNvSpPr/>
            <p:nvPr userDrawn="1"/>
          </p:nvSpPr>
          <p:spPr>
            <a:xfrm>
              <a:off x="5959928" y="150098"/>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4572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C70177A7-4E03-44B8-A2CB-D0A1D4726718}"/>
              </a:ext>
            </a:extLst>
          </p:cNvPr>
          <p:cNvSpPr>
            <a:spLocks noGrp="1"/>
          </p:cNvSpPr>
          <p:nvPr>
            <p:ph type="pic" sz="quarter" idx="14" hasCustomPrompt="1"/>
          </p:nvPr>
        </p:nvSpPr>
        <p:spPr>
          <a:xfrm>
            <a:off x="905523" y="1523993"/>
            <a:ext cx="2769493" cy="4508089"/>
          </a:xfrm>
          <a:prstGeom prst="rect">
            <a:avLst/>
          </a:prstGeom>
          <a:solidFill>
            <a:schemeClr val="bg1">
              <a:lumMod val="95000"/>
            </a:schemeClr>
          </a:solidFill>
          <a:ln w="19050">
            <a:noFill/>
          </a:ln>
        </p:spPr>
        <p:txBody>
          <a:bodyPr anchor="ctr"/>
          <a:lstStyle>
            <a:lvl1pPr marL="0" indent="0" algn="ctr">
              <a:lnSpc>
                <a:spcPct val="100000"/>
              </a:lnSpc>
              <a:buNone/>
              <a:defRPr sz="1800">
                <a:solidFill>
                  <a:schemeClr val="tx1">
                    <a:lumMod val="75000"/>
                    <a:lumOff val="25000"/>
                  </a:schemeClr>
                </a:solidFill>
              </a:defRPr>
            </a:lvl1pPr>
          </a:lstStyle>
          <a:p>
            <a:r>
              <a:rPr lang="en-US" altLang="ko-KR" dirty="0"/>
              <a:t>Place Your Picture Here And Send To Back</a:t>
            </a:r>
            <a:endParaRPr lang="ko-KR" altLang="en-US" dirty="0"/>
          </a:p>
        </p:txBody>
      </p:sp>
      <p:sp>
        <p:nvSpPr>
          <p:cNvPr id="5" name="Text Placeholder 9">
            <a:extLst>
              <a:ext uri="{FF2B5EF4-FFF2-40B4-BE49-F238E27FC236}">
                <a16:creationId xmlns:a16="http://schemas.microsoft.com/office/drawing/2014/main" id="{97FBA5D5-9D26-4145-9A6D-E1B8D15079DD}"/>
              </a:ext>
            </a:extLst>
          </p:cNvPr>
          <p:cNvSpPr>
            <a:spLocks noGrp="1"/>
          </p:cNvSpPr>
          <p:nvPr>
            <p:ph type="body" sz="quarter" idx="10" hasCustomPrompt="1"/>
          </p:nvPr>
        </p:nvSpPr>
        <p:spPr>
          <a:xfrm>
            <a:off x="323529" y="40047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8" name="Group 27">
            <a:extLst>
              <a:ext uri="{FF2B5EF4-FFF2-40B4-BE49-F238E27FC236}">
                <a16:creationId xmlns:a16="http://schemas.microsoft.com/office/drawing/2014/main" id="{F993DBB3-83A4-48ED-A030-276D3FA6129F}"/>
              </a:ext>
            </a:extLst>
          </p:cNvPr>
          <p:cNvGrpSpPr/>
          <p:nvPr userDrawn="1"/>
        </p:nvGrpSpPr>
        <p:grpSpPr>
          <a:xfrm>
            <a:off x="5655129" y="211061"/>
            <a:ext cx="881742" cy="137160"/>
            <a:chOff x="5215346" y="150098"/>
            <a:chExt cx="881742" cy="137160"/>
          </a:xfrm>
        </p:grpSpPr>
        <p:sp>
          <p:nvSpPr>
            <p:cNvPr id="3" name="Rectangle 2">
              <a:extLst>
                <a:ext uri="{FF2B5EF4-FFF2-40B4-BE49-F238E27FC236}">
                  <a16:creationId xmlns:a16="http://schemas.microsoft.com/office/drawing/2014/main" id="{704EBD44-378C-4ED7-A818-05C3DBEE9400}"/>
                </a:ext>
              </a:extLst>
            </p:cNvPr>
            <p:cNvSpPr/>
            <p:nvPr userDrawn="1"/>
          </p:nvSpPr>
          <p:spPr>
            <a:xfrm>
              <a:off x="5215346" y="15009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A9D33B7-FAEA-4352-9EA8-17DA87106339}"/>
                </a:ext>
              </a:extLst>
            </p:cNvPr>
            <p:cNvSpPr/>
            <p:nvPr userDrawn="1"/>
          </p:nvSpPr>
          <p:spPr>
            <a:xfrm>
              <a:off x="5463540" y="15009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DD3A1CC-1999-4F2B-9477-2B2D5FF6BE55}"/>
                </a:ext>
              </a:extLst>
            </p:cNvPr>
            <p:cNvSpPr/>
            <p:nvPr userDrawn="1"/>
          </p:nvSpPr>
          <p:spPr>
            <a:xfrm>
              <a:off x="5711734" y="150098"/>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B3D1F40-4DCC-4CB8-A055-86BC7F104D0C}"/>
                </a:ext>
              </a:extLst>
            </p:cNvPr>
            <p:cNvSpPr/>
            <p:nvPr userDrawn="1"/>
          </p:nvSpPr>
          <p:spPr>
            <a:xfrm>
              <a:off x="5959928" y="150098"/>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59292C63-2447-4D31-B7AA-770A911B0F6D}"/>
              </a:ext>
            </a:extLst>
          </p:cNvPr>
          <p:cNvGrpSpPr/>
          <p:nvPr userDrawn="1"/>
        </p:nvGrpSpPr>
        <p:grpSpPr>
          <a:xfrm>
            <a:off x="5655129" y="6509779"/>
            <a:ext cx="881742" cy="137160"/>
            <a:chOff x="5215346" y="150098"/>
            <a:chExt cx="881742" cy="137160"/>
          </a:xfrm>
        </p:grpSpPr>
        <p:sp>
          <p:nvSpPr>
            <p:cNvPr id="30" name="Rectangle 29">
              <a:extLst>
                <a:ext uri="{FF2B5EF4-FFF2-40B4-BE49-F238E27FC236}">
                  <a16:creationId xmlns:a16="http://schemas.microsoft.com/office/drawing/2014/main" id="{06DA6094-5954-4FAD-AF32-184A1FAD81B9}"/>
                </a:ext>
              </a:extLst>
            </p:cNvPr>
            <p:cNvSpPr/>
            <p:nvPr userDrawn="1"/>
          </p:nvSpPr>
          <p:spPr>
            <a:xfrm>
              <a:off x="5215346" y="15009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27C7114-8C9E-48DD-8146-64981AFC107C}"/>
                </a:ext>
              </a:extLst>
            </p:cNvPr>
            <p:cNvSpPr/>
            <p:nvPr userDrawn="1"/>
          </p:nvSpPr>
          <p:spPr>
            <a:xfrm>
              <a:off x="5463540" y="15009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351F7EC-FADE-48DE-98C8-988120E44352}"/>
                </a:ext>
              </a:extLst>
            </p:cNvPr>
            <p:cNvSpPr/>
            <p:nvPr userDrawn="1"/>
          </p:nvSpPr>
          <p:spPr>
            <a:xfrm>
              <a:off x="5711734" y="150098"/>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918B9AF-99B8-4E36-980C-9A098120F27B}"/>
                </a:ext>
              </a:extLst>
            </p:cNvPr>
            <p:cNvSpPr/>
            <p:nvPr userDrawn="1"/>
          </p:nvSpPr>
          <p:spPr>
            <a:xfrm>
              <a:off x="5959928" y="150098"/>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09802787"/>
      </p:ext>
    </p:extLst>
  </p:cSld>
  <p:clrMapOvr>
    <a:masterClrMapping/>
  </p:clrMapOvr>
  <p:extLst>
    <p:ext uri="{DCECCB84-F9BA-43D5-87BE-67443E8EF086}">
      <p15:sldGuideLst xmlns:p15="http://schemas.microsoft.com/office/powerpoint/2012/main">
        <p15:guide id="1" orient="horz" pos="2376">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Image slide layout">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85BBC227-AF4F-4A86-8578-E4ED64CD1957}"/>
              </a:ext>
            </a:extLst>
          </p:cNvPr>
          <p:cNvGrpSpPr/>
          <p:nvPr userDrawn="1"/>
        </p:nvGrpSpPr>
        <p:grpSpPr>
          <a:xfrm>
            <a:off x="8908663" y="1442569"/>
            <a:ext cx="2607090" cy="4865936"/>
            <a:chOff x="3501573" y="3178068"/>
            <a:chExt cx="1340594" cy="2737840"/>
          </a:xfrm>
        </p:grpSpPr>
        <p:sp>
          <p:nvSpPr>
            <p:cNvPr id="29" name="Freeform: Shape 28">
              <a:extLst>
                <a:ext uri="{FF2B5EF4-FFF2-40B4-BE49-F238E27FC236}">
                  <a16:creationId xmlns:a16="http://schemas.microsoft.com/office/drawing/2014/main" id="{F75DA36E-DC6D-4420-8B91-D6BEC1BF25A4}"/>
                </a:ext>
              </a:extLst>
            </p:cNvPr>
            <p:cNvSpPr/>
            <p:nvPr/>
          </p:nvSpPr>
          <p:spPr>
            <a:xfrm>
              <a:off x="3504728" y="3612346"/>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1C33EBDE-2F8C-4AD2-9A7D-001C344CA9D9}"/>
                </a:ext>
              </a:extLst>
            </p:cNvPr>
            <p:cNvSpPr/>
            <p:nvPr/>
          </p:nvSpPr>
          <p:spPr>
            <a:xfrm>
              <a:off x="3501573" y="3832632"/>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B014FD0E-92B3-4762-8272-5D637A10AE3D}"/>
                </a:ext>
              </a:extLst>
            </p:cNvPr>
            <p:cNvSpPr/>
            <p:nvPr/>
          </p:nvSpPr>
          <p:spPr>
            <a:xfrm>
              <a:off x="4776089" y="3829487"/>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9526" y="65246"/>
                    <a:pt x="16669" y="68104"/>
                    <a:pt x="12859" y="68104"/>
                  </a:cubicBezTo>
                  <a:close/>
                </a:path>
              </a:pathLst>
            </a:custGeom>
            <a:solidFill>
              <a:srgbClr val="808080"/>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4696C806-CE75-40EE-95C9-74ECEFA302A5}"/>
                </a:ext>
              </a:extLst>
            </p:cNvPr>
            <p:cNvSpPr/>
            <p:nvPr/>
          </p:nvSpPr>
          <p:spPr>
            <a:xfrm>
              <a:off x="3520451" y="3178068"/>
              <a:ext cx="1321716" cy="2737840"/>
            </a:xfrm>
            <a:custGeom>
              <a:avLst/>
              <a:gdLst>
                <a:gd name="connsiteX0" fmla="*/ 350044 w 400050"/>
                <a:gd name="connsiteY0" fmla="*/ 7144 h 828675"/>
                <a:gd name="connsiteX1" fmla="*/ 53816 w 400050"/>
                <a:gd name="connsiteY1" fmla="*/ 7144 h 828675"/>
                <a:gd name="connsiteX2" fmla="*/ 7144 w 400050"/>
                <a:gd name="connsiteY2" fmla="*/ 53816 h 828675"/>
                <a:gd name="connsiteX3" fmla="*/ 7144 w 400050"/>
                <a:gd name="connsiteY3" fmla="*/ 781526 h 828675"/>
                <a:gd name="connsiteX4" fmla="*/ 53816 w 400050"/>
                <a:gd name="connsiteY4" fmla="*/ 828199 h 828675"/>
                <a:gd name="connsiteX5" fmla="*/ 350044 w 400050"/>
                <a:gd name="connsiteY5" fmla="*/ 828199 h 828675"/>
                <a:gd name="connsiteX6" fmla="*/ 396716 w 400050"/>
                <a:gd name="connsiteY6" fmla="*/ 781526 h 828675"/>
                <a:gd name="connsiteX7" fmla="*/ 396716 w 400050"/>
                <a:gd name="connsiteY7" fmla="*/ 53816 h 828675"/>
                <a:gd name="connsiteX8" fmla="*/ 350044 w 400050"/>
                <a:gd name="connsiteY8" fmla="*/ 714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 h="828675">
                  <a:moveTo>
                    <a:pt x="350044" y="7144"/>
                  </a:moveTo>
                  <a:lnTo>
                    <a:pt x="53816" y="7144"/>
                  </a:lnTo>
                  <a:cubicBezTo>
                    <a:pt x="28099" y="7144"/>
                    <a:pt x="7144" y="28099"/>
                    <a:pt x="7144" y="53816"/>
                  </a:cubicBezTo>
                  <a:lnTo>
                    <a:pt x="7144" y="781526"/>
                  </a:lnTo>
                  <a:cubicBezTo>
                    <a:pt x="7144" y="807244"/>
                    <a:pt x="28099" y="828199"/>
                    <a:pt x="53816" y="828199"/>
                  </a:cubicBezTo>
                  <a:lnTo>
                    <a:pt x="350044" y="828199"/>
                  </a:lnTo>
                  <a:cubicBezTo>
                    <a:pt x="375761" y="828199"/>
                    <a:pt x="396716" y="807244"/>
                    <a:pt x="396716" y="781526"/>
                  </a:cubicBezTo>
                  <a:lnTo>
                    <a:pt x="396716" y="53816"/>
                  </a:lnTo>
                  <a:cubicBezTo>
                    <a:pt x="396716" y="28099"/>
                    <a:pt x="375761" y="7144"/>
                    <a:pt x="350044" y="7144"/>
                  </a:cubicBezTo>
                  <a:close/>
                </a:path>
              </a:pathLst>
            </a:custGeom>
            <a:solidFill>
              <a:srgbClr val="808080"/>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3200AA0-359B-491A-BC96-83532301F9FD}"/>
                </a:ext>
              </a:extLst>
            </p:cNvPr>
            <p:cNvSpPr/>
            <p:nvPr/>
          </p:nvSpPr>
          <p:spPr>
            <a:xfrm>
              <a:off x="3529897" y="3190651"/>
              <a:ext cx="1290246" cy="2706371"/>
            </a:xfrm>
            <a:custGeom>
              <a:avLst/>
              <a:gdLst>
                <a:gd name="connsiteX0" fmla="*/ 345281 w 390525"/>
                <a:gd name="connsiteY0" fmla="*/ 7144 h 819150"/>
                <a:gd name="connsiteX1" fmla="*/ 52864 w 390525"/>
                <a:gd name="connsiteY1" fmla="*/ 7144 h 819150"/>
                <a:gd name="connsiteX2" fmla="*/ 7144 w 390525"/>
                <a:gd name="connsiteY2" fmla="*/ 52864 h 819150"/>
                <a:gd name="connsiteX3" fmla="*/ 7144 w 390525"/>
                <a:gd name="connsiteY3" fmla="*/ 772954 h 819150"/>
                <a:gd name="connsiteX4" fmla="*/ 52864 w 390525"/>
                <a:gd name="connsiteY4" fmla="*/ 818674 h 819150"/>
                <a:gd name="connsiteX5" fmla="*/ 345281 w 390525"/>
                <a:gd name="connsiteY5" fmla="*/ 818674 h 819150"/>
                <a:gd name="connsiteX6" fmla="*/ 391001 w 390525"/>
                <a:gd name="connsiteY6" fmla="*/ 772954 h 819150"/>
                <a:gd name="connsiteX7" fmla="*/ 391001 w 390525"/>
                <a:gd name="connsiteY7" fmla="*/ 52864 h 819150"/>
                <a:gd name="connsiteX8" fmla="*/ 345281 w 390525"/>
                <a:gd name="connsiteY8" fmla="*/ 7144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525" h="819150">
                  <a:moveTo>
                    <a:pt x="345281" y="7144"/>
                  </a:moveTo>
                  <a:lnTo>
                    <a:pt x="52864" y="7144"/>
                  </a:lnTo>
                  <a:cubicBezTo>
                    <a:pt x="27146" y="7144"/>
                    <a:pt x="7144" y="27146"/>
                    <a:pt x="7144" y="52864"/>
                  </a:cubicBezTo>
                  <a:lnTo>
                    <a:pt x="7144" y="772954"/>
                  </a:lnTo>
                  <a:cubicBezTo>
                    <a:pt x="7144" y="798671"/>
                    <a:pt x="27146" y="818674"/>
                    <a:pt x="52864" y="818674"/>
                  </a:cubicBezTo>
                  <a:lnTo>
                    <a:pt x="345281" y="818674"/>
                  </a:lnTo>
                  <a:cubicBezTo>
                    <a:pt x="370999" y="818674"/>
                    <a:pt x="391001" y="798671"/>
                    <a:pt x="391001" y="772954"/>
                  </a:cubicBezTo>
                  <a:lnTo>
                    <a:pt x="391001" y="52864"/>
                  </a:lnTo>
                  <a:cubicBezTo>
                    <a:pt x="391001" y="28099"/>
                    <a:pt x="370046" y="7144"/>
                    <a:pt x="345281" y="7144"/>
                  </a:cubicBezTo>
                  <a:close/>
                </a:path>
              </a:pathLst>
            </a:custGeom>
            <a:solidFill>
              <a:srgbClr val="1A1A1A"/>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70607C34-9BB1-4319-8C5C-A85A2060C081}"/>
                </a:ext>
              </a:extLst>
            </p:cNvPr>
            <p:cNvSpPr/>
            <p:nvPr/>
          </p:nvSpPr>
          <p:spPr>
            <a:xfrm>
              <a:off x="3627447" y="3596610"/>
              <a:ext cx="1101430" cy="1951104"/>
            </a:xfrm>
            <a:custGeom>
              <a:avLst/>
              <a:gdLst>
                <a:gd name="connsiteX0" fmla="*/ 7144 w 333375"/>
                <a:gd name="connsiteY0" fmla="*/ 7144 h 590550"/>
                <a:gd name="connsiteX1" fmla="*/ 331946 w 333375"/>
                <a:gd name="connsiteY1" fmla="*/ 7144 h 590550"/>
                <a:gd name="connsiteX2" fmla="*/ 331946 w 333375"/>
                <a:gd name="connsiteY2" fmla="*/ 586264 h 590550"/>
                <a:gd name="connsiteX3" fmla="*/ 7144 w 333375"/>
                <a:gd name="connsiteY3" fmla="*/ 586264 h 590550"/>
              </a:gdLst>
              <a:ahLst/>
              <a:cxnLst>
                <a:cxn ang="0">
                  <a:pos x="connsiteX0" y="connsiteY0"/>
                </a:cxn>
                <a:cxn ang="0">
                  <a:pos x="connsiteX1" y="connsiteY1"/>
                </a:cxn>
                <a:cxn ang="0">
                  <a:pos x="connsiteX2" y="connsiteY2"/>
                </a:cxn>
                <a:cxn ang="0">
                  <a:pos x="connsiteX3" y="connsiteY3"/>
                </a:cxn>
              </a:cxnLst>
              <a:rect l="l" t="t" r="r" b="b"/>
              <a:pathLst>
                <a:path w="333375" h="590550">
                  <a:moveTo>
                    <a:pt x="7144" y="7144"/>
                  </a:moveTo>
                  <a:lnTo>
                    <a:pt x="331946" y="7144"/>
                  </a:lnTo>
                  <a:lnTo>
                    <a:pt x="331946" y="586264"/>
                  </a:lnTo>
                  <a:lnTo>
                    <a:pt x="7144" y="586264"/>
                  </a:lnTo>
                  <a:close/>
                </a:path>
              </a:pathLst>
            </a:custGeom>
            <a:solidFill>
              <a:schemeClr val="bg1">
                <a:lumMod val="95000"/>
              </a:schemeClr>
            </a:solidFill>
            <a:ln w="9525" cap="flat">
              <a:noFill/>
              <a:prstDash val="solid"/>
              <a:miter/>
            </a:ln>
          </p:spPr>
          <p:txBody>
            <a:bodyPr rtlCol="0" anchor="ctr"/>
            <a:lstStyle/>
            <a:p>
              <a:endParaRPr lang="en-US" dirty="0"/>
            </a:p>
          </p:txBody>
        </p:sp>
        <p:grpSp>
          <p:nvGrpSpPr>
            <p:cNvPr id="35" name="Group 34">
              <a:extLst>
                <a:ext uri="{FF2B5EF4-FFF2-40B4-BE49-F238E27FC236}">
                  <a16:creationId xmlns:a16="http://schemas.microsoft.com/office/drawing/2014/main" id="{3A4272D2-6D45-44EC-BD11-8A4BE0307902}"/>
                </a:ext>
              </a:extLst>
            </p:cNvPr>
            <p:cNvGrpSpPr/>
            <p:nvPr/>
          </p:nvGrpSpPr>
          <p:grpSpPr>
            <a:xfrm>
              <a:off x="4092761" y="5635852"/>
              <a:ext cx="164520" cy="173080"/>
              <a:chOff x="6772303" y="6038214"/>
              <a:chExt cx="140650" cy="147968"/>
            </a:xfrm>
          </p:grpSpPr>
          <p:sp>
            <p:nvSpPr>
              <p:cNvPr id="39" name="Oval 38">
                <a:extLst>
                  <a:ext uri="{FF2B5EF4-FFF2-40B4-BE49-F238E27FC236}">
                    <a16:creationId xmlns:a16="http://schemas.microsoft.com/office/drawing/2014/main" id="{D0FA399A-BC28-4D32-A78A-FC8261C5E8D7}"/>
                  </a:ext>
                </a:extLst>
              </p:cNvPr>
              <p:cNvSpPr/>
              <p:nvPr/>
            </p:nvSpPr>
            <p:spPr>
              <a:xfrm>
                <a:off x="6772303" y="6038214"/>
                <a:ext cx="140650" cy="147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326BD3C-38F7-43C5-B35E-1713A79B33FA}"/>
                  </a:ext>
                </a:extLst>
              </p:cNvPr>
              <p:cNvSpPr/>
              <p:nvPr/>
            </p:nvSpPr>
            <p:spPr>
              <a:xfrm>
                <a:off x="6807465" y="6071635"/>
                <a:ext cx="70326" cy="811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Freeform: Shape 35">
              <a:extLst>
                <a:ext uri="{FF2B5EF4-FFF2-40B4-BE49-F238E27FC236}">
                  <a16:creationId xmlns:a16="http://schemas.microsoft.com/office/drawing/2014/main" id="{DF5678D1-55F9-46E9-AFA9-40C9D18F004A}"/>
                </a:ext>
              </a:extLst>
            </p:cNvPr>
            <p:cNvSpPr/>
            <p:nvPr/>
          </p:nvSpPr>
          <p:spPr>
            <a:xfrm>
              <a:off x="3821102" y="3628406"/>
              <a:ext cx="906450" cy="1887518"/>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chemeClr val="tx1"/>
                </a:solidFill>
              </a:endParaRPr>
            </a:p>
          </p:txBody>
        </p:sp>
        <p:sp>
          <p:nvSpPr>
            <p:cNvPr id="37" name="Rectangle: Rounded Corners 36">
              <a:extLst>
                <a:ext uri="{FF2B5EF4-FFF2-40B4-BE49-F238E27FC236}">
                  <a16:creationId xmlns:a16="http://schemas.microsoft.com/office/drawing/2014/main" id="{FE5E5DBE-1E61-4D5D-A617-4CCA9F21FBDD}"/>
                </a:ext>
              </a:extLst>
            </p:cNvPr>
            <p:cNvSpPr/>
            <p:nvPr/>
          </p:nvSpPr>
          <p:spPr>
            <a:xfrm>
              <a:off x="4058661" y="3449093"/>
              <a:ext cx="254255" cy="5839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C2924DE-DF35-4A81-AF44-7B792090892B}"/>
                </a:ext>
              </a:extLst>
            </p:cNvPr>
            <p:cNvSpPr/>
            <p:nvPr/>
          </p:nvSpPr>
          <p:spPr>
            <a:xfrm>
              <a:off x="3922825" y="3449093"/>
              <a:ext cx="58393" cy="5839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 Placeholder 9">
            <a:extLst>
              <a:ext uri="{FF2B5EF4-FFF2-40B4-BE49-F238E27FC236}">
                <a16:creationId xmlns:a16="http://schemas.microsoft.com/office/drawing/2014/main" id="{6407270D-F30C-4E59-9885-1E887CCE4CD2}"/>
              </a:ext>
            </a:extLst>
          </p:cNvPr>
          <p:cNvSpPr>
            <a:spLocks noGrp="1"/>
          </p:cNvSpPr>
          <p:nvPr>
            <p:ph type="body" sz="quarter" idx="10" hasCustomPrompt="1"/>
          </p:nvPr>
        </p:nvSpPr>
        <p:spPr>
          <a:xfrm>
            <a:off x="323529" y="40047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5" name="Group 4">
            <a:extLst>
              <a:ext uri="{FF2B5EF4-FFF2-40B4-BE49-F238E27FC236}">
                <a16:creationId xmlns:a16="http://schemas.microsoft.com/office/drawing/2014/main" id="{569A4DC7-F11A-4541-A572-7A34738C1B1F}"/>
              </a:ext>
            </a:extLst>
          </p:cNvPr>
          <p:cNvGrpSpPr/>
          <p:nvPr userDrawn="1"/>
        </p:nvGrpSpPr>
        <p:grpSpPr>
          <a:xfrm>
            <a:off x="5655129" y="211061"/>
            <a:ext cx="881742" cy="137160"/>
            <a:chOff x="5215346" y="150098"/>
            <a:chExt cx="881742" cy="137160"/>
          </a:xfrm>
        </p:grpSpPr>
        <p:sp>
          <p:nvSpPr>
            <p:cNvPr id="6" name="Rectangle 5">
              <a:extLst>
                <a:ext uri="{FF2B5EF4-FFF2-40B4-BE49-F238E27FC236}">
                  <a16:creationId xmlns:a16="http://schemas.microsoft.com/office/drawing/2014/main" id="{DF96DEA2-6335-4441-A09A-752E3B0015FB}"/>
                </a:ext>
              </a:extLst>
            </p:cNvPr>
            <p:cNvSpPr/>
            <p:nvPr userDrawn="1"/>
          </p:nvSpPr>
          <p:spPr>
            <a:xfrm>
              <a:off x="5215346" y="15009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43DA0B-E07D-4E09-AE22-3469EAEAA8EE}"/>
                </a:ext>
              </a:extLst>
            </p:cNvPr>
            <p:cNvSpPr/>
            <p:nvPr userDrawn="1"/>
          </p:nvSpPr>
          <p:spPr>
            <a:xfrm>
              <a:off x="5463540" y="15009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E571AC3-3CCE-45CA-9497-D1A2E9AFDB58}"/>
                </a:ext>
              </a:extLst>
            </p:cNvPr>
            <p:cNvSpPr/>
            <p:nvPr userDrawn="1"/>
          </p:nvSpPr>
          <p:spPr>
            <a:xfrm>
              <a:off x="5711734" y="150098"/>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F8D4E70-D86A-445E-A33A-B73125D722E2}"/>
                </a:ext>
              </a:extLst>
            </p:cNvPr>
            <p:cNvSpPr/>
            <p:nvPr userDrawn="1"/>
          </p:nvSpPr>
          <p:spPr>
            <a:xfrm>
              <a:off x="5959928" y="150098"/>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6687AA03-5328-44D4-8731-2D09AD5AA3B5}"/>
              </a:ext>
            </a:extLst>
          </p:cNvPr>
          <p:cNvGrpSpPr/>
          <p:nvPr userDrawn="1"/>
        </p:nvGrpSpPr>
        <p:grpSpPr>
          <a:xfrm>
            <a:off x="5655129" y="6509779"/>
            <a:ext cx="881742" cy="137160"/>
            <a:chOff x="5215346" y="150098"/>
            <a:chExt cx="881742" cy="137160"/>
          </a:xfrm>
        </p:grpSpPr>
        <p:sp>
          <p:nvSpPr>
            <p:cNvPr id="11" name="Rectangle 10">
              <a:extLst>
                <a:ext uri="{FF2B5EF4-FFF2-40B4-BE49-F238E27FC236}">
                  <a16:creationId xmlns:a16="http://schemas.microsoft.com/office/drawing/2014/main" id="{71E2F231-94D5-4DA1-B177-CD8A7088D1F9}"/>
                </a:ext>
              </a:extLst>
            </p:cNvPr>
            <p:cNvSpPr/>
            <p:nvPr userDrawn="1"/>
          </p:nvSpPr>
          <p:spPr>
            <a:xfrm>
              <a:off x="5215346" y="15009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871F45D-FE25-4FFD-8A01-ACAD85E5EB2B}"/>
                </a:ext>
              </a:extLst>
            </p:cNvPr>
            <p:cNvSpPr/>
            <p:nvPr userDrawn="1"/>
          </p:nvSpPr>
          <p:spPr>
            <a:xfrm>
              <a:off x="5463540" y="15009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4731872-8762-44D6-9338-C60692946BA5}"/>
                </a:ext>
              </a:extLst>
            </p:cNvPr>
            <p:cNvSpPr/>
            <p:nvPr userDrawn="1"/>
          </p:nvSpPr>
          <p:spPr>
            <a:xfrm>
              <a:off x="5711734" y="150098"/>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E4B4439-FC9B-44DC-A628-E4D77E081443}"/>
                </a:ext>
              </a:extLst>
            </p:cNvPr>
            <p:cNvSpPr/>
            <p:nvPr userDrawn="1"/>
          </p:nvSpPr>
          <p:spPr>
            <a:xfrm>
              <a:off x="5959928" y="150098"/>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그림 개체 틀 2">
            <a:extLst>
              <a:ext uri="{FF2B5EF4-FFF2-40B4-BE49-F238E27FC236}">
                <a16:creationId xmlns:a16="http://schemas.microsoft.com/office/drawing/2014/main" id="{C70177A7-4E03-44B8-A2CB-D0A1D4726718}"/>
              </a:ext>
            </a:extLst>
          </p:cNvPr>
          <p:cNvSpPr>
            <a:spLocks noGrp="1"/>
          </p:cNvSpPr>
          <p:nvPr>
            <p:ph type="pic" sz="quarter" idx="14" hasCustomPrompt="1"/>
          </p:nvPr>
        </p:nvSpPr>
        <p:spPr>
          <a:xfrm>
            <a:off x="9175736" y="2152874"/>
            <a:ext cx="2168682" cy="3501244"/>
          </a:xfrm>
          <a:prstGeom prst="rect">
            <a:avLst/>
          </a:prstGeom>
          <a:solidFill>
            <a:schemeClr val="bg1">
              <a:lumMod val="95000"/>
            </a:schemeClr>
          </a:solidFill>
          <a:ln w="19050">
            <a:no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231206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0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9202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Contents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796C2180-A0A3-439D-A7BE-7DF7EC20BE4D}"/>
              </a:ext>
            </a:extLst>
          </p:cNvPr>
          <p:cNvSpPr>
            <a:spLocks noGrp="1"/>
          </p:cNvSpPr>
          <p:nvPr>
            <p:ph type="body" sz="quarter" idx="10" hasCustomPrompt="1"/>
          </p:nvPr>
        </p:nvSpPr>
        <p:spPr>
          <a:xfrm>
            <a:off x="323529" y="40047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4" name="Group 3">
            <a:extLst>
              <a:ext uri="{FF2B5EF4-FFF2-40B4-BE49-F238E27FC236}">
                <a16:creationId xmlns:a16="http://schemas.microsoft.com/office/drawing/2014/main" id="{77A0BEDF-FF07-48FC-938B-4E1D5246EEC3}"/>
              </a:ext>
            </a:extLst>
          </p:cNvPr>
          <p:cNvGrpSpPr/>
          <p:nvPr userDrawn="1"/>
        </p:nvGrpSpPr>
        <p:grpSpPr>
          <a:xfrm>
            <a:off x="5655129" y="211061"/>
            <a:ext cx="881742" cy="137160"/>
            <a:chOff x="5215346" y="150098"/>
            <a:chExt cx="881742" cy="137160"/>
          </a:xfrm>
        </p:grpSpPr>
        <p:sp>
          <p:nvSpPr>
            <p:cNvPr id="5" name="Rectangle 4">
              <a:extLst>
                <a:ext uri="{FF2B5EF4-FFF2-40B4-BE49-F238E27FC236}">
                  <a16:creationId xmlns:a16="http://schemas.microsoft.com/office/drawing/2014/main" id="{1DFB6824-E3BB-4844-B9D8-0AD7FC599818}"/>
                </a:ext>
              </a:extLst>
            </p:cNvPr>
            <p:cNvSpPr/>
            <p:nvPr userDrawn="1"/>
          </p:nvSpPr>
          <p:spPr>
            <a:xfrm>
              <a:off x="5215346" y="15009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E4CB2B7-7190-4933-BC14-4098CBB0847C}"/>
                </a:ext>
              </a:extLst>
            </p:cNvPr>
            <p:cNvSpPr/>
            <p:nvPr userDrawn="1"/>
          </p:nvSpPr>
          <p:spPr>
            <a:xfrm>
              <a:off x="5463540" y="15009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FA7CA79-6371-4421-B743-5C9A4E61CF1E}"/>
                </a:ext>
              </a:extLst>
            </p:cNvPr>
            <p:cNvSpPr/>
            <p:nvPr userDrawn="1"/>
          </p:nvSpPr>
          <p:spPr>
            <a:xfrm>
              <a:off x="5711734" y="150098"/>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0174F3-7B89-4BF0-963D-C2D507FE4C8A}"/>
                </a:ext>
              </a:extLst>
            </p:cNvPr>
            <p:cNvSpPr/>
            <p:nvPr userDrawn="1"/>
          </p:nvSpPr>
          <p:spPr>
            <a:xfrm>
              <a:off x="5959928" y="150098"/>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A590BFE3-3161-4AF5-8145-B91610252E0C}"/>
              </a:ext>
            </a:extLst>
          </p:cNvPr>
          <p:cNvGrpSpPr/>
          <p:nvPr userDrawn="1"/>
        </p:nvGrpSpPr>
        <p:grpSpPr>
          <a:xfrm>
            <a:off x="5655129" y="6509779"/>
            <a:ext cx="881742" cy="137160"/>
            <a:chOff x="5215346" y="150098"/>
            <a:chExt cx="881742" cy="137160"/>
          </a:xfrm>
        </p:grpSpPr>
        <p:sp>
          <p:nvSpPr>
            <p:cNvPr id="10" name="Rectangle 9">
              <a:extLst>
                <a:ext uri="{FF2B5EF4-FFF2-40B4-BE49-F238E27FC236}">
                  <a16:creationId xmlns:a16="http://schemas.microsoft.com/office/drawing/2014/main" id="{D2BB593F-C860-4130-8008-FAED8E927A74}"/>
                </a:ext>
              </a:extLst>
            </p:cNvPr>
            <p:cNvSpPr/>
            <p:nvPr userDrawn="1"/>
          </p:nvSpPr>
          <p:spPr>
            <a:xfrm>
              <a:off x="5215346" y="15009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9BBF7F4-0D96-4085-8274-0DD80BB0E140}"/>
                </a:ext>
              </a:extLst>
            </p:cNvPr>
            <p:cNvSpPr/>
            <p:nvPr userDrawn="1"/>
          </p:nvSpPr>
          <p:spPr>
            <a:xfrm>
              <a:off x="5463540" y="15009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38DA952-2EC3-4F14-A106-5346AA3196A3}"/>
                </a:ext>
              </a:extLst>
            </p:cNvPr>
            <p:cNvSpPr/>
            <p:nvPr userDrawn="1"/>
          </p:nvSpPr>
          <p:spPr>
            <a:xfrm>
              <a:off x="5711734" y="150098"/>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F123D6F-D506-480A-85BF-02E32B787F77}"/>
                </a:ext>
              </a:extLst>
            </p:cNvPr>
            <p:cNvSpPr/>
            <p:nvPr userDrawn="1"/>
          </p:nvSpPr>
          <p:spPr>
            <a:xfrm>
              <a:off x="5959928" y="150098"/>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9108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2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C70177A7-4E03-44B8-A2CB-D0A1D4726718}"/>
              </a:ext>
            </a:extLst>
          </p:cNvPr>
          <p:cNvSpPr>
            <a:spLocks noGrp="1"/>
          </p:cNvSpPr>
          <p:nvPr>
            <p:ph type="pic" sz="quarter" idx="14" hasCustomPrompt="1"/>
          </p:nvPr>
        </p:nvSpPr>
        <p:spPr>
          <a:xfrm>
            <a:off x="905523" y="1523993"/>
            <a:ext cx="2769493" cy="4508089"/>
          </a:xfrm>
          <a:prstGeom prst="rect">
            <a:avLst/>
          </a:prstGeom>
          <a:solidFill>
            <a:schemeClr val="bg1">
              <a:lumMod val="95000"/>
            </a:schemeClr>
          </a:solidFill>
          <a:ln w="19050">
            <a:noFill/>
          </a:ln>
        </p:spPr>
        <p:txBody>
          <a:bodyPr anchor="ctr"/>
          <a:lstStyle>
            <a:lvl1pPr marL="0" indent="0" algn="ctr">
              <a:lnSpc>
                <a:spcPct val="100000"/>
              </a:lnSpc>
              <a:buNone/>
              <a:defRPr sz="1800">
                <a:solidFill>
                  <a:schemeClr val="tx1">
                    <a:lumMod val="75000"/>
                    <a:lumOff val="25000"/>
                  </a:schemeClr>
                </a:solidFill>
              </a:defRPr>
            </a:lvl1pPr>
          </a:lstStyle>
          <a:p>
            <a:r>
              <a:rPr lang="en-US" altLang="ko-KR" dirty="0"/>
              <a:t>Place Your Picture Here And Send To Back</a:t>
            </a:r>
            <a:endParaRPr lang="ko-KR" altLang="en-US" dirty="0"/>
          </a:p>
        </p:txBody>
      </p:sp>
      <p:sp>
        <p:nvSpPr>
          <p:cNvPr id="5" name="Text Placeholder 9">
            <a:extLst>
              <a:ext uri="{FF2B5EF4-FFF2-40B4-BE49-F238E27FC236}">
                <a16:creationId xmlns:a16="http://schemas.microsoft.com/office/drawing/2014/main" id="{97FBA5D5-9D26-4145-9A6D-E1B8D15079DD}"/>
              </a:ext>
            </a:extLst>
          </p:cNvPr>
          <p:cNvSpPr>
            <a:spLocks noGrp="1"/>
          </p:cNvSpPr>
          <p:nvPr>
            <p:ph type="body" sz="quarter" idx="10" hasCustomPrompt="1"/>
          </p:nvPr>
        </p:nvSpPr>
        <p:spPr>
          <a:xfrm>
            <a:off x="323529" y="40047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8" name="Group 27">
            <a:extLst>
              <a:ext uri="{FF2B5EF4-FFF2-40B4-BE49-F238E27FC236}">
                <a16:creationId xmlns:a16="http://schemas.microsoft.com/office/drawing/2014/main" id="{F993DBB3-83A4-48ED-A030-276D3FA6129F}"/>
              </a:ext>
            </a:extLst>
          </p:cNvPr>
          <p:cNvGrpSpPr/>
          <p:nvPr userDrawn="1"/>
        </p:nvGrpSpPr>
        <p:grpSpPr>
          <a:xfrm>
            <a:off x="5655129" y="211061"/>
            <a:ext cx="881742" cy="137160"/>
            <a:chOff x="5215346" y="150098"/>
            <a:chExt cx="881742" cy="137160"/>
          </a:xfrm>
        </p:grpSpPr>
        <p:sp>
          <p:nvSpPr>
            <p:cNvPr id="3" name="Rectangle 2">
              <a:extLst>
                <a:ext uri="{FF2B5EF4-FFF2-40B4-BE49-F238E27FC236}">
                  <a16:creationId xmlns:a16="http://schemas.microsoft.com/office/drawing/2014/main" id="{704EBD44-378C-4ED7-A818-05C3DBEE9400}"/>
                </a:ext>
              </a:extLst>
            </p:cNvPr>
            <p:cNvSpPr/>
            <p:nvPr userDrawn="1"/>
          </p:nvSpPr>
          <p:spPr>
            <a:xfrm>
              <a:off x="5215346" y="15009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A9D33B7-FAEA-4352-9EA8-17DA87106339}"/>
                </a:ext>
              </a:extLst>
            </p:cNvPr>
            <p:cNvSpPr/>
            <p:nvPr userDrawn="1"/>
          </p:nvSpPr>
          <p:spPr>
            <a:xfrm>
              <a:off x="5463540" y="15009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DD3A1CC-1999-4F2B-9477-2B2D5FF6BE55}"/>
                </a:ext>
              </a:extLst>
            </p:cNvPr>
            <p:cNvSpPr/>
            <p:nvPr userDrawn="1"/>
          </p:nvSpPr>
          <p:spPr>
            <a:xfrm>
              <a:off x="5711734" y="150098"/>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B3D1F40-4DCC-4CB8-A055-86BC7F104D0C}"/>
                </a:ext>
              </a:extLst>
            </p:cNvPr>
            <p:cNvSpPr/>
            <p:nvPr userDrawn="1"/>
          </p:nvSpPr>
          <p:spPr>
            <a:xfrm>
              <a:off x="5959928" y="150098"/>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59292C63-2447-4D31-B7AA-770A911B0F6D}"/>
              </a:ext>
            </a:extLst>
          </p:cNvPr>
          <p:cNvGrpSpPr/>
          <p:nvPr userDrawn="1"/>
        </p:nvGrpSpPr>
        <p:grpSpPr>
          <a:xfrm>
            <a:off x="5655129" y="6509779"/>
            <a:ext cx="881742" cy="137160"/>
            <a:chOff x="5215346" y="150098"/>
            <a:chExt cx="881742" cy="137160"/>
          </a:xfrm>
        </p:grpSpPr>
        <p:sp>
          <p:nvSpPr>
            <p:cNvPr id="30" name="Rectangle 29">
              <a:extLst>
                <a:ext uri="{FF2B5EF4-FFF2-40B4-BE49-F238E27FC236}">
                  <a16:creationId xmlns:a16="http://schemas.microsoft.com/office/drawing/2014/main" id="{06DA6094-5954-4FAD-AF32-184A1FAD81B9}"/>
                </a:ext>
              </a:extLst>
            </p:cNvPr>
            <p:cNvSpPr/>
            <p:nvPr userDrawn="1"/>
          </p:nvSpPr>
          <p:spPr>
            <a:xfrm>
              <a:off x="5215346" y="15009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27C7114-8C9E-48DD-8146-64981AFC107C}"/>
                </a:ext>
              </a:extLst>
            </p:cNvPr>
            <p:cNvSpPr/>
            <p:nvPr userDrawn="1"/>
          </p:nvSpPr>
          <p:spPr>
            <a:xfrm>
              <a:off x="5463540" y="15009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351F7EC-FADE-48DE-98C8-988120E44352}"/>
                </a:ext>
              </a:extLst>
            </p:cNvPr>
            <p:cNvSpPr/>
            <p:nvPr userDrawn="1"/>
          </p:nvSpPr>
          <p:spPr>
            <a:xfrm>
              <a:off x="5711734" y="150098"/>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918B9AF-99B8-4E36-980C-9A098120F27B}"/>
                </a:ext>
              </a:extLst>
            </p:cNvPr>
            <p:cNvSpPr/>
            <p:nvPr userDrawn="1"/>
          </p:nvSpPr>
          <p:spPr>
            <a:xfrm>
              <a:off x="5959928" y="150098"/>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67751127"/>
      </p:ext>
    </p:extLst>
  </p:cSld>
  <p:clrMapOvr>
    <a:masterClrMapping/>
  </p:clrMapOvr>
  <p:extLst>
    <p:ext uri="{DCECCB84-F9BA-43D5-87BE-67443E8EF086}">
      <p15:sldGuideLst xmlns:p15="http://schemas.microsoft.com/office/powerpoint/2012/main">
        <p15:guide id="1" orient="horz" pos="2376">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theme" Target="../theme/theme2.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747" r:id="rId3"/>
    <p:sldLayoutId id="2147483748" r:id="rId4"/>
    <p:sldLayoutId id="2147483749" r:id="rId5"/>
    <p:sldLayoutId id="2147483750" r:id="rId6"/>
    <p:sldLayoutId id="2147483808" r:id="rId7"/>
    <p:sldLayoutId id="2147483809" r:id="rId8"/>
    <p:sldLayoutId id="2147483810" r:id="rId9"/>
    <p:sldLayoutId id="2147483812"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6" r:id="rId2"/>
    <p:sldLayoutId id="2147483668" r:id="rId3"/>
    <p:sldLayoutId id="2147483670" r:id="rId4"/>
    <p:sldLayoutId id="2147483671" r:id="rId5"/>
    <p:sldLayoutId id="2147483672" r:id="rId6"/>
    <p:sldLayoutId id="2147483673" r:id="rId7"/>
    <p:sldLayoutId id="2147483674" r:id="rId8"/>
    <p:sldLayoutId id="2147483675" r:id="rId9"/>
    <p:sldLayoutId id="2147483676" r:id="rId10"/>
    <p:sldLayoutId id="2147483665" r:id="rId11"/>
    <p:sldLayoutId id="2147483669" r:id="rId12"/>
    <p:sldLayoutId id="2147483677" r:id="rId13"/>
    <p:sldLayoutId id="2147483679" r:id="rId14"/>
    <p:sldLayoutId id="2147483680" r:id="rId15"/>
    <p:sldLayoutId id="2147483682" r:id="rId16"/>
    <p:sldLayoutId id="2147483751" r:id="rId17"/>
    <p:sldLayoutId id="2147483850" r:id="rId18"/>
    <p:sldLayoutId id="2147483846" r:id="rId19"/>
    <p:sldLayoutId id="2147483847" r:id="rId20"/>
    <p:sldLayoutId id="2147483848" r:id="rId21"/>
    <p:sldLayoutId id="2147483849"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3.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www.facebook.com/people/Nga-Tr%E1%BA%A7n/pfbid025FkoBsQ72z6nPCsworry856mQqF91HCEbZXFa4Nhi9hcxWAcYJqo3PVG8tK81iKQl/" TargetMode="External"/><Relationship Id="rId2" Type="http://schemas.openxmlformats.org/officeDocument/2006/relationships/hyperlink" Target="https://www.facebook.com/tamvo1973" TargetMode="Externa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hyperlink" Target="https://www.facebook.com/people/Nga-Tr%E1%BA%A7n/pfbid025FkoBsQ72z6nPCsworry856mQqF91HCEbZXFa4Nhi9hcxWAcYJqo3PVG8tK81iKQl/" TargetMode="External"/><Relationship Id="rId2" Type="http://schemas.openxmlformats.org/officeDocument/2006/relationships/image" Target="../media/image18.jpg"/><Relationship Id="rId1" Type="http://schemas.openxmlformats.org/officeDocument/2006/relationships/slideLayout" Target="../slideLayouts/slideLayout11.xml"/><Relationship Id="rId5" Type="http://schemas.openxmlformats.org/officeDocument/2006/relationships/hyperlink" Target="https://www.facebook.com/people/Nga-Tr%25E1%25BA%25A7n/pfbid025Wvn8a9s8FruLjZ3ud1ydE5cFabyzvP5cSiC3L8JBngHSJeagSQJzPGgEebwhJm9l/" TargetMode="External"/><Relationship Id="rId4" Type="http://schemas.openxmlformats.org/officeDocument/2006/relationships/hyperlink" Target="https://fb.watch/kzTYeJC5tj/?mibextid=0cALme"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facebook.com/tamvo1973" TargetMode="External"/><Relationship Id="rId2" Type="http://schemas.openxmlformats.org/officeDocument/2006/relationships/image" Target="../media/image18.jpg"/><Relationship Id="rId1" Type="http://schemas.openxmlformats.org/officeDocument/2006/relationships/slideLayout" Target="../slideLayouts/slideLayout11.xml"/><Relationship Id="rId4" Type="http://schemas.openxmlformats.org/officeDocument/2006/relationships/hyperlink" Target="https://www.facebook.com/people/Nga-Tr%E1%BA%A7n/pfbid025FkoBsQ72z6nPCsworry856mQqF91HCEbZXFa4Nhi9hcxWAcYJqo3PVG8tK81iKQl/"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8.jpg"/><Relationship Id="rId1" Type="http://schemas.openxmlformats.org/officeDocument/2006/relationships/slideLayout" Target="../slideLayouts/slideLayout11.xml"/><Relationship Id="rId4" Type="http://schemas.openxmlformats.org/officeDocument/2006/relationships/image" Target="../media/image24.jpg"/></Relationships>
</file>

<file path=ppt/slides/_rels/slide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8.jpg"/><Relationship Id="rId1" Type="http://schemas.openxmlformats.org/officeDocument/2006/relationships/slideLayout" Target="../slideLayouts/slideLayout11.xml"/><Relationship Id="rId5" Type="http://schemas.openxmlformats.org/officeDocument/2006/relationships/image" Target="../media/image27.png"/><Relationship Id="rId4" Type="http://schemas.openxmlformats.org/officeDocument/2006/relationships/image" Target="../media/image26.jp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8.jpg"/><Relationship Id="rId1" Type="http://schemas.openxmlformats.org/officeDocument/2006/relationships/slideLayout" Target="../slideLayouts/slideLayout11.xml"/><Relationship Id="rId4" Type="http://schemas.openxmlformats.org/officeDocument/2006/relationships/image" Target="../media/image29.jpg"/></Relationships>
</file>

<file path=ppt/slides/_rels/slide5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8.jpg"/><Relationship Id="rId1" Type="http://schemas.openxmlformats.org/officeDocument/2006/relationships/slideLayout" Target="../slideLayouts/slideLayout11.xml"/><Relationship Id="rId4" Type="http://schemas.openxmlformats.org/officeDocument/2006/relationships/image" Target="../media/image31.jpg"/></Relationships>
</file>

<file path=ppt/slides/_rels/slide5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35.png"/></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35.png"/></Relationships>
</file>

<file path=ppt/slides/_rels/slide6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35.png"/><Relationship Id="rId4" Type="http://schemas.openxmlformats.org/officeDocument/2006/relationships/image" Target="../media/image39.jpeg"/></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35.png"/><Relationship Id="rId5" Type="http://schemas.openxmlformats.org/officeDocument/2006/relationships/image" Target="../media/image42.png"/><Relationship Id="rId4" Type="http://schemas.openxmlformats.org/officeDocument/2006/relationships/image" Target="../media/image41.png"/></Relationships>
</file>

<file path=ppt/slides/_rels/slide6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35.png"/></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35.png"/></Relationships>
</file>

<file path=ppt/slides/_rels/slide6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5.png"/><Relationship Id="rId7" Type="http://schemas.openxmlformats.org/officeDocument/2006/relationships/diagramColors" Target="../diagrams/colors5.xml"/><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6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5.png"/><Relationship Id="rId7" Type="http://schemas.openxmlformats.org/officeDocument/2006/relationships/diagramColors" Target="../diagrams/colors6.xml"/><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6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5.png"/><Relationship Id="rId7" Type="http://schemas.openxmlformats.org/officeDocument/2006/relationships/diagramColors" Target="../diagrams/colors7.xml"/><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6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5.png"/><Relationship Id="rId7" Type="http://schemas.openxmlformats.org/officeDocument/2006/relationships/diagramColors" Target="../diagrams/colors8.xml"/><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2D4FDAF-16D9-46EF-AD96-DA507465EE98}"/>
              </a:ext>
            </a:extLst>
          </p:cNvPr>
          <p:cNvSpPr/>
          <p:nvPr/>
        </p:nvSpPr>
        <p:spPr>
          <a:xfrm>
            <a:off x="1" y="2009775"/>
            <a:ext cx="12192000" cy="283845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0A825AC-6CDC-4F5A-B949-E3080DE73AE6}"/>
              </a:ext>
            </a:extLst>
          </p:cNvPr>
          <p:cNvSpPr/>
          <p:nvPr/>
        </p:nvSpPr>
        <p:spPr>
          <a:xfrm>
            <a:off x="1" y="2143124"/>
            <a:ext cx="12192000" cy="2947035"/>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2EACE2C-F0BB-4B26-BDA0-E1B66FC049A7}"/>
              </a:ext>
            </a:extLst>
          </p:cNvPr>
          <p:cNvSpPr txBox="1"/>
          <p:nvPr/>
        </p:nvSpPr>
        <p:spPr>
          <a:xfrm>
            <a:off x="418495" y="2291536"/>
            <a:ext cx="11294907" cy="2677656"/>
          </a:xfrm>
          <a:prstGeom prst="rect">
            <a:avLst/>
          </a:prstGeom>
          <a:noFill/>
        </p:spPr>
        <p:txBody>
          <a:bodyPr wrap="square" rtlCol="0" anchor="ctr">
            <a:spAutoFit/>
          </a:bodyPr>
          <a:lstStyle/>
          <a:p>
            <a:pPr algn="ctr"/>
            <a:r>
              <a:rPr lang="en-US" sz="4800" b="1" dirty="0" err="1">
                <a:solidFill>
                  <a:schemeClr val="bg1"/>
                </a:solidFill>
                <a:effectLst>
                  <a:outerShdw blurRad="38100" dist="38100" dir="2700000" algn="tl">
                    <a:srgbClr val="000000">
                      <a:alpha val="43137"/>
                    </a:srgbClr>
                  </a:outerShdw>
                </a:effectLst>
                <a:latin typeface="Arial" pitchFamily="34" charset="0"/>
                <a:cs typeface="Arial" pitchFamily="34" charset="0"/>
              </a:rPr>
              <a:t>CHUYÊN</a:t>
            </a:r>
            <a:r>
              <a:rPr lang="en-US" sz="48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4800" b="1" dirty="0" err="1">
                <a:solidFill>
                  <a:schemeClr val="bg1"/>
                </a:solidFill>
                <a:effectLst>
                  <a:outerShdw blurRad="38100" dist="38100" dir="2700000" algn="tl">
                    <a:srgbClr val="000000">
                      <a:alpha val="43137"/>
                    </a:srgbClr>
                  </a:outerShdw>
                </a:effectLst>
                <a:latin typeface="Arial" pitchFamily="34" charset="0"/>
                <a:cs typeface="Arial" pitchFamily="34" charset="0"/>
              </a:rPr>
              <a:t>ĐỀ</a:t>
            </a:r>
            <a:r>
              <a:rPr lang="en-US" sz="4800" b="1" dirty="0">
                <a:solidFill>
                  <a:schemeClr val="bg1"/>
                </a:solidFill>
                <a:effectLst>
                  <a:outerShdw blurRad="38100" dist="38100" dir="2700000" algn="tl">
                    <a:srgbClr val="000000">
                      <a:alpha val="43137"/>
                    </a:srgbClr>
                  </a:outerShdw>
                </a:effectLst>
                <a:latin typeface="Arial" pitchFamily="34" charset="0"/>
                <a:cs typeface="Arial" pitchFamily="34" charset="0"/>
              </a:rPr>
              <a:t>:</a:t>
            </a:r>
          </a:p>
          <a:p>
            <a:pPr algn="ctr"/>
            <a:r>
              <a:rPr lang="en-US" sz="6000" b="1">
                <a:solidFill>
                  <a:schemeClr val="bg1"/>
                </a:solidFill>
                <a:effectLst>
                  <a:outerShdw blurRad="38100" dist="38100" dir="2700000" algn="tl">
                    <a:srgbClr val="000000">
                      <a:alpha val="43137"/>
                    </a:srgbClr>
                  </a:outerShdw>
                </a:effectLst>
                <a:latin typeface="Arial" pitchFamily="34" charset="0"/>
                <a:cs typeface="Arial" pitchFamily="34" charset="0"/>
              </a:rPr>
              <a:t>AN TOÀN, AN NINH,</a:t>
            </a:r>
          </a:p>
          <a:p>
            <a:pPr algn="ctr"/>
            <a:r>
              <a:rPr lang="en-US" sz="6000" b="1">
                <a:solidFill>
                  <a:schemeClr val="bg1"/>
                </a:solidFill>
                <a:effectLst>
                  <a:outerShdw blurRad="38100" dist="38100" dir="2700000" algn="tl">
                    <a:srgbClr val="000000">
                      <a:alpha val="43137"/>
                    </a:srgbClr>
                  </a:outerShdw>
                </a:effectLst>
                <a:latin typeface="Arial" pitchFamily="34" charset="0"/>
                <a:cs typeface="Arial" pitchFamily="34" charset="0"/>
              </a:rPr>
              <a:t>BẢO MẬT </a:t>
            </a:r>
            <a:r>
              <a:rPr lang="en-US" sz="6000" b="1" dirty="0">
                <a:solidFill>
                  <a:schemeClr val="bg1"/>
                </a:solidFill>
                <a:effectLst>
                  <a:outerShdw blurRad="38100" dist="38100" dir="2700000" algn="tl">
                    <a:srgbClr val="000000">
                      <a:alpha val="43137"/>
                    </a:srgbClr>
                  </a:outerShdw>
                </a:effectLst>
                <a:latin typeface="Arial" pitchFamily="34" charset="0"/>
                <a:cs typeface="Arial" pitchFamily="34" charset="0"/>
              </a:rPr>
              <a:t>THÔNG TIN</a:t>
            </a:r>
            <a:endParaRPr lang="ko-KR" altLang="en-US" sz="6000" b="1" dirty="0">
              <a:solidFill>
                <a:schemeClr val="bg1"/>
              </a:solidFill>
              <a:latin typeface="+mj-lt"/>
              <a:cs typeface="Arial" pitchFamily="34" charset="0"/>
            </a:endParaRPr>
          </a:p>
        </p:txBody>
      </p:sp>
      <p:sp>
        <p:nvSpPr>
          <p:cNvPr id="11" name="TextBox 10">
            <a:extLst>
              <a:ext uri="{FF2B5EF4-FFF2-40B4-BE49-F238E27FC236}">
                <a16:creationId xmlns:a16="http://schemas.microsoft.com/office/drawing/2014/main" id="{DF7CD60F-31E5-47BD-825E-DF5FFB019C06}"/>
              </a:ext>
            </a:extLst>
          </p:cNvPr>
          <p:cNvSpPr txBox="1"/>
          <p:nvPr/>
        </p:nvSpPr>
        <p:spPr>
          <a:xfrm>
            <a:off x="2193701" y="162573"/>
            <a:ext cx="7804597" cy="904863"/>
          </a:xfrm>
          <a:prstGeom prst="rect">
            <a:avLst/>
          </a:prstGeom>
          <a:solidFill>
            <a:schemeClr val="accent4">
              <a:lumMod val="75000"/>
              <a:alpha val="62000"/>
            </a:schemeClr>
          </a:solidFill>
        </p:spPr>
        <p:txBody>
          <a:bodyPr wrap="square" rtlCol="0" anchor="ctr">
            <a:spAutoFit/>
          </a:bodyPr>
          <a:lstStyle/>
          <a:p>
            <a:pPr lvl="0" algn="ctr">
              <a:spcBef>
                <a:spcPct val="20000"/>
              </a:spcBef>
            </a:pPr>
            <a:r>
              <a:rPr lang="en-US" sz="2400" b="1" dirty="0">
                <a:solidFill>
                  <a:prstClr val="white"/>
                </a:solidFill>
                <a:effectLst>
                  <a:outerShdw blurRad="38100" dist="38100" dir="2700000" algn="tl">
                    <a:srgbClr val="000000">
                      <a:alpha val="43137"/>
                    </a:srgbClr>
                  </a:outerShdw>
                </a:effectLst>
                <a:latin typeface="Arial" pitchFamily="34" charset="0"/>
                <a:cs typeface="Arial" pitchFamily="34" charset="0"/>
              </a:rPr>
              <a:t>Sở Thông tin và Truyền </a:t>
            </a:r>
            <a:r>
              <a:rPr lang="en-US" sz="2400" b="1" dirty="0" err="1">
                <a:solidFill>
                  <a:prstClr val="white"/>
                </a:solidFill>
                <a:effectLst>
                  <a:outerShdw blurRad="38100" dist="38100" dir="2700000" algn="tl">
                    <a:srgbClr val="000000">
                      <a:alpha val="43137"/>
                    </a:srgbClr>
                  </a:outerShdw>
                </a:effectLst>
                <a:latin typeface="Arial" pitchFamily="34" charset="0"/>
                <a:cs typeface="Arial" pitchFamily="34" charset="0"/>
              </a:rPr>
              <a:t>thông</a:t>
            </a:r>
            <a:r>
              <a:rPr lang="en-US" sz="2400" b="1" dirty="0">
                <a:solidFill>
                  <a:prstClr val="white"/>
                </a:solidFill>
                <a:effectLst>
                  <a:outerShdw blurRad="38100" dist="38100" dir="2700000" algn="tl">
                    <a:srgbClr val="000000">
                      <a:alpha val="43137"/>
                    </a:srgbClr>
                  </a:outerShdw>
                </a:effectLst>
                <a:latin typeface="Arial" pitchFamily="34" charset="0"/>
                <a:cs typeface="Arial" pitchFamily="34" charset="0"/>
              </a:rPr>
              <a:t> Lai </a:t>
            </a:r>
            <a:r>
              <a:rPr lang="en-US" sz="2400" b="1" dirty="0" err="1">
                <a:solidFill>
                  <a:prstClr val="white"/>
                </a:solidFill>
                <a:effectLst>
                  <a:outerShdw blurRad="38100" dist="38100" dir="2700000" algn="tl">
                    <a:srgbClr val="000000">
                      <a:alpha val="43137"/>
                    </a:srgbClr>
                  </a:outerShdw>
                </a:effectLst>
                <a:latin typeface="Arial" pitchFamily="34" charset="0"/>
                <a:cs typeface="Arial" pitchFamily="34" charset="0"/>
              </a:rPr>
              <a:t>Châu</a:t>
            </a:r>
            <a:endParaRPr lang="en-US" sz="24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spcBef>
                <a:spcPct val="20000"/>
              </a:spcBef>
            </a:pPr>
            <a:r>
              <a:rPr lang="en-US" sz="2400" b="1" dirty="0">
                <a:solidFill>
                  <a:prstClr val="white"/>
                </a:solidFill>
                <a:effectLst>
                  <a:outerShdw blurRad="38100" dist="38100" dir="2700000" algn="tl">
                    <a:srgbClr val="000000">
                      <a:alpha val="43137"/>
                    </a:srgbClr>
                  </a:outerShdw>
                </a:effectLst>
                <a:latin typeface="Arial" pitchFamily="34" charset="0"/>
                <a:cs typeface="Arial" pitchFamily="34" charset="0"/>
              </a:rPr>
              <a:t>Trung tâm Công nghệ thông tin và Truyền thông</a:t>
            </a:r>
          </a:p>
        </p:txBody>
      </p:sp>
      <p:pic>
        <p:nvPicPr>
          <p:cNvPr id="4" name="Graphic 3" descr="Lock">
            <a:extLst>
              <a:ext uri="{FF2B5EF4-FFF2-40B4-BE49-F238E27FC236}">
                <a16:creationId xmlns:a16="http://schemas.microsoft.com/office/drawing/2014/main" id="{3EF13F58-003D-46CA-881D-5798B40B59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5940" y="2592578"/>
            <a:ext cx="1915467" cy="1915467"/>
          </a:xfrm>
          <a:prstGeom prst="rect">
            <a:avLst/>
          </a:prstGeom>
        </p:spPr>
      </p:pic>
      <p:sp>
        <p:nvSpPr>
          <p:cNvPr id="3" name="TextBox 2">
            <a:extLst>
              <a:ext uri="{FF2B5EF4-FFF2-40B4-BE49-F238E27FC236}">
                <a16:creationId xmlns:a16="http://schemas.microsoft.com/office/drawing/2014/main" id="{098CB60A-D7F9-10AF-3A50-C7F0CA55239A}"/>
              </a:ext>
            </a:extLst>
          </p:cNvPr>
          <p:cNvSpPr txBox="1"/>
          <p:nvPr/>
        </p:nvSpPr>
        <p:spPr>
          <a:xfrm>
            <a:off x="5157280" y="6042992"/>
            <a:ext cx="1877437" cy="369332"/>
          </a:xfrm>
          <a:prstGeom prst="rect">
            <a:avLst/>
          </a:prstGeom>
          <a:noFill/>
        </p:spPr>
        <p:txBody>
          <a:bodyPr wrap="none" rtlCol="0">
            <a:spAutoFit/>
          </a:bodyPr>
          <a:lstStyle/>
          <a:p>
            <a:r>
              <a:rPr lang="en-US" i="1">
                <a:solidFill>
                  <a:schemeClr val="bg1"/>
                </a:solidFill>
              </a:rPr>
              <a:t>Lai Châu 6/2023</a:t>
            </a:r>
            <a:endParaRPr lang="en-GB" i="1">
              <a:solidFill>
                <a:schemeClr val="bg1"/>
              </a:solidFill>
            </a:endParaRPr>
          </a:p>
        </p:txBody>
      </p:sp>
    </p:spTree>
    <p:extLst>
      <p:ext uri="{BB962C8B-B14F-4D97-AF65-F5344CB8AC3E}">
        <p14:creationId xmlns:p14="http://schemas.microsoft.com/office/powerpoint/2010/main" val="2116302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a:xfrm>
            <a:off x="1828800" y="-228600"/>
            <a:ext cx="77724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endParaRPr lang="en-US" dirty="0"/>
          </a:p>
        </p:txBody>
      </p:sp>
      <p:sp>
        <p:nvSpPr>
          <p:cNvPr id="7" name="Slide Number Placeholder 6"/>
          <p:cNvSpPr>
            <a:spLocks noGrp="1"/>
          </p:cNvSpPr>
          <p:nvPr>
            <p:ph type="sldNum" sz="quarter" idx="12"/>
          </p:nvPr>
        </p:nvSpPr>
        <p:spPr/>
        <p:txBody>
          <a:bodyPr/>
          <a:lstStyle/>
          <a:p>
            <a:fld id="{A1A52A4C-8883-4C52-AAE8-0405D358AC4B}" type="slidenum">
              <a:rPr lang="en-US" sz="1600" b="1"/>
              <a:pPr/>
              <a:t>10</a:t>
            </a:fld>
            <a:endParaRPr lang="en-US" sz="1600" b="1" dirty="0"/>
          </a:p>
        </p:txBody>
      </p:sp>
      <p:sp>
        <p:nvSpPr>
          <p:cNvPr id="8" name="TextBox 7"/>
          <p:cNvSpPr txBox="1"/>
          <p:nvPr/>
        </p:nvSpPr>
        <p:spPr>
          <a:xfrm>
            <a:off x="2362201" y="1447800"/>
            <a:ext cx="184731" cy="369332"/>
          </a:xfrm>
          <a:prstGeom prst="rect">
            <a:avLst/>
          </a:prstGeom>
          <a:noFill/>
        </p:spPr>
        <p:txBody>
          <a:bodyPr wrap="none" rtlCol="0">
            <a:spAutoFit/>
          </a:bodyPr>
          <a:lstStyle/>
          <a:p>
            <a:endParaRPr lang="vi-VN" dirty="0"/>
          </a:p>
        </p:txBody>
      </p:sp>
      <p:sp>
        <p:nvSpPr>
          <p:cNvPr id="10" name="Content Placeholder 2"/>
          <p:cNvSpPr txBox="1">
            <a:spLocks/>
          </p:cNvSpPr>
          <p:nvPr/>
        </p:nvSpPr>
        <p:spPr>
          <a:xfrm>
            <a:off x="689113" y="1817132"/>
            <a:ext cx="10575235" cy="4355068"/>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500" b="1"/>
              <a:t>Cyber attack:  </a:t>
            </a:r>
            <a:r>
              <a:rPr lang="en-US" sz="2500"/>
              <a:t>nỗ </a:t>
            </a:r>
            <a:r>
              <a:rPr lang="en-US" sz="2500" dirty="0" err="1"/>
              <a:t>lực</a:t>
            </a:r>
            <a:r>
              <a:rPr lang="en-US" sz="2500" dirty="0"/>
              <a:t> </a:t>
            </a:r>
            <a:r>
              <a:rPr lang="en-US" sz="2500" dirty="0" err="1"/>
              <a:t>để</a:t>
            </a:r>
            <a:r>
              <a:rPr lang="en-US" sz="2500" dirty="0"/>
              <a:t> </a:t>
            </a:r>
            <a:r>
              <a:rPr lang="en-US" sz="2500" dirty="0" err="1"/>
              <a:t>có</a:t>
            </a:r>
            <a:r>
              <a:rPr lang="en-US" sz="2500" dirty="0"/>
              <a:t> </a:t>
            </a:r>
            <a:r>
              <a:rPr lang="en-US" sz="2500" dirty="0" err="1"/>
              <a:t>quyền</a:t>
            </a:r>
            <a:r>
              <a:rPr lang="en-US" sz="2500" dirty="0"/>
              <a:t> </a:t>
            </a:r>
            <a:r>
              <a:rPr lang="en-US" sz="2500" i="1" dirty="0" err="1">
                <a:solidFill>
                  <a:srgbClr val="C00000"/>
                </a:solidFill>
              </a:rPr>
              <a:t>truy</a:t>
            </a:r>
            <a:r>
              <a:rPr lang="en-US" sz="2500" i="1" dirty="0">
                <a:solidFill>
                  <a:srgbClr val="C00000"/>
                </a:solidFill>
              </a:rPr>
              <a:t> </a:t>
            </a:r>
            <a:r>
              <a:rPr lang="en-US" sz="2500" i="1" dirty="0" err="1">
                <a:solidFill>
                  <a:srgbClr val="C00000"/>
                </a:solidFill>
              </a:rPr>
              <a:t>cập</a:t>
            </a:r>
            <a:r>
              <a:rPr lang="en-US" sz="2500" i="1" dirty="0">
                <a:solidFill>
                  <a:srgbClr val="C00000"/>
                </a:solidFill>
              </a:rPr>
              <a:t> </a:t>
            </a:r>
            <a:r>
              <a:rPr lang="en-US" sz="2500" i="1" dirty="0" err="1">
                <a:solidFill>
                  <a:srgbClr val="C00000"/>
                </a:solidFill>
              </a:rPr>
              <a:t>trái</a:t>
            </a:r>
            <a:r>
              <a:rPr lang="en-US" sz="2500" i="1" dirty="0">
                <a:solidFill>
                  <a:srgbClr val="C00000"/>
                </a:solidFill>
              </a:rPr>
              <a:t> </a:t>
            </a:r>
            <a:r>
              <a:rPr lang="en-US" sz="2500" i="1" dirty="0" err="1">
                <a:solidFill>
                  <a:srgbClr val="C00000"/>
                </a:solidFill>
              </a:rPr>
              <a:t>phép</a:t>
            </a:r>
            <a:r>
              <a:rPr lang="en-US" sz="2500" i="1" dirty="0">
                <a:solidFill>
                  <a:srgbClr val="C00000"/>
                </a:solidFill>
              </a:rPr>
              <a:t> </a:t>
            </a:r>
            <a:r>
              <a:rPr lang="en-US" sz="2500" dirty="0" err="1"/>
              <a:t>vào</a:t>
            </a:r>
            <a:r>
              <a:rPr lang="en-US" sz="2500" dirty="0"/>
              <a:t> </a:t>
            </a:r>
            <a:r>
              <a:rPr lang="en-US" sz="2500" dirty="0" err="1"/>
              <a:t>các</a:t>
            </a:r>
            <a:r>
              <a:rPr lang="en-US" sz="2500" dirty="0"/>
              <a:t> </a:t>
            </a:r>
            <a:r>
              <a:rPr lang="en-US" sz="2500" dirty="0" err="1"/>
              <a:t>dịch</a:t>
            </a:r>
            <a:r>
              <a:rPr lang="en-US" sz="2500" dirty="0"/>
              <a:t> </a:t>
            </a:r>
            <a:r>
              <a:rPr lang="en-US" sz="2500" dirty="0" err="1"/>
              <a:t>vụ</a:t>
            </a:r>
            <a:r>
              <a:rPr lang="en-US" sz="2500" dirty="0"/>
              <a:t>, </a:t>
            </a:r>
            <a:r>
              <a:rPr lang="en-US" sz="2500" dirty="0" err="1"/>
              <a:t>tài</a:t>
            </a:r>
            <a:r>
              <a:rPr lang="en-US" sz="2500" dirty="0"/>
              <a:t> </a:t>
            </a:r>
            <a:r>
              <a:rPr lang="en-US" sz="2500" dirty="0" err="1"/>
              <a:t>nguyên</a:t>
            </a:r>
            <a:r>
              <a:rPr lang="en-US" sz="2500" dirty="0"/>
              <a:t> </a:t>
            </a:r>
            <a:r>
              <a:rPr lang="en-US" sz="2500" dirty="0" err="1"/>
              <a:t>hoặc</a:t>
            </a:r>
            <a:r>
              <a:rPr lang="en-US" sz="2500" dirty="0"/>
              <a:t> </a:t>
            </a:r>
            <a:r>
              <a:rPr lang="en-US" sz="2500" dirty="0" err="1"/>
              <a:t>thông</a:t>
            </a:r>
            <a:r>
              <a:rPr lang="en-US" sz="2500" dirty="0"/>
              <a:t> tin </a:t>
            </a:r>
            <a:r>
              <a:rPr lang="en-US" sz="2500" dirty="0" err="1"/>
              <a:t>của</a:t>
            </a:r>
            <a:r>
              <a:rPr lang="en-US" sz="2500" dirty="0"/>
              <a:t> </a:t>
            </a:r>
            <a:r>
              <a:rPr lang="en-US" sz="2500" dirty="0" err="1"/>
              <a:t>hệ</a:t>
            </a:r>
            <a:r>
              <a:rPr lang="en-US" sz="2500" dirty="0"/>
              <a:t> </a:t>
            </a:r>
            <a:r>
              <a:rPr lang="en-US" sz="2500" dirty="0" err="1"/>
              <a:t>thống</a:t>
            </a:r>
            <a:r>
              <a:rPr lang="en-US" sz="2500" dirty="0"/>
              <a:t> </a:t>
            </a:r>
            <a:r>
              <a:rPr lang="en-US" sz="2500" dirty="0" err="1"/>
              <a:t>máy</a:t>
            </a:r>
            <a:r>
              <a:rPr lang="en-US" sz="2500" dirty="0"/>
              <a:t> </a:t>
            </a:r>
            <a:r>
              <a:rPr lang="en-US" sz="2500" dirty="0" err="1"/>
              <a:t>tính</a:t>
            </a:r>
            <a:r>
              <a:rPr lang="en-US" sz="2500" dirty="0"/>
              <a:t> </a:t>
            </a:r>
            <a:r>
              <a:rPr lang="en-US" sz="2500" dirty="0" err="1"/>
              <a:t>hoặc</a:t>
            </a:r>
            <a:r>
              <a:rPr lang="en-US" sz="2500" dirty="0"/>
              <a:t> </a:t>
            </a:r>
            <a:r>
              <a:rPr lang="en-US" sz="2500" dirty="0" err="1"/>
              <a:t>nỗ</a:t>
            </a:r>
            <a:r>
              <a:rPr lang="en-US" sz="2500" dirty="0"/>
              <a:t> </a:t>
            </a:r>
            <a:r>
              <a:rPr lang="en-US" sz="2500" dirty="0" err="1"/>
              <a:t>lực</a:t>
            </a:r>
            <a:r>
              <a:rPr lang="en-US" sz="2500" dirty="0"/>
              <a:t> </a:t>
            </a:r>
            <a:r>
              <a:rPr lang="en-US" sz="2500" dirty="0" err="1"/>
              <a:t>để</a:t>
            </a:r>
            <a:r>
              <a:rPr lang="en-US" sz="2500" dirty="0"/>
              <a:t> </a:t>
            </a:r>
            <a:r>
              <a:rPr lang="en-US" sz="2500" dirty="0" err="1"/>
              <a:t>xâm</a:t>
            </a:r>
            <a:r>
              <a:rPr lang="en-US" sz="2500" dirty="0"/>
              <a:t> </a:t>
            </a:r>
            <a:r>
              <a:rPr lang="en-US" sz="2500" dirty="0" err="1"/>
              <a:t>phạm</a:t>
            </a:r>
            <a:r>
              <a:rPr lang="en-US" sz="2500" dirty="0"/>
              <a:t> </a:t>
            </a:r>
            <a:r>
              <a:rPr lang="en-US" sz="2500" dirty="0" err="1"/>
              <a:t>tính</a:t>
            </a:r>
            <a:r>
              <a:rPr lang="en-US" sz="2500" dirty="0"/>
              <a:t> </a:t>
            </a:r>
            <a:r>
              <a:rPr lang="en-US" sz="2500" dirty="0" err="1"/>
              <a:t>toàn</a:t>
            </a:r>
            <a:r>
              <a:rPr lang="en-US" sz="2500" dirty="0"/>
              <a:t> </a:t>
            </a:r>
            <a:r>
              <a:rPr lang="en-US" sz="2500" dirty="0" err="1"/>
              <a:t>vẹn</a:t>
            </a:r>
            <a:r>
              <a:rPr lang="en-US" sz="2500" dirty="0"/>
              <a:t> </a:t>
            </a:r>
            <a:r>
              <a:rPr lang="en-US" sz="2500" dirty="0" err="1"/>
              <a:t>của</a:t>
            </a:r>
            <a:r>
              <a:rPr lang="en-US" sz="2500" dirty="0"/>
              <a:t> </a:t>
            </a:r>
            <a:r>
              <a:rPr lang="en-US" sz="2500" err="1"/>
              <a:t>hệ</a:t>
            </a:r>
            <a:r>
              <a:rPr lang="en-US" sz="2500"/>
              <a:t> thống.</a:t>
            </a:r>
          </a:p>
          <a:p>
            <a:r>
              <a:rPr lang="en-US" sz="2500" b="1"/>
              <a:t>Phishing: </a:t>
            </a:r>
            <a:r>
              <a:rPr lang="en-US" sz="2500"/>
              <a:t>một </a:t>
            </a:r>
            <a:r>
              <a:rPr lang="en-US" sz="2500" dirty="0" err="1"/>
              <a:t>dạng</a:t>
            </a:r>
            <a:r>
              <a:rPr lang="en-US" sz="2500" dirty="0"/>
              <a:t> </a:t>
            </a:r>
            <a:r>
              <a:rPr lang="en-US" sz="2500" dirty="0" err="1"/>
              <a:t>kỹ</a:t>
            </a:r>
            <a:r>
              <a:rPr lang="en-US" sz="2500" dirty="0"/>
              <a:t> thuật </a:t>
            </a:r>
            <a:r>
              <a:rPr lang="en-US" sz="2500" dirty="0" err="1"/>
              <a:t>xã</a:t>
            </a:r>
            <a:r>
              <a:rPr lang="en-US" sz="2500" dirty="0"/>
              <a:t> </a:t>
            </a:r>
            <a:r>
              <a:rPr lang="en-US" sz="2500" dirty="0" err="1"/>
              <a:t>hội</a:t>
            </a:r>
            <a:r>
              <a:rPr lang="en-US" sz="2500" dirty="0"/>
              <a:t> </a:t>
            </a:r>
            <a:r>
              <a:rPr lang="en-US" sz="2500" dirty="0" err="1"/>
              <a:t>trên</a:t>
            </a:r>
            <a:r>
              <a:rPr lang="en-US" sz="2500" dirty="0"/>
              <a:t> </a:t>
            </a:r>
            <a:r>
              <a:rPr lang="en-US" sz="2500" dirty="0" err="1"/>
              <a:t>mạng</a:t>
            </a:r>
            <a:r>
              <a:rPr lang="en-US" sz="2500" dirty="0"/>
              <a:t> </a:t>
            </a:r>
            <a:r>
              <a:rPr lang="en-US" sz="2500" dirty="0" err="1"/>
              <a:t>để</a:t>
            </a:r>
            <a:r>
              <a:rPr lang="en-US" sz="2500" dirty="0"/>
              <a:t> </a:t>
            </a:r>
            <a:r>
              <a:rPr lang="en-US" sz="2500" dirty="0" err="1"/>
              <a:t>đánh</a:t>
            </a:r>
            <a:r>
              <a:rPr lang="en-US" sz="2500" dirty="0"/>
              <a:t> </a:t>
            </a:r>
            <a:r>
              <a:rPr lang="en-US" sz="2500" dirty="0" err="1"/>
              <a:t>lừa</a:t>
            </a:r>
            <a:r>
              <a:rPr lang="en-US" sz="2500" dirty="0"/>
              <a:t> </a:t>
            </a:r>
            <a:r>
              <a:rPr lang="en-US" sz="2500" dirty="0" err="1"/>
              <a:t>cá</a:t>
            </a:r>
            <a:r>
              <a:rPr lang="en-US" sz="2500" dirty="0"/>
              <a:t> </a:t>
            </a:r>
            <a:r>
              <a:rPr lang="en-US" sz="2500" dirty="0" err="1"/>
              <a:t>nhân</a:t>
            </a:r>
            <a:r>
              <a:rPr lang="en-US" sz="2500" dirty="0"/>
              <a:t> </a:t>
            </a:r>
            <a:r>
              <a:rPr lang="en-US" sz="2500" dirty="0" err="1"/>
              <a:t>cung</a:t>
            </a:r>
            <a:r>
              <a:rPr lang="en-US" sz="2500" dirty="0"/>
              <a:t> </a:t>
            </a:r>
            <a:r>
              <a:rPr lang="en-US" sz="2500" dirty="0" err="1"/>
              <a:t>cấp</a:t>
            </a:r>
            <a:r>
              <a:rPr lang="en-US" sz="2500" dirty="0"/>
              <a:t> </a:t>
            </a:r>
            <a:r>
              <a:rPr lang="en-US" sz="2500" dirty="0" err="1"/>
              <a:t>thông</a:t>
            </a:r>
            <a:r>
              <a:rPr lang="en-US" sz="2500" dirty="0"/>
              <a:t> tin </a:t>
            </a:r>
            <a:r>
              <a:rPr lang="en-US" sz="2500" dirty="0" err="1"/>
              <a:t>nhạy</a:t>
            </a:r>
            <a:r>
              <a:rPr lang="en-US" sz="2500" dirty="0"/>
              <a:t> </a:t>
            </a:r>
            <a:r>
              <a:rPr lang="en-US" sz="2500" dirty="0" err="1"/>
              <a:t>cảm</a:t>
            </a:r>
            <a:endParaRPr lang="en-US" sz="2500" dirty="0"/>
          </a:p>
          <a:p>
            <a:pPr algn="just"/>
            <a:r>
              <a:rPr lang="en-US" sz="2500" b="1" dirty="0"/>
              <a:t>APT – </a:t>
            </a:r>
            <a:r>
              <a:rPr lang="en-US" sz="2500" b="1" dirty="0">
                <a:solidFill>
                  <a:srgbClr val="FF0000"/>
                </a:solidFill>
              </a:rPr>
              <a:t>A</a:t>
            </a:r>
            <a:r>
              <a:rPr lang="en-US" sz="2500" b="1" dirty="0"/>
              <a:t>dvanced </a:t>
            </a:r>
            <a:r>
              <a:rPr lang="en-US" sz="2500" b="1">
                <a:solidFill>
                  <a:srgbClr val="FF0000"/>
                </a:solidFill>
              </a:rPr>
              <a:t>P</a:t>
            </a:r>
            <a:r>
              <a:rPr lang="en-US" sz="2500" b="1"/>
              <a:t>ersistent </a:t>
            </a:r>
            <a:r>
              <a:rPr lang="en-US" sz="2500" b="1">
                <a:solidFill>
                  <a:srgbClr val="FF0000"/>
                </a:solidFill>
              </a:rPr>
              <a:t>T</a:t>
            </a:r>
            <a:r>
              <a:rPr lang="en-US" sz="2500" b="1"/>
              <a:t>hreat:  </a:t>
            </a:r>
            <a:r>
              <a:rPr lang="en-US" sz="2500"/>
              <a:t>kiểu </a:t>
            </a:r>
            <a:r>
              <a:rPr lang="en-US" sz="2500" dirty="0" err="1"/>
              <a:t>tấn</a:t>
            </a:r>
            <a:r>
              <a:rPr lang="en-US" sz="2500" dirty="0"/>
              <a:t> </a:t>
            </a:r>
            <a:r>
              <a:rPr lang="en-US" sz="2500" dirty="0" err="1"/>
              <a:t>công</a:t>
            </a:r>
            <a:r>
              <a:rPr lang="en-US" sz="2500" dirty="0"/>
              <a:t> </a:t>
            </a:r>
            <a:r>
              <a:rPr lang="en-US" sz="2500" dirty="0" err="1"/>
              <a:t>sử</a:t>
            </a:r>
            <a:r>
              <a:rPr lang="en-US" sz="2500" dirty="0"/>
              <a:t> </a:t>
            </a:r>
            <a:r>
              <a:rPr lang="en-US" sz="2500" dirty="0" err="1"/>
              <a:t>dụng</a:t>
            </a:r>
            <a:r>
              <a:rPr lang="en-US" sz="2500" dirty="0"/>
              <a:t> </a:t>
            </a:r>
            <a:r>
              <a:rPr lang="en-US" sz="2500" i="1" dirty="0" err="1">
                <a:solidFill>
                  <a:srgbClr val="C00000"/>
                </a:solidFill>
              </a:rPr>
              <a:t>nhiều</a:t>
            </a:r>
            <a:r>
              <a:rPr lang="en-US" sz="2500" i="1" dirty="0">
                <a:solidFill>
                  <a:srgbClr val="C00000"/>
                </a:solidFill>
              </a:rPr>
              <a:t> </a:t>
            </a:r>
            <a:r>
              <a:rPr lang="en-US" sz="2500" i="1" dirty="0" err="1">
                <a:solidFill>
                  <a:srgbClr val="C00000"/>
                </a:solidFill>
              </a:rPr>
              <a:t>kiểu</a:t>
            </a:r>
            <a:r>
              <a:rPr lang="en-US" sz="2500" i="1" dirty="0">
                <a:solidFill>
                  <a:srgbClr val="C00000"/>
                </a:solidFill>
              </a:rPr>
              <a:t> </a:t>
            </a:r>
            <a:r>
              <a:rPr lang="en-US" sz="2500" i="1" dirty="0" err="1">
                <a:solidFill>
                  <a:srgbClr val="C00000"/>
                </a:solidFill>
              </a:rPr>
              <a:t>tấn</a:t>
            </a:r>
            <a:r>
              <a:rPr lang="en-US" sz="2500" i="1" dirty="0">
                <a:solidFill>
                  <a:srgbClr val="C00000"/>
                </a:solidFill>
              </a:rPr>
              <a:t> </a:t>
            </a:r>
            <a:r>
              <a:rPr lang="en-US" sz="2500" i="1" dirty="0" err="1">
                <a:solidFill>
                  <a:srgbClr val="C00000"/>
                </a:solidFill>
              </a:rPr>
              <a:t>công</a:t>
            </a:r>
            <a:r>
              <a:rPr lang="en-US" sz="2500" i="1" dirty="0">
                <a:solidFill>
                  <a:srgbClr val="C00000"/>
                </a:solidFill>
              </a:rPr>
              <a:t> qua </a:t>
            </a:r>
            <a:r>
              <a:rPr lang="en-US" sz="2500" i="1" dirty="0" err="1">
                <a:solidFill>
                  <a:srgbClr val="C00000"/>
                </a:solidFill>
              </a:rPr>
              <a:t>mạng</a:t>
            </a:r>
            <a:r>
              <a:rPr lang="en-US" sz="2500" dirty="0"/>
              <a:t>, </a:t>
            </a:r>
            <a:r>
              <a:rPr lang="en-US" sz="2500" dirty="0" err="1"/>
              <a:t>trực</a:t>
            </a:r>
            <a:r>
              <a:rPr lang="en-US" sz="2500" dirty="0"/>
              <a:t> </a:t>
            </a:r>
            <a:r>
              <a:rPr lang="en-US" sz="2500" dirty="0" err="1"/>
              <a:t>tiếp</a:t>
            </a:r>
            <a:r>
              <a:rPr lang="en-US" sz="2500" dirty="0"/>
              <a:t> </a:t>
            </a:r>
            <a:r>
              <a:rPr lang="en-US" sz="2500" dirty="0" err="1"/>
              <a:t>hoặc</a:t>
            </a:r>
            <a:r>
              <a:rPr lang="en-US" sz="2500" dirty="0"/>
              <a:t> </a:t>
            </a:r>
            <a:r>
              <a:rPr lang="en-US" sz="2500" dirty="0" err="1"/>
              <a:t>các</a:t>
            </a:r>
            <a:r>
              <a:rPr lang="en-US" sz="2500" dirty="0"/>
              <a:t> </a:t>
            </a:r>
            <a:r>
              <a:rPr lang="en-US" sz="2500" dirty="0" err="1"/>
              <a:t>hình</a:t>
            </a:r>
            <a:r>
              <a:rPr lang="en-US" sz="2500" dirty="0"/>
              <a:t> </a:t>
            </a:r>
            <a:r>
              <a:rPr lang="en-US" sz="2500" dirty="0" err="1"/>
              <a:t>thức</a:t>
            </a:r>
            <a:r>
              <a:rPr lang="en-US" sz="2500" dirty="0"/>
              <a:t> </a:t>
            </a:r>
            <a:r>
              <a:rPr lang="en-US" sz="2500" dirty="0" err="1"/>
              <a:t>lừa</a:t>
            </a:r>
            <a:r>
              <a:rPr lang="en-US" sz="2500" dirty="0"/>
              <a:t> </a:t>
            </a:r>
            <a:r>
              <a:rPr lang="en-US" sz="2500" dirty="0" err="1"/>
              <a:t>đảo</a:t>
            </a:r>
            <a:r>
              <a:rPr lang="en-US" sz="2500" dirty="0"/>
              <a:t> </a:t>
            </a:r>
            <a:r>
              <a:rPr lang="en-US" sz="2500" dirty="0" err="1"/>
              <a:t>để</a:t>
            </a:r>
            <a:r>
              <a:rPr lang="en-US" sz="2500" dirty="0"/>
              <a:t> </a:t>
            </a:r>
            <a:r>
              <a:rPr lang="en-US" sz="2500" dirty="0" err="1"/>
              <a:t>xâm</a:t>
            </a:r>
            <a:r>
              <a:rPr lang="en-US" sz="2500" dirty="0"/>
              <a:t> </a:t>
            </a:r>
            <a:r>
              <a:rPr lang="en-US" sz="2500" dirty="0" err="1"/>
              <a:t>nhập</a:t>
            </a:r>
            <a:r>
              <a:rPr lang="en-US" sz="2500" dirty="0"/>
              <a:t> </a:t>
            </a:r>
            <a:r>
              <a:rPr lang="en-US" sz="2500" dirty="0" err="1"/>
              <a:t>mục</a:t>
            </a:r>
            <a:r>
              <a:rPr lang="en-US" sz="2500" dirty="0"/>
              <a:t> </a:t>
            </a:r>
            <a:r>
              <a:rPr lang="en-US" sz="2500" dirty="0" err="1"/>
              <a:t>tiêu</a:t>
            </a:r>
            <a:r>
              <a:rPr lang="en-US" sz="2500" dirty="0"/>
              <a:t> </a:t>
            </a:r>
            <a:r>
              <a:rPr lang="en-US" sz="2500" dirty="0" err="1"/>
              <a:t>mà</a:t>
            </a:r>
            <a:r>
              <a:rPr lang="en-US" sz="2500" dirty="0"/>
              <a:t> </a:t>
            </a:r>
            <a:r>
              <a:rPr lang="en-US" sz="2500" dirty="0" err="1"/>
              <a:t>không</a:t>
            </a:r>
            <a:r>
              <a:rPr lang="en-US" sz="2500" dirty="0"/>
              <a:t> </a:t>
            </a:r>
            <a:r>
              <a:rPr lang="en-US" sz="2500" dirty="0" err="1"/>
              <a:t>phát</a:t>
            </a:r>
            <a:r>
              <a:rPr lang="en-US" sz="2500" dirty="0"/>
              <a:t> </a:t>
            </a:r>
            <a:r>
              <a:rPr lang="en-US" sz="2500" dirty="0" err="1"/>
              <a:t>hiện</a:t>
            </a:r>
            <a:r>
              <a:rPr lang="en-US" sz="2500" dirty="0"/>
              <a:t> </a:t>
            </a:r>
            <a:r>
              <a:rPr lang="en-US" sz="2500" dirty="0" err="1"/>
              <a:t>được</a:t>
            </a:r>
            <a:r>
              <a:rPr lang="en-US" sz="2500" dirty="0"/>
              <a:t>, </a:t>
            </a:r>
            <a:r>
              <a:rPr lang="en-US" sz="2500" dirty="0" err="1"/>
              <a:t>tồn</a:t>
            </a:r>
            <a:r>
              <a:rPr lang="en-US" sz="2500" dirty="0"/>
              <a:t> </a:t>
            </a:r>
            <a:r>
              <a:rPr lang="en-US" sz="2500" dirty="0" err="1"/>
              <a:t>tại</a:t>
            </a:r>
            <a:r>
              <a:rPr lang="en-US" sz="2500" dirty="0"/>
              <a:t> </a:t>
            </a:r>
            <a:r>
              <a:rPr lang="en-US" sz="2500" dirty="0" err="1"/>
              <a:t>trong</a:t>
            </a:r>
            <a:r>
              <a:rPr lang="en-US" sz="2500" dirty="0"/>
              <a:t> </a:t>
            </a:r>
            <a:r>
              <a:rPr lang="en-US" sz="2500" dirty="0" err="1"/>
              <a:t>thời</a:t>
            </a:r>
            <a:r>
              <a:rPr lang="en-US" sz="2500" dirty="0"/>
              <a:t> </a:t>
            </a:r>
            <a:r>
              <a:rPr lang="en-US" sz="2500" dirty="0" err="1"/>
              <a:t>gian</a:t>
            </a:r>
            <a:r>
              <a:rPr lang="en-US" sz="2500" dirty="0"/>
              <a:t> </a:t>
            </a:r>
            <a:r>
              <a:rPr lang="en-US" sz="2500" dirty="0" err="1"/>
              <a:t>dài</a:t>
            </a:r>
            <a:r>
              <a:rPr lang="en-US" sz="2500" dirty="0"/>
              <a:t> </a:t>
            </a:r>
            <a:r>
              <a:rPr lang="en-US" sz="2500" dirty="0" err="1"/>
              <a:t>để</a:t>
            </a:r>
            <a:r>
              <a:rPr lang="en-US" sz="2500" dirty="0"/>
              <a:t> </a:t>
            </a:r>
            <a:r>
              <a:rPr lang="en-US" sz="2500" dirty="0" err="1"/>
              <a:t>trộm</a:t>
            </a:r>
            <a:r>
              <a:rPr lang="en-US" sz="2500" dirty="0"/>
              <a:t> </a:t>
            </a:r>
            <a:r>
              <a:rPr lang="en-US" sz="2500" dirty="0" err="1"/>
              <a:t>thông</a:t>
            </a:r>
            <a:r>
              <a:rPr lang="en-US" sz="2500" dirty="0"/>
              <a:t> tin.</a:t>
            </a:r>
          </a:p>
        </p:txBody>
      </p:sp>
      <p:sp>
        <p:nvSpPr>
          <p:cNvPr id="4" name="Title 1">
            <a:extLst>
              <a:ext uri="{FF2B5EF4-FFF2-40B4-BE49-F238E27FC236}">
                <a16:creationId xmlns:a16="http://schemas.microsoft.com/office/drawing/2014/main" id="{C5FCA564-45F5-83B6-147B-E20D854CB431}"/>
              </a:ext>
            </a:extLst>
          </p:cNvPr>
          <p:cNvSpPr txBox="1">
            <a:spLocks/>
          </p:cNvSpPr>
          <p:nvPr/>
        </p:nvSpPr>
        <p:spPr>
          <a:xfrm>
            <a:off x="4204252" y="165100"/>
            <a:ext cx="7543800" cy="457200"/>
          </a:xfrm>
          <a:prstGeom prst="rect">
            <a:avLst/>
          </a:prstGeom>
        </p:spPr>
        <p:txBody>
          <a:bodyPr>
            <a:noAutofit/>
          </a:bodyPr>
          <a:lstStyle>
            <a:lvl1pPr algn="l" defTabSz="914400" rtl="0" eaLnBrk="1" latinLnBrk="0" hangingPunct="1">
              <a:spcBef>
                <a:spcPct val="0"/>
              </a:spcBef>
              <a:buNone/>
              <a:defRPr sz="28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lvl="0"/>
            <a:r>
              <a:rPr lang="en-US">
                <a:solidFill>
                  <a:schemeClr val="tx1"/>
                </a:solidFill>
                <a:effectLst/>
              </a:rPr>
              <a:t>Một số thuật ngữ thường gặp</a:t>
            </a:r>
            <a:endParaRPr lang="en-US" dirty="0">
              <a:solidFill>
                <a:schemeClr val="tx1"/>
              </a:solidFill>
              <a:effectLst/>
            </a:endParaRPr>
          </a:p>
          <a:p>
            <a:endParaRPr lang="en-US" dirty="0">
              <a:solidFill>
                <a:schemeClr val="tx1"/>
              </a:solidFill>
              <a:effectLst/>
            </a:endParaRPr>
          </a:p>
        </p:txBody>
      </p:sp>
      <p:sp>
        <p:nvSpPr>
          <p:cNvPr id="5" name="Title 1">
            <a:extLst>
              <a:ext uri="{FF2B5EF4-FFF2-40B4-BE49-F238E27FC236}">
                <a16:creationId xmlns:a16="http://schemas.microsoft.com/office/drawing/2014/main" id="{BCC0ACD5-C951-1C24-B63E-43F5016E9C02}"/>
              </a:ext>
            </a:extLst>
          </p:cNvPr>
          <p:cNvSpPr txBox="1">
            <a:spLocks/>
          </p:cNvSpPr>
          <p:nvPr/>
        </p:nvSpPr>
        <p:spPr>
          <a:xfrm>
            <a:off x="106018" y="88900"/>
            <a:ext cx="3975652" cy="609600"/>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lvl1pPr algn="l" defTabSz="914400" rtl="0" eaLnBrk="1" latinLnBrk="0" hangingPunct="1">
              <a:spcBef>
                <a:spcPct val="0"/>
              </a:spcBef>
              <a:buNone/>
              <a:defRPr sz="28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lvl="0"/>
            <a:r>
              <a:rPr lang="en-US">
                <a:solidFill>
                  <a:schemeClr val="tx1"/>
                </a:solidFill>
                <a:effectLst/>
              </a:rPr>
              <a:t>KIẾN THỨC CƠ BẢN</a:t>
            </a:r>
            <a:endParaRPr lang="en-US" dirty="0">
              <a:solidFill>
                <a:schemeClr val="tx1"/>
              </a:solidFill>
              <a:effectLst/>
            </a:endParaRPr>
          </a:p>
          <a:p>
            <a:endParaRPr lang="en-US" dirty="0">
              <a:solidFill>
                <a:schemeClr val="tx1"/>
              </a:solidFill>
              <a:effectLst/>
            </a:endParaRPr>
          </a:p>
        </p:txBody>
      </p:sp>
    </p:spTree>
    <p:extLst>
      <p:ext uri="{BB962C8B-B14F-4D97-AF65-F5344CB8AC3E}">
        <p14:creationId xmlns:p14="http://schemas.microsoft.com/office/powerpoint/2010/main" val="1560324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a:xfrm>
            <a:off x="1828800" y="-228600"/>
            <a:ext cx="77724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endParaRPr lang="en-US" dirty="0"/>
          </a:p>
        </p:txBody>
      </p:sp>
      <p:sp>
        <p:nvSpPr>
          <p:cNvPr id="7" name="Slide Number Placeholder 6"/>
          <p:cNvSpPr>
            <a:spLocks noGrp="1"/>
          </p:cNvSpPr>
          <p:nvPr>
            <p:ph type="sldNum" sz="quarter" idx="12"/>
          </p:nvPr>
        </p:nvSpPr>
        <p:spPr/>
        <p:txBody>
          <a:bodyPr/>
          <a:lstStyle/>
          <a:p>
            <a:fld id="{A1A52A4C-8883-4C52-AAE8-0405D358AC4B}" type="slidenum">
              <a:rPr lang="en-US" sz="1600" b="1"/>
              <a:pPr/>
              <a:t>11</a:t>
            </a:fld>
            <a:endParaRPr lang="en-US" sz="1600" b="1" dirty="0"/>
          </a:p>
        </p:txBody>
      </p:sp>
      <p:sp>
        <p:nvSpPr>
          <p:cNvPr id="8" name="TextBox 7"/>
          <p:cNvSpPr txBox="1"/>
          <p:nvPr/>
        </p:nvSpPr>
        <p:spPr>
          <a:xfrm>
            <a:off x="2362201" y="1447800"/>
            <a:ext cx="184731" cy="369332"/>
          </a:xfrm>
          <a:prstGeom prst="rect">
            <a:avLst/>
          </a:prstGeom>
          <a:noFill/>
        </p:spPr>
        <p:txBody>
          <a:bodyPr wrap="none" rtlCol="0">
            <a:spAutoFit/>
          </a:bodyPr>
          <a:lstStyle/>
          <a:p>
            <a:endParaRPr lang="vi-VN" dirty="0"/>
          </a:p>
        </p:txBody>
      </p:sp>
      <p:sp>
        <p:nvSpPr>
          <p:cNvPr id="10" name="Content Placeholder 2"/>
          <p:cNvSpPr txBox="1">
            <a:spLocks/>
          </p:cNvSpPr>
          <p:nvPr/>
        </p:nvSpPr>
        <p:spPr>
          <a:xfrm>
            <a:off x="298173" y="876300"/>
            <a:ext cx="11595653" cy="5105400"/>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2500" b="1"/>
              <a:t>Keylogger</a:t>
            </a:r>
            <a:br>
              <a:rPr lang="en-US" sz="2500" dirty="0"/>
            </a:br>
            <a:r>
              <a:rPr lang="en-US" sz="2500" dirty="0" err="1"/>
              <a:t>phần</a:t>
            </a:r>
            <a:r>
              <a:rPr lang="en-US" sz="2500" dirty="0"/>
              <a:t> </a:t>
            </a:r>
            <a:r>
              <a:rPr lang="en-US" sz="2500" dirty="0" err="1"/>
              <a:t>mềm</a:t>
            </a:r>
            <a:r>
              <a:rPr lang="en-US" sz="2500" dirty="0"/>
              <a:t> </a:t>
            </a:r>
            <a:r>
              <a:rPr lang="en-US" sz="2500" dirty="0" err="1"/>
              <a:t>hoặc</a:t>
            </a:r>
            <a:r>
              <a:rPr lang="en-US" sz="2500" dirty="0"/>
              <a:t> </a:t>
            </a:r>
            <a:r>
              <a:rPr lang="en-US" sz="2500" dirty="0" err="1"/>
              <a:t>phần</a:t>
            </a:r>
            <a:r>
              <a:rPr lang="en-US" sz="2500" dirty="0"/>
              <a:t> </a:t>
            </a:r>
            <a:r>
              <a:rPr lang="en-US" sz="2500" dirty="0" err="1"/>
              <a:t>cứng</a:t>
            </a:r>
            <a:r>
              <a:rPr lang="en-US" sz="2500" dirty="0"/>
              <a:t> </a:t>
            </a:r>
            <a:r>
              <a:rPr lang="en-US" sz="2500" dirty="0" err="1"/>
              <a:t>theo</a:t>
            </a:r>
            <a:r>
              <a:rPr lang="en-US" sz="2500" dirty="0"/>
              <a:t> </a:t>
            </a:r>
            <a:r>
              <a:rPr lang="en-US" sz="2500" dirty="0" err="1"/>
              <a:t>dõi</a:t>
            </a:r>
            <a:r>
              <a:rPr lang="en-US" sz="2500" dirty="0"/>
              <a:t> </a:t>
            </a:r>
            <a:r>
              <a:rPr lang="en-US" sz="2500" dirty="0" err="1"/>
              <a:t>bí</a:t>
            </a:r>
            <a:r>
              <a:rPr lang="en-US" sz="2500" dirty="0"/>
              <a:t> </a:t>
            </a:r>
            <a:r>
              <a:rPr lang="en-US" sz="2500" dirty="0" err="1"/>
              <a:t>mật</a:t>
            </a:r>
            <a:r>
              <a:rPr lang="en-US" sz="2500" dirty="0"/>
              <a:t> </a:t>
            </a:r>
            <a:r>
              <a:rPr lang="en-US" sz="2500" dirty="0" err="1"/>
              <a:t>các</a:t>
            </a:r>
            <a:r>
              <a:rPr lang="en-US" sz="2500" dirty="0"/>
              <a:t> </a:t>
            </a:r>
            <a:r>
              <a:rPr lang="en-US" sz="2500" dirty="0" err="1"/>
              <a:t>phím</a:t>
            </a:r>
            <a:r>
              <a:rPr lang="en-US" sz="2500" dirty="0"/>
              <a:t> </a:t>
            </a:r>
            <a:r>
              <a:rPr lang="en-US" sz="2500" dirty="0" err="1"/>
              <a:t>bấm</a:t>
            </a:r>
            <a:r>
              <a:rPr lang="en-US" sz="2500" dirty="0"/>
              <a:t> </a:t>
            </a:r>
            <a:r>
              <a:rPr lang="en-US" sz="2500" dirty="0" err="1"/>
              <a:t>từ</a:t>
            </a:r>
            <a:r>
              <a:rPr lang="en-US" sz="2500" dirty="0"/>
              <a:t> </a:t>
            </a:r>
            <a:r>
              <a:rPr lang="en-US" sz="2500" dirty="0" err="1"/>
              <a:t>bàn</a:t>
            </a:r>
            <a:r>
              <a:rPr lang="en-US" sz="2500" dirty="0"/>
              <a:t> </a:t>
            </a:r>
            <a:r>
              <a:rPr lang="en-US" sz="2500" dirty="0" err="1"/>
              <a:t>phím</a:t>
            </a:r>
            <a:r>
              <a:rPr lang="en-US" sz="2500" dirty="0"/>
              <a:t> </a:t>
            </a:r>
            <a:r>
              <a:rPr lang="en-US" sz="2500" dirty="0" err="1"/>
              <a:t>để</a:t>
            </a:r>
            <a:r>
              <a:rPr lang="en-US" sz="2500" dirty="0"/>
              <a:t> </a:t>
            </a:r>
            <a:r>
              <a:rPr lang="en-US" sz="2500" dirty="0" err="1"/>
              <a:t>giám</a:t>
            </a:r>
            <a:r>
              <a:rPr lang="en-US" sz="2500" dirty="0"/>
              <a:t> </a:t>
            </a:r>
            <a:r>
              <a:rPr lang="en-US" sz="2500" dirty="0" err="1"/>
              <a:t>sát</a:t>
            </a:r>
            <a:r>
              <a:rPr lang="en-US" sz="2500" dirty="0"/>
              <a:t> </a:t>
            </a:r>
            <a:r>
              <a:rPr lang="en-US" sz="2500" dirty="0" err="1"/>
              <a:t>hành</a:t>
            </a:r>
            <a:r>
              <a:rPr lang="en-US" sz="2500" dirty="0"/>
              <a:t> </a:t>
            </a:r>
            <a:r>
              <a:rPr lang="en-US" sz="2500" dirty="0" err="1"/>
              <a:t>động</a:t>
            </a:r>
            <a:r>
              <a:rPr lang="en-US" sz="2500" dirty="0"/>
              <a:t> </a:t>
            </a:r>
            <a:r>
              <a:rPr lang="en-US" sz="2500" dirty="0" err="1"/>
              <a:t>người</a:t>
            </a:r>
            <a:r>
              <a:rPr lang="en-US" sz="2500" dirty="0"/>
              <a:t> </a:t>
            </a:r>
            <a:r>
              <a:rPr lang="en-US" sz="2500" dirty="0" err="1"/>
              <a:t>dùng</a:t>
            </a:r>
            <a:r>
              <a:rPr lang="en-US" sz="2500" dirty="0"/>
              <a:t>.</a:t>
            </a:r>
          </a:p>
          <a:p>
            <a:r>
              <a:rPr lang="en-US" sz="2500" b="1" dirty="0"/>
              <a:t>Spam</a:t>
            </a:r>
            <a:br>
              <a:rPr lang="en-US" sz="2500" dirty="0"/>
            </a:br>
            <a:r>
              <a:rPr lang="en-US" sz="2500" dirty="0" err="1"/>
              <a:t>việc</a:t>
            </a:r>
            <a:r>
              <a:rPr lang="en-US" sz="2500" dirty="0"/>
              <a:t> </a:t>
            </a:r>
            <a:r>
              <a:rPr lang="en-US" sz="2500" dirty="0" err="1"/>
              <a:t>lạm</a:t>
            </a:r>
            <a:r>
              <a:rPr lang="en-US" sz="2500" dirty="0"/>
              <a:t> </a:t>
            </a:r>
            <a:r>
              <a:rPr lang="en-US" sz="2500" dirty="0" err="1"/>
              <a:t>dụng</a:t>
            </a:r>
            <a:r>
              <a:rPr lang="en-US" sz="2500" dirty="0"/>
              <a:t> </a:t>
            </a:r>
            <a:r>
              <a:rPr lang="en-US" sz="2500" dirty="0" err="1"/>
              <a:t>các</a:t>
            </a:r>
            <a:r>
              <a:rPr lang="en-US" sz="2500" dirty="0"/>
              <a:t> </a:t>
            </a:r>
            <a:r>
              <a:rPr lang="en-US" sz="2500" dirty="0" err="1"/>
              <a:t>hệ</a:t>
            </a:r>
            <a:r>
              <a:rPr lang="en-US" sz="2500" dirty="0"/>
              <a:t> </a:t>
            </a:r>
            <a:r>
              <a:rPr lang="en-US" sz="2500" dirty="0" err="1"/>
              <a:t>thống</a:t>
            </a:r>
            <a:r>
              <a:rPr lang="en-US" sz="2500" dirty="0"/>
              <a:t> tin </a:t>
            </a:r>
            <a:r>
              <a:rPr lang="en-US" sz="2500" dirty="0" err="1"/>
              <a:t>nhắn</a:t>
            </a:r>
            <a:r>
              <a:rPr lang="en-US" sz="2500" dirty="0"/>
              <a:t> / </a:t>
            </a:r>
            <a:r>
              <a:rPr lang="en-US" sz="2500" dirty="0" err="1"/>
              <a:t>thư</a:t>
            </a:r>
            <a:r>
              <a:rPr lang="en-US" sz="2500" dirty="0"/>
              <a:t> </a:t>
            </a:r>
            <a:r>
              <a:rPr lang="en-US" sz="2500" dirty="0" err="1"/>
              <a:t>điện</a:t>
            </a:r>
            <a:r>
              <a:rPr lang="en-US" sz="2500" dirty="0"/>
              <a:t> </a:t>
            </a:r>
            <a:r>
              <a:rPr lang="en-US" sz="2500" dirty="0" err="1"/>
              <a:t>tử</a:t>
            </a:r>
            <a:r>
              <a:rPr lang="en-US" sz="2500" dirty="0"/>
              <a:t> </a:t>
            </a:r>
            <a:r>
              <a:rPr lang="en-US" sz="2500" dirty="0" err="1"/>
              <a:t>để</a:t>
            </a:r>
            <a:r>
              <a:rPr lang="en-US" sz="2500" dirty="0"/>
              <a:t> </a:t>
            </a:r>
            <a:r>
              <a:rPr lang="en-US" sz="2500" dirty="0" err="1"/>
              <a:t>gởi</a:t>
            </a:r>
            <a:r>
              <a:rPr lang="en-US" sz="2500" dirty="0"/>
              <a:t> </a:t>
            </a:r>
            <a:r>
              <a:rPr lang="en-US" sz="2500" dirty="0" err="1"/>
              <a:t>hàng</a:t>
            </a:r>
            <a:r>
              <a:rPr lang="en-US" sz="2500" dirty="0"/>
              <a:t> </a:t>
            </a:r>
            <a:r>
              <a:rPr lang="en-US" sz="2500" dirty="0" err="1"/>
              <a:t>loạt</a:t>
            </a:r>
            <a:r>
              <a:rPr lang="en-US" sz="2500" dirty="0"/>
              <a:t> </a:t>
            </a:r>
            <a:r>
              <a:rPr lang="en-US" sz="2500" dirty="0" err="1"/>
              <a:t>các</a:t>
            </a:r>
            <a:r>
              <a:rPr lang="en-US" sz="2500" dirty="0"/>
              <a:t> tin </a:t>
            </a:r>
            <a:r>
              <a:rPr lang="en-US" sz="2500" dirty="0" err="1"/>
              <a:t>nhắn</a:t>
            </a:r>
            <a:r>
              <a:rPr lang="en-US" sz="2500" dirty="0"/>
              <a:t> /</a:t>
            </a:r>
            <a:r>
              <a:rPr lang="en-US" sz="2500" dirty="0" err="1"/>
              <a:t>thư</a:t>
            </a:r>
            <a:r>
              <a:rPr lang="en-US" sz="2500" dirty="0"/>
              <a:t> </a:t>
            </a:r>
            <a:r>
              <a:rPr lang="en-US" sz="2500" dirty="0" err="1"/>
              <a:t>điện</a:t>
            </a:r>
            <a:r>
              <a:rPr lang="en-US" sz="2500" dirty="0"/>
              <a:t> </a:t>
            </a:r>
            <a:r>
              <a:rPr lang="en-US" sz="2500" dirty="0" err="1"/>
              <a:t>tử</a:t>
            </a:r>
            <a:r>
              <a:rPr lang="en-US" sz="2500" dirty="0"/>
              <a:t> </a:t>
            </a:r>
            <a:r>
              <a:rPr lang="en-US" sz="2500" dirty="0" err="1"/>
              <a:t>mà</a:t>
            </a:r>
            <a:r>
              <a:rPr lang="en-US" sz="2500" dirty="0"/>
              <a:t> </a:t>
            </a:r>
            <a:r>
              <a:rPr lang="en-US" sz="2500" dirty="0" err="1"/>
              <a:t>người</a:t>
            </a:r>
            <a:r>
              <a:rPr lang="en-US" sz="2500" dirty="0"/>
              <a:t> </a:t>
            </a:r>
            <a:r>
              <a:rPr lang="en-US" sz="2500" dirty="0" err="1"/>
              <a:t>nhận</a:t>
            </a:r>
            <a:r>
              <a:rPr lang="en-US" sz="2500" dirty="0"/>
              <a:t> </a:t>
            </a:r>
            <a:r>
              <a:rPr lang="en-US" sz="2500" dirty="0" err="1"/>
              <a:t>không</a:t>
            </a:r>
            <a:r>
              <a:rPr lang="en-US" sz="2500" dirty="0"/>
              <a:t> </a:t>
            </a:r>
            <a:r>
              <a:rPr lang="en-US" sz="2500" dirty="0" err="1"/>
              <a:t>mong</a:t>
            </a:r>
            <a:r>
              <a:rPr lang="en-US" sz="2500" dirty="0"/>
              <a:t> </a:t>
            </a:r>
            <a:r>
              <a:rPr lang="en-US" sz="2500" dirty="0" err="1"/>
              <a:t>muốn</a:t>
            </a:r>
            <a:r>
              <a:rPr lang="en-US" sz="2500" dirty="0"/>
              <a:t>.</a:t>
            </a:r>
          </a:p>
          <a:p>
            <a:pPr lvl="0"/>
            <a:r>
              <a:rPr lang="en-US" sz="2500" b="1" dirty="0"/>
              <a:t>Threat (</a:t>
            </a:r>
            <a:r>
              <a:rPr lang="en-US" sz="2500" b="1" dirty="0" err="1"/>
              <a:t>nguy</a:t>
            </a:r>
            <a:r>
              <a:rPr lang="en-US" sz="2500" b="1" dirty="0"/>
              <a:t> </a:t>
            </a:r>
            <a:r>
              <a:rPr lang="en-US" sz="2500" b="1" dirty="0" err="1"/>
              <a:t>cơ</a:t>
            </a:r>
            <a:r>
              <a:rPr lang="en-US" sz="2500" b="1" dirty="0"/>
              <a:t>/</a:t>
            </a:r>
            <a:r>
              <a:rPr lang="en-US" sz="2500" b="1" dirty="0" err="1"/>
              <a:t>đe</a:t>
            </a:r>
            <a:r>
              <a:rPr lang="en-US" sz="2500" b="1" dirty="0"/>
              <a:t> </a:t>
            </a:r>
            <a:r>
              <a:rPr lang="en-US" sz="2500" b="1" dirty="0" err="1"/>
              <a:t>doạ</a:t>
            </a:r>
            <a:r>
              <a:rPr lang="en-US" sz="2500" b="1" dirty="0"/>
              <a:t>)</a:t>
            </a:r>
            <a:br>
              <a:rPr lang="en-US" sz="2500" dirty="0"/>
            </a:br>
            <a:r>
              <a:rPr lang="en-US" sz="2500" dirty="0" err="1"/>
              <a:t>một</a:t>
            </a:r>
            <a:r>
              <a:rPr lang="en-US" sz="2500" dirty="0"/>
              <a:t> </a:t>
            </a:r>
            <a:r>
              <a:rPr lang="en-US" sz="2500" dirty="0" err="1"/>
              <a:t>tình</a:t>
            </a:r>
            <a:r>
              <a:rPr lang="en-US" sz="2500" dirty="0"/>
              <a:t> </a:t>
            </a:r>
            <a:r>
              <a:rPr lang="en-US" sz="2500" dirty="0" err="1"/>
              <a:t>huống</a:t>
            </a:r>
            <a:r>
              <a:rPr lang="en-US" sz="2500" dirty="0"/>
              <a:t> </a:t>
            </a:r>
            <a:r>
              <a:rPr lang="en-US" sz="2500" dirty="0" err="1"/>
              <a:t>hoặc</a:t>
            </a:r>
            <a:r>
              <a:rPr lang="en-US" sz="2500" dirty="0"/>
              <a:t> </a:t>
            </a:r>
            <a:r>
              <a:rPr lang="en-US" sz="2500" dirty="0" err="1"/>
              <a:t>sự</a:t>
            </a:r>
            <a:r>
              <a:rPr lang="en-US" sz="2500" dirty="0"/>
              <a:t> </a:t>
            </a:r>
            <a:r>
              <a:rPr lang="en-US" sz="2500" dirty="0" err="1"/>
              <a:t>kiện</a:t>
            </a:r>
            <a:r>
              <a:rPr lang="en-US" sz="2500" dirty="0"/>
              <a:t> </a:t>
            </a:r>
            <a:r>
              <a:rPr lang="en-US" sz="2500" dirty="0" err="1"/>
              <a:t>chỉ</a:t>
            </a:r>
            <a:r>
              <a:rPr lang="en-US" sz="2500" dirty="0"/>
              <a:t> </a:t>
            </a:r>
            <a:r>
              <a:rPr lang="en-US" sz="2500" dirty="0" err="1"/>
              <a:t>báo</a:t>
            </a:r>
            <a:r>
              <a:rPr lang="en-US" sz="2500" dirty="0"/>
              <a:t> </a:t>
            </a:r>
            <a:r>
              <a:rPr lang="en-US" sz="2500" dirty="0" err="1"/>
              <a:t>khả</a:t>
            </a:r>
            <a:r>
              <a:rPr lang="en-US" sz="2500" dirty="0"/>
              <a:t> </a:t>
            </a:r>
            <a:r>
              <a:rPr lang="en-US" sz="2500" dirty="0" err="1"/>
              <a:t>năng</a:t>
            </a:r>
            <a:r>
              <a:rPr lang="en-US" sz="2500" dirty="0"/>
              <a:t> </a:t>
            </a:r>
            <a:r>
              <a:rPr lang="en-US" sz="2500" dirty="0" err="1"/>
              <a:t>điểm</a:t>
            </a:r>
            <a:r>
              <a:rPr lang="en-US" sz="2500" dirty="0"/>
              <a:t> </a:t>
            </a:r>
            <a:r>
              <a:rPr lang="en-US" sz="2500" dirty="0" err="1"/>
              <a:t>yếu</a:t>
            </a:r>
            <a:r>
              <a:rPr lang="en-US" sz="2500" dirty="0"/>
              <a:t> </a:t>
            </a:r>
            <a:r>
              <a:rPr lang="en-US" sz="2500" dirty="0" err="1"/>
              <a:t>có</a:t>
            </a:r>
            <a:r>
              <a:rPr lang="en-US" sz="2500" dirty="0"/>
              <a:t> </a:t>
            </a:r>
            <a:r>
              <a:rPr lang="en-US" sz="2500" dirty="0" err="1"/>
              <a:t>thể</a:t>
            </a:r>
            <a:r>
              <a:rPr lang="en-US" sz="2500" dirty="0"/>
              <a:t> </a:t>
            </a:r>
            <a:r>
              <a:rPr lang="en-US" sz="2500" dirty="0" err="1"/>
              <a:t>bị</a:t>
            </a:r>
            <a:r>
              <a:rPr lang="en-US" sz="2500" dirty="0"/>
              <a:t> </a:t>
            </a:r>
            <a:r>
              <a:rPr lang="en-US" sz="2500" dirty="0" err="1"/>
              <a:t>khai</a:t>
            </a:r>
            <a:r>
              <a:rPr lang="en-US" sz="2500" dirty="0"/>
              <a:t> </a:t>
            </a:r>
            <a:r>
              <a:rPr lang="en-US" sz="2500" dirty="0" err="1"/>
              <a:t>thác</a:t>
            </a:r>
            <a:r>
              <a:rPr lang="en-US" sz="2500" dirty="0"/>
              <a:t> </a:t>
            </a:r>
            <a:r>
              <a:rPr lang="en-US" sz="2500" dirty="0" err="1"/>
              <a:t>làm</a:t>
            </a:r>
            <a:r>
              <a:rPr lang="en-US" sz="2500" dirty="0"/>
              <a:t> </a:t>
            </a:r>
            <a:r>
              <a:rPr lang="en-US" sz="2500" dirty="0" err="1"/>
              <a:t>ảnh</a:t>
            </a:r>
            <a:r>
              <a:rPr lang="en-US" sz="2500" dirty="0"/>
              <a:t> </a:t>
            </a:r>
            <a:r>
              <a:rPr lang="en-US" sz="2500" dirty="0" err="1"/>
              <a:t>hưởng</a:t>
            </a:r>
            <a:r>
              <a:rPr lang="en-US" sz="2500" dirty="0"/>
              <a:t> </a:t>
            </a:r>
            <a:r>
              <a:rPr lang="en-US" sz="2500" dirty="0" err="1"/>
              <a:t>đến</a:t>
            </a:r>
            <a:r>
              <a:rPr lang="en-US" sz="2500" dirty="0"/>
              <a:t> </a:t>
            </a:r>
            <a:r>
              <a:rPr lang="en-US" sz="2500" dirty="0" err="1"/>
              <a:t>hoạt</a:t>
            </a:r>
            <a:r>
              <a:rPr lang="en-US" sz="2500" dirty="0"/>
              <a:t> </a:t>
            </a:r>
            <a:r>
              <a:rPr lang="en-US" sz="2500" dirty="0" err="1"/>
              <a:t>động</a:t>
            </a:r>
            <a:r>
              <a:rPr lang="en-US" sz="2500" dirty="0"/>
              <a:t> </a:t>
            </a:r>
            <a:r>
              <a:rPr lang="en-US" sz="2500" dirty="0" err="1"/>
              <a:t>của</a:t>
            </a:r>
            <a:r>
              <a:rPr lang="en-US" sz="2500" dirty="0"/>
              <a:t> </a:t>
            </a:r>
            <a:r>
              <a:rPr lang="en-US" sz="2500" dirty="0" err="1"/>
              <a:t>tổ</a:t>
            </a:r>
            <a:r>
              <a:rPr lang="en-US" sz="2500" dirty="0"/>
              <a:t> </a:t>
            </a:r>
            <a:r>
              <a:rPr lang="en-US" sz="2500" dirty="0" err="1"/>
              <a:t>chức</a:t>
            </a:r>
            <a:r>
              <a:rPr lang="en-US" sz="2500" dirty="0"/>
              <a:t>, </a:t>
            </a:r>
            <a:r>
              <a:rPr lang="en-US" sz="2500" dirty="0" err="1"/>
              <a:t>của</a:t>
            </a:r>
            <a:r>
              <a:rPr lang="en-US" sz="2500" dirty="0"/>
              <a:t> </a:t>
            </a:r>
            <a:r>
              <a:rPr lang="en-US" sz="2500" dirty="0" err="1"/>
              <a:t>cá</a:t>
            </a:r>
            <a:r>
              <a:rPr lang="en-US" sz="2500" dirty="0"/>
              <a:t> </a:t>
            </a:r>
            <a:r>
              <a:rPr lang="en-US" sz="2500" dirty="0" err="1"/>
              <a:t>nhân</a:t>
            </a:r>
            <a:r>
              <a:rPr lang="en-US" sz="2500" dirty="0"/>
              <a:t>, </a:t>
            </a:r>
            <a:r>
              <a:rPr lang="en-US" sz="2500" dirty="0" err="1"/>
              <a:t>của</a:t>
            </a:r>
            <a:r>
              <a:rPr lang="en-US" sz="2500" dirty="0"/>
              <a:t> </a:t>
            </a:r>
            <a:r>
              <a:rPr lang="en-US" sz="2500" dirty="0" err="1"/>
              <a:t>xã</a:t>
            </a:r>
            <a:r>
              <a:rPr lang="en-US" sz="2500" dirty="0"/>
              <a:t> </a:t>
            </a:r>
            <a:r>
              <a:rPr lang="en-US" sz="2500" dirty="0" err="1"/>
              <a:t>hội</a:t>
            </a:r>
            <a:r>
              <a:rPr lang="en-US" sz="2500" dirty="0"/>
              <a:t>.</a:t>
            </a:r>
            <a:endParaRPr lang="vi-VN" sz="2500" dirty="0"/>
          </a:p>
          <a:p>
            <a:pPr lvl="0"/>
            <a:r>
              <a:rPr lang="en-US" sz="2500" b="1" dirty="0"/>
              <a:t>Vulnerability (</a:t>
            </a:r>
            <a:r>
              <a:rPr lang="en-US" sz="2500" b="1" dirty="0" err="1"/>
              <a:t>điểm</a:t>
            </a:r>
            <a:r>
              <a:rPr lang="en-US" sz="2500" b="1" dirty="0"/>
              <a:t> </a:t>
            </a:r>
            <a:r>
              <a:rPr lang="en-US" sz="2500" b="1" dirty="0" err="1"/>
              <a:t>yếu</a:t>
            </a:r>
            <a:r>
              <a:rPr lang="en-US" sz="2500" b="1" dirty="0"/>
              <a:t> / </a:t>
            </a:r>
            <a:r>
              <a:rPr lang="en-US" sz="2500" b="1" dirty="0" err="1"/>
              <a:t>lỗ</a:t>
            </a:r>
            <a:r>
              <a:rPr lang="en-US" sz="2500" b="1" dirty="0"/>
              <a:t> </a:t>
            </a:r>
            <a:r>
              <a:rPr lang="en-US" sz="2500" b="1" dirty="0" err="1"/>
              <a:t>hổng</a:t>
            </a:r>
            <a:r>
              <a:rPr lang="en-US" sz="2500" b="1" dirty="0"/>
              <a:t>)</a:t>
            </a:r>
            <a:br>
              <a:rPr lang="en-US" sz="2500" dirty="0"/>
            </a:br>
            <a:r>
              <a:rPr lang="en-US" sz="2500" dirty="0" err="1"/>
              <a:t>một</a:t>
            </a:r>
            <a:r>
              <a:rPr lang="en-US" sz="2500" dirty="0"/>
              <a:t> </a:t>
            </a:r>
            <a:r>
              <a:rPr lang="en-US" sz="2500" dirty="0" err="1"/>
              <a:t>điểm</a:t>
            </a:r>
            <a:r>
              <a:rPr lang="en-US" sz="2500" dirty="0"/>
              <a:t> </a:t>
            </a:r>
            <a:r>
              <a:rPr lang="en-US" sz="2500" dirty="0" err="1"/>
              <a:t>yếu</a:t>
            </a:r>
            <a:r>
              <a:rPr lang="en-US" sz="2500" dirty="0"/>
              <a:t> </a:t>
            </a:r>
            <a:r>
              <a:rPr lang="en-US" sz="2500" dirty="0" err="1"/>
              <a:t>chung</a:t>
            </a:r>
            <a:r>
              <a:rPr lang="en-US" sz="2500" dirty="0"/>
              <a:t> </a:t>
            </a:r>
            <a:r>
              <a:rPr lang="en-US" sz="2500" dirty="0" err="1"/>
              <a:t>hoặc</a:t>
            </a:r>
            <a:r>
              <a:rPr lang="en-US" sz="2500" dirty="0"/>
              <a:t> </a:t>
            </a:r>
            <a:r>
              <a:rPr lang="en-US" sz="2500" dirty="0" err="1"/>
              <a:t>cụ</a:t>
            </a:r>
            <a:r>
              <a:rPr lang="en-US" sz="2500" dirty="0"/>
              <a:t> </a:t>
            </a:r>
            <a:r>
              <a:rPr lang="en-US" sz="2500" dirty="0" err="1"/>
              <a:t>thể</a:t>
            </a:r>
            <a:r>
              <a:rPr lang="en-US" sz="2500" dirty="0"/>
              <a:t> </a:t>
            </a:r>
            <a:r>
              <a:rPr lang="en-US" sz="2500" dirty="0" err="1"/>
              <a:t>làm</a:t>
            </a:r>
            <a:r>
              <a:rPr lang="en-US" sz="2500" dirty="0"/>
              <a:t> </a:t>
            </a:r>
            <a:r>
              <a:rPr lang="en-US" sz="2500" dirty="0" err="1"/>
              <a:t>cho</a:t>
            </a:r>
            <a:r>
              <a:rPr lang="en-US" sz="2500" dirty="0"/>
              <a:t> </a:t>
            </a:r>
            <a:r>
              <a:rPr lang="en-US" sz="2500" dirty="0" err="1"/>
              <a:t>tổ</a:t>
            </a:r>
            <a:r>
              <a:rPr lang="en-US" sz="2500" dirty="0"/>
              <a:t> </a:t>
            </a:r>
            <a:r>
              <a:rPr lang="en-US" sz="2500" dirty="0" err="1"/>
              <a:t>chức</a:t>
            </a:r>
            <a:r>
              <a:rPr lang="en-US" sz="2500" dirty="0"/>
              <a:t> </a:t>
            </a:r>
            <a:r>
              <a:rPr lang="en-US" sz="2500" dirty="0" err="1"/>
              <a:t>hoặc</a:t>
            </a:r>
            <a:r>
              <a:rPr lang="en-US" sz="2500" dirty="0"/>
              <a:t> </a:t>
            </a:r>
            <a:r>
              <a:rPr lang="en-US" sz="2500" dirty="0" err="1"/>
              <a:t>các</a:t>
            </a:r>
            <a:r>
              <a:rPr lang="en-US" sz="2500" dirty="0"/>
              <a:t> </a:t>
            </a:r>
            <a:r>
              <a:rPr lang="en-US" sz="2500" dirty="0" err="1"/>
              <a:t>hệ</a:t>
            </a:r>
            <a:r>
              <a:rPr lang="en-US" sz="2500" dirty="0"/>
              <a:t> </a:t>
            </a:r>
            <a:r>
              <a:rPr lang="en-US" sz="2500" dirty="0" err="1"/>
              <a:t>thống</a:t>
            </a:r>
            <a:r>
              <a:rPr lang="en-US" sz="2500" dirty="0"/>
              <a:t> </a:t>
            </a:r>
            <a:r>
              <a:rPr lang="en-US" sz="2500" dirty="0" err="1"/>
              <a:t>thông</a:t>
            </a:r>
            <a:r>
              <a:rPr lang="en-US" sz="2500" dirty="0"/>
              <a:t> tin </a:t>
            </a:r>
            <a:r>
              <a:rPr lang="en-US" sz="2500" dirty="0" err="1"/>
              <a:t>có</a:t>
            </a:r>
            <a:r>
              <a:rPr lang="en-US" sz="2500" dirty="0"/>
              <a:t> </a:t>
            </a:r>
            <a:r>
              <a:rPr lang="en-US" sz="2500" dirty="0" err="1"/>
              <a:t>thể</a:t>
            </a:r>
            <a:r>
              <a:rPr lang="en-US" sz="2500" dirty="0"/>
              <a:t> </a:t>
            </a:r>
            <a:r>
              <a:rPr lang="en-US" sz="2500" dirty="0" err="1"/>
              <a:t>bị</a:t>
            </a:r>
            <a:r>
              <a:rPr lang="en-US" sz="2500" dirty="0"/>
              <a:t> </a:t>
            </a:r>
            <a:r>
              <a:rPr lang="en-US" sz="2500" dirty="0" err="1"/>
              <a:t>khai</a:t>
            </a:r>
            <a:r>
              <a:rPr lang="en-US" sz="2500" dirty="0"/>
              <a:t> </a:t>
            </a:r>
            <a:r>
              <a:rPr lang="en-US" sz="2500" dirty="0" err="1"/>
              <a:t>thác</a:t>
            </a:r>
            <a:r>
              <a:rPr lang="en-US" sz="2500" dirty="0"/>
              <a:t> </a:t>
            </a:r>
            <a:r>
              <a:rPr lang="en-US" sz="2500" dirty="0" err="1"/>
              <a:t>gây</a:t>
            </a:r>
            <a:r>
              <a:rPr lang="en-US" sz="2500" dirty="0"/>
              <a:t> </a:t>
            </a:r>
            <a:r>
              <a:rPr lang="en-US" sz="2500" dirty="0" err="1"/>
              <a:t>ra</a:t>
            </a:r>
            <a:r>
              <a:rPr lang="en-US" sz="2500" dirty="0"/>
              <a:t> </a:t>
            </a:r>
            <a:r>
              <a:rPr lang="en-US" sz="2500" dirty="0" err="1"/>
              <a:t>các</a:t>
            </a:r>
            <a:r>
              <a:rPr lang="en-US" sz="2500" dirty="0"/>
              <a:t> </a:t>
            </a:r>
            <a:r>
              <a:rPr lang="en-US" sz="2500" dirty="0" err="1"/>
              <a:t>nguy</a:t>
            </a:r>
            <a:r>
              <a:rPr lang="en-US" sz="2500" dirty="0"/>
              <a:t> </a:t>
            </a:r>
            <a:r>
              <a:rPr lang="en-US" sz="2500" dirty="0" err="1"/>
              <a:t>cơ</a:t>
            </a:r>
            <a:r>
              <a:rPr lang="en-US" sz="2500" dirty="0"/>
              <a:t> / </a:t>
            </a:r>
            <a:r>
              <a:rPr lang="en-US" sz="2500" dirty="0" err="1"/>
              <a:t>nguy</a:t>
            </a:r>
            <a:r>
              <a:rPr lang="en-US" sz="2500" dirty="0"/>
              <a:t> </a:t>
            </a:r>
            <a:r>
              <a:rPr lang="en-US" sz="2500" dirty="0" err="1"/>
              <a:t>hiểm</a:t>
            </a:r>
            <a:r>
              <a:rPr lang="en-US" sz="2500" dirty="0"/>
              <a:t>.</a:t>
            </a:r>
            <a:endParaRPr lang="vi-VN" sz="2500" dirty="0"/>
          </a:p>
        </p:txBody>
      </p:sp>
      <p:sp>
        <p:nvSpPr>
          <p:cNvPr id="2" name="Title 1">
            <a:extLst>
              <a:ext uri="{FF2B5EF4-FFF2-40B4-BE49-F238E27FC236}">
                <a16:creationId xmlns:a16="http://schemas.microsoft.com/office/drawing/2014/main" id="{BDD75AD9-1FD7-20BE-DF32-A7C8F5057DAE}"/>
              </a:ext>
            </a:extLst>
          </p:cNvPr>
          <p:cNvSpPr txBox="1">
            <a:spLocks/>
          </p:cNvSpPr>
          <p:nvPr/>
        </p:nvSpPr>
        <p:spPr>
          <a:xfrm>
            <a:off x="4204252" y="165100"/>
            <a:ext cx="7543800" cy="457200"/>
          </a:xfrm>
          <a:prstGeom prst="rect">
            <a:avLst/>
          </a:prstGeom>
        </p:spPr>
        <p:txBody>
          <a:bodyPr>
            <a:noAutofit/>
          </a:bodyPr>
          <a:lstStyle>
            <a:lvl1pPr algn="l" defTabSz="914400" rtl="0" eaLnBrk="1" latinLnBrk="0" hangingPunct="1">
              <a:spcBef>
                <a:spcPct val="0"/>
              </a:spcBef>
              <a:buNone/>
              <a:defRPr sz="28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lvl="0"/>
            <a:r>
              <a:rPr lang="en-US">
                <a:solidFill>
                  <a:schemeClr val="tx1"/>
                </a:solidFill>
                <a:effectLst/>
              </a:rPr>
              <a:t>Một số thuật ngữ thường gặp</a:t>
            </a:r>
            <a:endParaRPr lang="en-US" dirty="0">
              <a:solidFill>
                <a:schemeClr val="tx1"/>
              </a:solidFill>
              <a:effectLst/>
            </a:endParaRPr>
          </a:p>
          <a:p>
            <a:endParaRPr lang="en-US" dirty="0">
              <a:solidFill>
                <a:schemeClr val="tx1"/>
              </a:solidFill>
              <a:effectLst/>
            </a:endParaRPr>
          </a:p>
        </p:txBody>
      </p:sp>
      <p:sp>
        <p:nvSpPr>
          <p:cNvPr id="3" name="Title 1">
            <a:extLst>
              <a:ext uri="{FF2B5EF4-FFF2-40B4-BE49-F238E27FC236}">
                <a16:creationId xmlns:a16="http://schemas.microsoft.com/office/drawing/2014/main" id="{4C7698C4-DD26-DDEE-4FBE-33A5D78CD917}"/>
              </a:ext>
            </a:extLst>
          </p:cNvPr>
          <p:cNvSpPr txBox="1">
            <a:spLocks/>
          </p:cNvSpPr>
          <p:nvPr/>
        </p:nvSpPr>
        <p:spPr>
          <a:xfrm>
            <a:off x="106018" y="88900"/>
            <a:ext cx="3975652" cy="609600"/>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lvl1pPr algn="l" defTabSz="914400" rtl="0" eaLnBrk="1" latinLnBrk="0" hangingPunct="1">
              <a:spcBef>
                <a:spcPct val="0"/>
              </a:spcBef>
              <a:buNone/>
              <a:defRPr sz="28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lvl="0"/>
            <a:r>
              <a:rPr lang="en-US">
                <a:solidFill>
                  <a:schemeClr val="tx1"/>
                </a:solidFill>
                <a:effectLst/>
              </a:rPr>
              <a:t>KIẾN THỨC CƠ BẢN</a:t>
            </a:r>
            <a:endParaRPr lang="en-US" dirty="0">
              <a:solidFill>
                <a:schemeClr val="tx1"/>
              </a:solidFill>
              <a:effectLst/>
            </a:endParaRPr>
          </a:p>
          <a:p>
            <a:endParaRPr lang="en-US" dirty="0">
              <a:solidFill>
                <a:schemeClr val="tx1"/>
              </a:solidFill>
              <a:effectLst/>
            </a:endParaRPr>
          </a:p>
        </p:txBody>
      </p:sp>
    </p:spTree>
    <p:extLst>
      <p:ext uri="{BB962C8B-B14F-4D97-AF65-F5344CB8AC3E}">
        <p14:creationId xmlns:p14="http://schemas.microsoft.com/office/powerpoint/2010/main" val="698626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DBD0239-B06A-8C5F-9AD6-8D1EF109B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CE8FC970-F0A8-356F-33A0-88A580DA929F}"/>
              </a:ext>
            </a:extLst>
          </p:cNvPr>
          <p:cNvSpPr/>
          <p:nvPr/>
        </p:nvSpPr>
        <p:spPr>
          <a:xfrm>
            <a:off x="202291" y="684470"/>
            <a:ext cx="5270462" cy="2585323"/>
          </a:xfrm>
          <a:prstGeom prst="rect">
            <a:avLst/>
          </a:prstGeom>
          <a:solidFill>
            <a:srgbClr val="FFFF00"/>
          </a:solidFill>
        </p:spPr>
        <p:txBody>
          <a:bodyPr wrap="square" lIns="91440" tIns="45720" rIns="91440" bIns="45720">
            <a:spAutoFit/>
          </a:bodyPr>
          <a:lstStyle/>
          <a:p>
            <a:pPr algn="ctr"/>
            <a:r>
              <a:rPr lang="en-US" sz="5400" b="1">
                <a:ln w="12700">
                  <a:solidFill>
                    <a:schemeClr val="accent1"/>
                  </a:solidFill>
                  <a:prstDash val="solid"/>
                </a:ln>
                <a:solidFill>
                  <a:srgbClr val="FF0000"/>
                </a:solidFill>
                <a:effectLst>
                  <a:outerShdw dist="38100" dir="2640000" algn="bl" rotWithShape="0">
                    <a:schemeClr val="accent1"/>
                  </a:outerShdw>
                </a:effectLst>
              </a:rPr>
              <a:t>NGUY CƠ MẤT AN TOÀN THÔNG TIN</a:t>
            </a:r>
            <a:endParaRPr lang="en-GB" sz="5400" b="1">
              <a:ln w="12700">
                <a:solidFill>
                  <a:schemeClr val="accent1"/>
                </a:solidFill>
                <a:prstDash val="solid"/>
              </a:ln>
              <a:solidFill>
                <a:srgbClr val="FF0000"/>
              </a:solidFill>
              <a:effectLst>
                <a:outerShdw dist="38100" dir="2640000" algn="bl" rotWithShape="0">
                  <a:schemeClr val="accent1"/>
                </a:outerShdw>
              </a:effectLst>
            </a:endParaRPr>
          </a:p>
        </p:txBody>
      </p:sp>
    </p:spTree>
    <p:extLst>
      <p:ext uri="{BB962C8B-B14F-4D97-AF65-F5344CB8AC3E}">
        <p14:creationId xmlns:p14="http://schemas.microsoft.com/office/powerpoint/2010/main" val="2181965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8FC970-F0A8-356F-33A0-88A580DA929F}"/>
              </a:ext>
            </a:extLst>
          </p:cNvPr>
          <p:cNvSpPr/>
          <p:nvPr/>
        </p:nvSpPr>
        <p:spPr>
          <a:xfrm>
            <a:off x="0" y="0"/>
            <a:ext cx="6421625" cy="477054"/>
          </a:xfrm>
          <a:prstGeom prst="rect">
            <a:avLst/>
          </a:prstGeom>
          <a:solidFill>
            <a:srgbClr val="FFFF00"/>
          </a:solidFill>
        </p:spPr>
        <p:txBody>
          <a:bodyPr wrap="square" lIns="91440" tIns="45720" rIns="91440" bIns="45720">
            <a:spAutoFit/>
          </a:bodyPr>
          <a:lstStyle/>
          <a:p>
            <a:pPr algn="ctr"/>
            <a:r>
              <a:rPr lang="en-US" sz="2500" b="1">
                <a:ln w="12700">
                  <a:solidFill>
                    <a:schemeClr val="accent1"/>
                  </a:solidFill>
                  <a:prstDash val="solid"/>
                </a:ln>
                <a:solidFill>
                  <a:srgbClr val="FF0000"/>
                </a:solidFill>
                <a:effectLst>
                  <a:outerShdw dist="38100" dir="2640000" algn="bl" rotWithShape="0">
                    <a:schemeClr val="accent1"/>
                  </a:outerShdw>
                </a:effectLst>
              </a:rPr>
              <a:t>NGUY CƠ MẤT AN TOÀN THÔNG TIN</a:t>
            </a:r>
            <a:endParaRPr lang="en-GB" sz="2500" b="1">
              <a:ln w="12700">
                <a:solidFill>
                  <a:schemeClr val="accent1"/>
                </a:solidFill>
                <a:prstDash val="solid"/>
              </a:ln>
              <a:solidFill>
                <a:srgbClr val="FF0000"/>
              </a:solidFill>
              <a:effectLst>
                <a:outerShdw dist="38100" dir="2640000" algn="bl" rotWithShape="0">
                  <a:schemeClr val="accent1"/>
                </a:outerShdw>
              </a:effectLst>
            </a:endParaRPr>
          </a:p>
        </p:txBody>
      </p:sp>
      <p:grpSp>
        <p:nvGrpSpPr>
          <p:cNvPr id="3" name="Group 2">
            <a:extLst>
              <a:ext uri="{FF2B5EF4-FFF2-40B4-BE49-F238E27FC236}">
                <a16:creationId xmlns:a16="http://schemas.microsoft.com/office/drawing/2014/main" id="{653A5B02-153F-3CC7-B157-DCCDC817D7EB}"/>
              </a:ext>
            </a:extLst>
          </p:cNvPr>
          <p:cNvGrpSpPr/>
          <p:nvPr/>
        </p:nvGrpSpPr>
        <p:grpSpPr>
          <a:xfrm>
            <a:off x="6533323" y="6655"/>
            <a:ext cx="5526157" cy="457144"/>
            <a:chOff x="2527" y="0"/>
            <a:chExt cx="5172125" cy="457144"/>
          </a:xfrm>
        </p:grpSpPr>
        <p:sp>
          <p:nvSpPr>
            <p:cNvPr id="4" name="Arrow: Chevron 3">
              <a:extLst>
                <a:ext uri="{FF2B5EF4-FFF2-40B4-BE49-F238E27FC236}">
                  <a16:creationId xmlns:a16="http://schemas.microsoft.com/office/drawing/2014/main" id="{425EFE2E-2543-51D3-B7DC-DBF9D328125A}"/>
                </a:ext>
              </a:extLst>
            </p:cNvPr>
            <p:cNvSpPr/>
            <p:nvPr/>
          </p:nvSpPr>
          <p:spPr>
            <a:xfrm>
              <a:off x="2527" y="0"/>
              <a:ext cx="5172125" cy="457144"/>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Arrow: Chevron 4">
              <a:extLst>
                <a:ext uri="{FF2B5EF4-FFF2-40B4-BE49-F238E27FC236}">
                  <a16:creationId xmlns:a16="http://schemas.microsoft.com/office/drawing/2014/main" id="{B83CFAAF-1A82-F518-F6DD-3C8333D73629}"/>
                </a:ext>
              </a:extLst>
            </p:cNvPr>
            <p:cNvSpPr txBox="1"/>
            <p:nvPr/>
          </p:nvSpPr>
          <p:spPr>
            <a:xfrm>
              <a:off x="231099" y="0"/>
              <a:ext cx="4714981" cy="4571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2014" tIns="37338" rIns="37338" bIns="37338" numCol="1" spcCol="1270" anchor="ctr" anchorCtr="0">
              <a:noAutofit/>
            </a:bodyPr>
            <a:lstStyle/>
            <a:p>
              <a:r>
                <a:rPr lang="en-US" sz="2000" b="1">
                  <a:solidFill>
                    <a:schemeClr val="bg1"/>
                  </a:solidFill>
                  <a:effectLst/>
                  <a:latin typeface="Segoe UI" panose="020B0502040204020203" pitchFamily="34" charset="0"/>
                  <a:ea typeface="Times New Roman" panose="02020603050405020304" pitchFamily="18" charset="0"/>
                </a:rPr>
                <a:t>Nguyên nhân gây mất an toàn thông tin</a:t>
              </a:r>
              <a:endParaRPr lang="en-GB" sz="2000" b="1">
                <a:solidFill>
                  <a:schemeClr val="bg1"/>
                </a:solidFill>
              </a:endParaRPr>
            </a:p>
          </p:txBody>
        </p:sp>
      </p:grpSp>
      <p:sp>
        <p:nvSpPr>
          <p:cNvPr id="13" name="TextBox 12">
            <a:extLst>
              <a:ext uri="{FF2B5EF4-FFF2-40B4-BE49-F238E27FC236}">
                <a16:creationId xmlns:a16="http://schemas.microsoft.com/office/drawing/2014/main" id="{E5FAC671-A9C8-2CE6-8193-45A698D33871}"/>
              </a:ext>
            </a:extLst>
          </p:cNvPr>
          <p:cNvSpPr txBox="1"/>
          <p:nvPr/>
        </p:nvSpPr>
        <p:spPr>
          <a:xfrm>
            <a:off x="629478" y="831173"/>
            <a:ext cx="10933043" cy="2329420"/>
          </a:xfrm>
          <a:prstGeom prst="rect">
            <a:avLst/>
          </a:prstGeom>
          <a:noFill/>
        </p:spPr>
        <p:txBody>
          <a:bodyPr wrap="square">
            <a:spAutoFit/>
          </a:bodyPr>
          <a:lstStyle/>
          <a:p>
            <a:pPr>
              <a:lnSpc>
                <a:spcPct val="150000"/>
              </a:lnSpc>
            </a:pPr>
            <a:r>
              <a:rPr lang="en-GB" sz="2500" b="1"/>
              <a:t>1. Có nhiều các lỗ hổng trong các hệ điều hành, ứng dụng, đặc biệt là các lỗ hổng Zero-day.</a:t>
            </a:r>
          </a:p>
          <a:p>
            <a:pPr>
              <a:lnSpc>
                <a:spcPct val="150000"/>
              </a:lnSpc>
            </a:pPr>
            <a:r>
              <a:rPr lang="en-GB" sz="2500" b="1"/>
              <a:t>2. Sử dụng hệ điều hành và các phần mềm ứng dụng không bản quyền còn khá phổ biến.</a:t>
            </a:r>
          </a:p>
        </p:txBody>
      </p:sp>
      <p:sp>
        <p:nvSpPr>
          <p:cNvPr id="15" name="TextBox 14">
            <a:extLst>
              <a:ext uri="{FF2B5EF4-FFF2-40B4-BE49-F238E27FC236}">
                <a16:creationId xmlns:a16="http://schemas.microsoft.com/office/drawing/2014/main" id="{FFC671CF-7E8E-AFA3-F188-644E289D6ECD}"/>
              </a:ext>
            </a:extLst>
          </p:cNvPr>
          <p:cNvSpPr txBox="1"/>
          <p:nvPr/>
        </p:nvSpPr>
        <p:spPr>
          <a:xfrm>
            <a:off x="629478" y="3160593"/>
            <a:ext cx="10813773" cy="3365024"/>
          </a:xfrm>
          <a:prstGeom prst="rect">
            <a:avLst/>
          </a:prstGeom>
          <a:noFill/>
        </p:spPr>
        <p:txBody>
          <a:bodyPr wrap="square">
            <a:spAutoFit/>
          </a:bodyPr>
          <a:lstStyle/>
          <a:p>
            <a:pPr algn="just">
              <a:lnSpc>
                <a:spcPct val="150000"/>
              </a:lnSpc>
            </a:pPr>
            <a:r>
              <a:rPr lang="en-GB"/>
              <a:t>Thực tế rằng, nhiều người dùng tải và cài đặt phần mềm mới, ứng dụng mới cho điện thoại, laptop, PC… mà không tự hỏi rằng “Liệu phần mềm này có chứa lỗ hổng hay không”. Trong khi đó, các phần mềm ứng dụng luôn tồn tại những lổ hổng bảo mật và nguy cơ tấn công.</a:t>
            </a:r>
          </a:p>
          <a:p>
            <a:pPr algn="just">
              <a:lnSpc>
                <a:spcPct val="150000"/>
              </a:lnSpc>
            </a:pPr>
            <a:r>
              <a:rPr lang="en-GB"/>
              <a:t>Ví dụ thực tế: Theo khảo sát mới nhất của Kaspersky: Hơn 80 ứng dụng bị trộm mật khẩu tồn tại trên Google Play Store với hàng triệu lượt tải mỗi ngày.</a:t>
            </a:r>
          </a:p>
          <a:p>
            <a:pPr algn="just">
              <a:lnSpc>
                <a:spcPct val="150000"/>
              </a:lnSpc>
            </a:pPr>
            <a:r>
              <a:rPr lang="en-GB"/>
              <a:t>Hệ thống có thể là hệ thống website, hệ thống mạng, hệ thống các ứng dụng, thiết bị, phần mềm. Nguyên nhân làm mất an toàn thông tin trong trường hợp này là do các đơn vị không thường xuyên rà quét lỗ hổng, đánh giá bảo mật cho hệ thống dẫn tới những nguy cơ thiệt hại về tài chính to lớn.</a:t>
            </a:r>
          </a:p>
        </p:txBody>
      </p:sp>
    </p:spTree>
    <p:extLst>
      <p:ext uri="{BB962C8B-B14F-4D97-AF65-F5344CB8AC3E}">
        <p14:creationId xmlns:p14="http://schemas.microsoft.com/office/powerpoint/2010/main" val="3037329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8FC970-F0A8-356F-33A0-88A580DA929F}"/>
              </a:ext>
            </a:extLst>
          </p:cNvPr>
          <p:cNvSpPr/>
          <p:nvPr/>
        </p:nvSpPr>
        <p:spPr>
          <a:xfrm>
            <a:off x="0" y="0"/>
            <a:ext cx="6421625" cy="477054"/>
          </a:xfrm>
          <a:prstGeom prst="rect">
            <a:avLst/>
          </a:prstGeom>
          <a:solidFill>
            <a:srgbClr val="FFFF00"/>
          </a:solidFill>
        </p:spPr>
        <p:txBody>
          <a:bodyPr wrap="square" lIns="91440" tIns="45720" rIns="91440" bIns="45720">
            <a:spAutoFit/>
          </a:bodyPr>
          <a:lstStyle/>
          <a:p>
            <a:pPr algn="ctr"/>
            <a:r>
              <a:rPr lang="en-US" sz="2500" b="1">
                <a:ln w="12700">
                  <a:solidFill>
                    <a:schemeClr val="accent1"/>
                  </a:solidFill>
                  <a:prstDash val="solid"/>
                </a:ln>
                <a:solidFill>
                  <a:srgbClr val="FF0000"/>
                </a:solidFill>
                <a:effectLst>
                  <a:outerShdw dist="38100" dir="2640000" algn="bl" rotWithShape="0">
                    <a:schemeClr val="accent1"/>
                  </a:outerShdw>
                </a:effectLst>
              </a:rPr>
              <a:t>NGUY CƠ MẤT AN TOÀN THÔNG TIN</a:t>
            </a:r>
            <a:endParaRPr lang="en-GB" sz="2500" b="1">
              <a:ln w="12700">
                <a:solidFill>
                  <a:schemeClr val="accent1"/>
                </a:solidFill>
                <a:prstDash val="solid"/>
              </a:ln>
              <a:solidFill>
                <a:srgbClr val="FF0000"/>
              </a:solidFill>
              <a:effectLst>
                <a:outerShdw dist="38100" dir="2640000" algn="bl" rotWithShape="0">
                  <a:schemeClr val="accent1"/>
                </a:outerShdw>
              </a:effectLst>
            </a:endParaRPr>
          </a:p>
        </p:txBody>
      </p:sp>
      <p:grpSp>
        <p:nvGrpSpPr>
          <p:cNvPr id="3" name="Group 2">
            <a:extLst>
              <a:ext uri="{FF2B5EF4-FFF2-40B4-BE49-F238E27FC236}">
                <a16:creationId xmlns:a16="http://schemas.microsoft.com/office/drawing/2014/main" id="{653A5B02-153F-3CC7-B157-DCCDC817D7EB}"/>
              </a:ext>
            </a:extLst>
          </p:cNvPr>
          <p:cNvGrpSpPr/>
          <p:nvPr/>
        </p:nvGrpSpPr>
        <p:grpSpPr>
          <a:xfrm>
            <a:off x="6533323" y="6655"/>
            <a:ext cx="5526157" cy="457144"/>
            <a:chOff x="2527" y="0"/>
            <a:chExt cx="5172125" cy="457144"/>
          </a:xfrm>
        </p:grpSpPr>
        <p:sp>
          <p:nvSpPr>
            <p:cNvPr id="4" name="Arrow: Chevron 3">
              <a:extLst>
                <a:ext uri="{FF2B5EF4-FFF2-40B4-BE49-F238E27FC236}">
                  <a16:creationId xmlns:a16="http://schemas.microsoft.com/office/drawing/2014/main" id="{425EFE2E-2543-51D3-B7DC-DBF9D328125A}"/>
                </a:ext>
              </a:extLst>
            </p:cNvPr>
            <p:cNvSpPr/>
            <p:nvPr/>
          </p:nvSpPr>
          <p:spPr>
            <a:xfrm>
              <a:off x="2527" y="0"/>
              <a:ext cx="5172125" cy="457144"/>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Arrow: Chevron 4">
              <a:extLst>
                <a:ext uri="{FF2B5EF4-FFF2-40B4-BE49-F238E27FC236}">
                  <a16:creationId xmlns:a16="http://schemas.microsoft.com/office/drawing/2014/main" id="{B83CFAAF-1A82-F518-F6DD-3C8333D73629}"/>
                </a:ext>
              </a:extLst>
            </p:cNvPr>
            <p:cNvSpPr txBox="1"/>
            <p:nvPr/>
          </p:nvSpPr>
          <p:spPr>
            <a:xfrm>
              <a:off x="231099" y="0"/>
              <a:ext cx="4714981" cy="4571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2014" tIns="37338" rIns="37338" bIns="37338" numCol="1" spcCol="1270" anchor="ctr" anchorCtr="0">
              <a:noAutofit/>
            </a:bodyPr>
            <a:lstStyle/>
            <a:p>
              <a:r>
                <a:rPr lang="en-US" sz="2000" b="1">
                  <a:solidFill>
                    <a:schemeClr val="bg1"/>
                  </a:solidFill>
                  <a:effectLst/>
                  <a:latin typeface="Segoe UI" panose="020B0502040204020203" pitchFamily="34" charset="0"/>
                  <a:ea typeface="Times New Roman" panose="02020603050405020304" pitchFamily="18" charset="0"/>
                </a:rPr>
                <a:t>Nguyên nhân gây mất an toàn thông tin</a:t>
              </a:r>
              <a:endParaRPr lang="en-GB" sz="2000" b="1">
                <a:solidFill>
                  <a:schemeClr val="bg1"/>
                </a:solidFill>
              </a:endParaRPr>
            </a:p>
          </p:txBody>
        </p:sp>
      </p:grpSp>
      <p:sp>
        <p:nvSpPr>
          <p:cNvPr id="10" name="TextBox 9">
            <a:extLst>
              <a:ext uri="{FF2B5EF4-FFF2-40B4-BE49-F238E27FC236}">
                <a16:creationId xmlns:a16="http://schemas.microsoft.com/office/drawing/2014/main" id="{E8526125-4260-5B9A-CD31-19931C6C3CC8}"/>
              </a:ext>
            </a:extLst>
          </p:cNvPr>
          <p:cNvSpPr txBox="1"/>
          <p:nvPr/>
        </p:nvSpPr>
        <p:spPr>
          <a:xfrm>
            <a:off x="602974" y="1003855"/>
            <a:ext cx="10986052" cy="5690725"/>
          </a:xfrm>
          <a:prstGeom prst="rect">
            <a:avLst/>
          </a:prstGeom>
          <a:noFill/>
        </p:spPr>
        <p:txBody>
          <a:bodyPr wrap="square">
            <a:spAutoFit/>
          </a:bodyPr>
          <a:lstStyle/>
          <a:p>
            <a:pPr algn="just">
              <a:lnSpc>
                <a:spcPct val="150000"/>
              </a:lnSpc>
            </a:pPr>
            <a:r>
              <a:rPr lang="en-GB" sz="2500" b="1"/>
              <a:t>3. Đầu tư trang thiết bị về ATTT đối với các hệ thống thông tin trọng yếu vẫn chưa được thực sự quan tâm một cách sâu sắc.</a:t>
            </a:r>
          </a:p>
          <a:p>
            <a:pPr algn="just">
              <a:lnSpc>
                <a:spcPct val="150000"/>
              </a:lnSpc>
            </a:pPr>
            <a:r>
              <a:rPr lang="en-GB" sz="2500" b="1"/>
              <a:t>4. Nhận thức về ATTT của những người sử dụng trong các hệ thống mạng chưa cao, dẫn đến những kẻ tấn công lợi dụng để thực hiện tấn công lừa đảo, đánh cắp thông tin.</a:t>
            </a:r>
          </a:p>
          <a:p>
            <a:pPr algn="just">
              <a:lnSpc>
                <a:spcPct val="150000"/>
              </a:lnSpc>
            </a:pPr>
            <a:r>
              <a:rPr lang="en-GB" sz="2000"/>
              <a:t>Ví dụ 1: Do không được đào tạo kiến thức cơ bản về kỹ thuật tấn công Social Engineering, một nhân viên đã bị tin tặc mạo danh là đối tác của công ty gửi tệp chứa mã độc đính kèm trong email. Sau khi click tệp đó, PC của nhân viên đã bị nhiễm mã độc.</a:t>
            </a:r>
          </a:p>
          <a:p>
            <a:pPr algn="just">
              <a:lnSpc>
                <a:spcPct val="150000"/>
              </a:lnSpc>
            </a:pPr>
            <a:r>
              <a:rPr lang="en-GB" sz="2000"/>
              <a:t>Ví dụ 2: Mặc dù đã được thông báo về việc cập nhật bản vá lỗ hổng Windows nhưng vì đã không update bản vá mới nhất của Microsoft, do đó máy tính nạn nhân đã bị nhiễm mã độc WannaCry.</a:t>
            </a:r>
          </a:p>
        </p:txBody>
      </p:sp>
    </p:spTree>
    <p:extLst>
      <p:ext uri="{BB962C8B-B14F-4D97-AF65-F5344CB8AC3E}">
        <p14:creationId xmlns:p14="http://schemas.microsoft.com/office/powerpoint/2010/main" val="1057442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8FC970-F0A8-356F-33A0-88A580DA929F}"/>
              </a:ext>
            </a:extLst>
          </p:cNvPr>
          <p:cNvSpPr/>
          <p:nvPr/>
        </p:nvSpPr>
        <p:spPr>
          <a:xfrm>
            <a:off x="0" y="0"/>
            <a:ext cx="6421625" cy="477054"/>
          </a:xfrm>
          <a:prstGeom prst="rect">
            <a:avLst/>
          </a:prstGeom>
          <a:solidFill>
            <a:srgbClr val="FFFF00"/>
          </a:solidFill>
        </p:spPr>
        <p:txBody>
          <a:bodyPr wrap="square" lIns="91440" tIns="45720" rIns="91440" bIns="45720">
            <a:spAutoFit/>
          </a:bodyPr>
          <a:lstStyle/>
          <a:p>
            <a:pPr algn="ctr"/>
            <a:r>
              <a:rPr lang="en-US" sz="2500" b="1">
                <a:ln w="12700">
                  <a:solidFill>
                    <a:schemeClr val="accent1"/>
                  </a:solidFill>
                  <a:prstDash val="solid"/>
                </a:ln>
                <a:solidFill>
                  <a:srgbClr val="FF0000"/>
                </a:solidFill>
                <a:effectLst>
                  <a:outerShdw dist="38100" dir="2640000" algn="bl" rotWithShape="0">
                    <a:schemeClr val="accent1"/>
                  </a:outerShdw>
                </a:effectLst>
              </a:rPr>
              <a:t>NGUY CƠ MẤT AN TOÀN THÔNG TIN</a:t>
            </a:r>
            <a:endParaRPr lang="en-GB" sz="2500" b="1">
              <a:ln w="12700">
                <a:solidFill>
                  <a:schemeClr val="accent1"/>
                </a:solidFill>
                <a:prstDash val="solid"/>
              </a:ln>
              <a:solidFill>
                <a:srgbClr val="FF0000"/>
              </a:solidFill>
              <a:effectLst>
                <a:outerShdw dist="38100" dir="2640000" algn="bl" rotWithShape="0">
                  <a:schemeClr val="accent1"/>
                </a:outerShdw>
              </a:effectLst>
            </a:endParaRPr>
          </a:p>
        </p:txBody>
      </p:sp>
      <p:grpSp>
        <p:nvGrpSpPr>
          <p:cNvPr id="3" name="Group 2">
            <a:extLst>
              <a:ext uri="{FF2B5EF4-FFF2-40B4-BE49-F238E27FC236}">
                <a16:creationId xmlns:a16="http://schemas.microsoft.com/office/drawing/2014/main" id="{653A5B02-153F-3CC7-B157-DCCDC817D7EB}"/>
              </a:ext>
            </a:extLst>
          </p:cNvPr>
          <p:cNvGrpSpPr/>
          <p:nvPr/>
        </p:nvGrpSpPr>
        <p:grpSpPr>
          <a:xfrm>
            <a:off x="6533323" y="6655"/>
            <a:ext cx="5526157" cy="457144"/>
            <a:chOff x="2527" y="0"/>
            <a:chExt cx="5172125" cy="457144"/>
          </a:xfrm>
        </p:grpSpPr>
        <p:sp>
          <p:nvSpPr>
            <p:cNvPr id="4" name="Arrow: Chevron 3">
              <a:extLst>
                <a:ext uri="{FF2B5EF4-FFF2-40B4-BE49-F238E27FC236}">
                  <a16:creationId xmlns:a16="http://schemas.microsoft.com/office/drawing/2014/main" id="{425EFE2E-2543-51D3-B7DC-DBF9D328125A}"/>
                </a:ext>
              </a:extLst>
            </p:cNvPr>
            <p:cNvSpPr/>
            <p:nvPr/>
          </p:nvSpPr>
          <p:spPr>
            <a:xfrm>
              <a:off x="2527" y="0"/>
              <a:ext cx="5172125" cy="457144"/>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Arrow: Chevron 4">
              <a:extLst>
                <a:ext uri="{FF2B5EF4-FFF2-40B4-BE49-F238E27FC236}">
                  <a16:creationId xmlns:a16="http://schemas.microsoft.com/office/drawing/2014/main" id="{B83CFAAF-1A82-F518-F6DD-3C8333D73629}"/>
                </a:ext>
              </a:extLst>
            </p:cNvPr>
            <p:cNvSpPr txBox="1"/>
            <p:nvPr/>
          </p:nvSpPr>
          <p:spPr>
            <a:xfrm>
              <a:off x="231099" y="0"/>
              <a:ext cx="4714981" cy="4571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2014" tIns="37338" rIns="37338" bIns="37338" numCol="1" spcCol="1270" anchor="ctr" anchorCtr="0">
              <a:noAutofit/>
            </a:bodyPr>
            <a:lstStyle/>
            <a:p>
              <a:r>
                <a:rPr lang="en-US" sz="2000" b="1">
                  <a:solidFill>
                    <a:schemeClr val="bg1"/>
                  </a:solidFill>
                  <a:effectLst/>
                  <a:latin typeface="Segoe UI" panose="020B0502040204020203" pitchFamily="34" charset="0"/>
                  <a:ea typeface="Times New Roman" panose="02020603050405020304" pitchFamily="18" charset="0"/>
                </a:rPr>
                <a:t>Nguyên nhân gây mất an toàn thông tin</a:t>
              </a:r>
              <a:endParaRPr lang="en-GB" sz="2000" b="1">
                <a:solidFill>
                  <a:schemeClr val="bg1"/>
                </a:solidFill>
              </a:endParaRPr>
            </a:p>
          </p:txBody>
        </p:sp>
      </p:grpSp>
      <p:sp>
        <p:nvSpPr>
          <p:cNvPr id="6" name="TextBox 5">
            <a:extLst>
              <a:ext uri="{FF2B5EF4-FFF2-40B4-BE49-F238E27FC236}">
                <a16:creationId xmlns:a16="http://schemas.microsoft.com/office/drawing/2014/main" id="{5A20D1C7-F09D-64F6-2DB8-9C0529F0E536}"/>
              </a:ext>
            </a:extLst>
          </p:cNvPr>
          <p:cNvSpPr txBox="1"/>
          <p:nvPr/>
        </p:nvSpPr>
        <p:spPr>
          <a:xfrm>
            <a:off x="689113" y="1643269"/>
            <a:ext cx="10628243" cy="2906501"/>
          </a:xfrm>
          <a:prstGeom prst="rect">
            <a:avLst/>
          </a:prstGeom>
          <a:noFill/>
        </p:spPr>
        <p:txBody>
          <a:bodyPr wrap="square">
            <a:spAutoFit/>
          </a:bodyPr>
          <a:lstStyle/>
          <a:p>
            <a:pPr algn="just">
              <a:lnSpc>
                <a:spcPct val="150000"/>
              </a:lnSpc>
            </a:pPr>
            <a:r>
              <a:rPr lang="en-GB" sz="2500" b="1"/>
              <a:t>5. Chính sách ATTT còn chưa chặt chẽ, rất nhiều cơ quan tổ chức cũng chưa xây dựng được các hệ thống chính sách phù hợp với các hệ thống mạng của các cơ quan, tổ chức. dẫn đến các việc đảm bảo ATTT chưa tuân theo các quy trình, chính sách và người sử dụng cũng chưa biết thế nào gọi là ATTT để bảo vệ cho chính mình.</a:t>
            </a:r>
          </a:p>
        </p:txBody>
      </p:sp>
    </p:spTree>
    <p:extLst>
      <p:ext uri="{BB962C8B-B14F-4D97-AF65-F5344CB8AC3E}">
        <p14:creationId xmlns:p14="http://schemas.microsoft.com/office/powerpoint/2010/main" val="234287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8FC970-F0A8-356F-33A0-88A580DA929F}"/>
              </a:ext>
            </a:extLst>
          </p:cNvPr>
          <p:cNvSpPr/>
          <p:nvPr/>
        </p:nvSpPr>
        <p:spPr>
          <a:xfrm>
            <a:off x="0" y="0"/>
            <a:ext cx="6421625" cy="477054"/>
          </a:xfrm>
          <a:prstGeom prst="rect">
            <a:avLst/>
          </a:prstGeom>
          <a:solidFill>
            <a:srgbClr val="FFFF00"/>
          </a:solidFill>
        </p:spPr>
        <p:txBody>
          <a:bodyPr wrap="square" lIns="91440" tIns="45720" rIns="91440" bIns="45720">
            <a:spAutoFit/>
          </a:bodyPr>
          <a:lstStyle/>
          <a:p>
            <a:pPr algn="ctr"/>
            <a:r>
              <a:rPr lang="en-US" sz="2500" b="1">
                <a:ln w="12700">
                  <a:solidFill>
                    <a:schemeClr val="accent1"/>
                  </a:solidFill>
                  <a:prstDash val="solid"/>
                </a:ln>
                <a:solidFill>
                  <a:srgbClr val="FF0000"/>
                </a:solidFill>
                <a:effectLst>
                  <a:outerShdw dist="38100" dir="2640000" algn="bl" rotWithShape="0">
                    <a:schemeClr val="accent1"/>
                  </a:outerShdw>
                </a:effectLst>
              </a:rPr>
              <a:t>NGUY CƠ MẤT AN TOÀN THÔNG TIN</a:t>
            </a:r>
            <a:endParaRPr lang="en-GB" sz="2500" b="1">
              <a:ln w="12700">
                <a:solidFill>
                  <a:schemeClr val="accent1"/>
                </a:solidFill>
                <a:prstDash val="solid"/>
              </a:ln>
              <a:solidFill>
                <a:srgbClr val="FF0000"/>
              </a:solidFill>
              <a:effectLst>
                <a:outerShdw dist="38100" dir="2640000" algn="bl" rotWithShape="0">
                  <a:schemeClr val="accent1"/>
                </a:outerShdw>
              </a:effectLst>
            </a:endParaRPr>
          </a:p>
        </p:txBody>
      </p:sp>
      <p:grpSp>
        <p:nvGrpSpPr>
          <p:cNvPr id="7" name="Group 6">
            <a:extLst>
              <a:ext uri="{FF2B5EF4-FFF2-40B4-BE49-F238E27FC236}">
                <a16:creationId xmlns:a16="http://schemas.microsoft.com/office/drawing/2014/main" id="{24F6A934-ED52-0264-914D-748CA79D0369}"/>
              </a:ext>
            </a:extLst>
          </p:cNvPr>
          <p:cNvGrpSpPr/>
          <p:nvPr/>
        </p:nvGrpSpPr>
        <p:grpSpPr>
          <a:xfrm>
            <a:off x="6745357" y="13252"/>
            <a:ext cx="4412973" cy="477054"/>
            <a:chOff x="-1138170" y="2262071"/>
            <a:chExt cx="6665961" cy="894524"/>
          </a:xfrm>
          <a:solidFill>
            <a:srgbClr val="FF0000"/>
          </a:solidFill>
        </p:grpSpPr>
        <p:sp>
          <p:nvSpPr>
            <p:cNvPr id="8" name="Rectangle: Top Corners Rounded 7">
              <a:extLst>
                <a:ext uri="{FF2B5EF4-FFF2-40B4-BE49-F238E27FC236}">
                  <a16:creationId xmlns:a16="http://schemas.microsoft.com/office/drawing/2014/main" id="{E7A10640-53A2-2774-3E54-D452976224BD}"/>
                </a:ext>
              </a:extLst>
            </p:cNvPr>
            <p:cNvSpPr/>
            <p:nvPr/>
          </p:nvSpPr>
          <p:spPr>
            <a:xfrm>
              <a:off x="-1138170" y="2262071"/>
              <a:ext cx="6665961" cy="894524"/>
            </a:xfrm>
            <a:prstGeom prst="round2SameRect">
              <a:avLst>
                <a:gd name="adj1" fmla="val 16670"/>
                <a:gd name="adj2" fmla="val 0"/>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angle: Top Corners Rounded 4">
              <a:extLst>
                <a:ext uri="{FF2B5EF4-FFF2-40B4-BE49-F238E27FC236}">
                  <a16:creationId xmlns:a16="http://schemas.microsoft.com/office/drawing/2014/main" id="{082D0FC9-1B51-147A-FBE4-D4099C93AA1C}"/>
                </a:ext>
              </a:extLst>
            </p:cNvPr>
            <p:cNvSpPr txBox="1"/>
            <p:nvPr/>
          </p:nvSpPr>
          <p:spPr>
            <a:xfrm>
              <a:off x="-1094495" y="2305746"/>
              <a:ext cx="6578611" cy="85084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3345" tIns="93345" rIns="93345" bIns="93345" numCol="1" spcCol="1270" anchor="ctr" anchorCtr="0">
              <a:noAutofit/>
            </a:bodyPr>
            <a:lstStyle/>
            <a:p>
              <a:pPr marL="0" lvl="0" indent="0" algn="ctr" defTabSz="2178050">
                <a:lnSpc>
                  <a:spcPct val="90000"/>
                </a:lnSpc>
                <a:spcBef>
                  <a:spcPct val="0"/>
                </a:spcBef>
                <a:spcAft>
                  <a:spcPct val="35000"/>
                </a:spcAft>
                <a:buNone/>
              </a:pPr>
              <a:r>
                <a:rPr lang="en-US" sz="2500" b="1" kern="1200">
                  <a:solidFill>
                    <a:srgbClr val="FFFF00"/>
                  </a:solidFill>
                </a:rPr>
                <a:t>Một số nguy cơ, hậu quả</a:t>
              </a:r>
              <a:endParaRPr lang="en-GB" sz="2500" b="1" kern="1200">
                <a:solidFill>
                  <a:srgbClr val="FFFF00"/>
                </a:solidFill>
              </a:endParaRPr>
            </a:p>
          </p:txBody>
        </p:sp>
      </p:grpSp>
      <p:sp>
        <p:nvSpPr>
          <p:cNvPr id="12" name="TextBox 11">
            <a:extLst>
              <a:ext uri="{FF2B5EF4-FFF2-40B4-BE49-F238E27FC236}">
                <a16:creationId xmlns:a16="http://schemas.microsoft.com/office/drawing/2014/main" id="{D3A99C61-1416-17D1-3B99-F6805DC915EB}"/>
              </a:ext>
            </a:extLst>
          </p:cNvPr>
          <p:cNvSpPr txBox="1"/>
          <p:nvPr/>
        </p:nvSpPr>
        <p:spPr>
          <a:xfrm>
            <a:off x="728870" y="781878"/>
            <a:ext cx="10535478" cy="4637744"/>
          </a:xfrm>
          <a:prstGeom prst="rect">
            <a:avLst/>
          </a:prstGeom>
          <a:noFill/>
        </p:spPr>
        <p:txBody>
          <a:bodyPr wrap="square">
            <a:spAutoFit/>
          </a:bodyPr>
          <a:lstStyle/>
          <a:p>
            <a:pPr marL="514350" indent="-514350" algn="just">
              <a:lnSpc>
                <a:spcPct val="150000"/>
              </a:lnSpc>
              <a:buAutoNum type="arabicPeriod"/>
            </a:pPr>
            <a:r>
              <a:rPr lang="en-GB" sz="2500" b="1"/>
              <a:t>Về khía cạnh vật lý: </a:t>
            </a:r>
            <a:r>
              <a:rPr lang="en-GB" sz="2500"/>
              <a:t>Khi có sự cố về an ninh mạng xảy ra, thiết bị phần cứng của cá nhân hoặc tổ chức có thể bị hư hỏng, chập chờn, không hoạt động bình thường.</a:t>
            </a:r>
          </a:p>
          <a:p>
            <a:pPr marL="514350" indent="-514350" algn="just">
              <a:lnSpc>
                <a:spcPct val="150000"/>
              </a:lnSpc>
              <a:buAutoNum type="arabicPeriod"/>
            </a:pPr>
            <a:endParaRPr lang="en-GB" sz="2500" b="1"/>
          </a:p>
          <a:p>
            <a:pPr marL="514350" indent="-514350" algn="just">
              <a:lnSpc>
                <a:spcPct val="150000"/>
              </a:lnSpc>
              <a:buAutoNum type="arabicPeriod"/>
            </a:pPr>
            <a:r>
              <a:rPr lang="en-GB" sz="2500" b="1"/>
              <a:t>Nguy cơ bị mất, hỏng, sửa đổi thông tin: </a:t>
            </a:r>
            <a:r>
              <a:rPr lang="en-GB" sz="2500"/>
              <a:t>Một trong những nỗi lo nhất của người dùng mỗi khi xảy ra sự cố ATTT là bị mất, hỏng, bị thay đổi nội dung. Nguy hiểm hơn, tin tặc có thể đánh cắp toàn bộ dữ liệu rồi ép nạn nhân trả tiền chuộc.</a:t>
            </a:r>
          </a:p>
        </p:txBody>
      </p:sp>
    </p:spTree>
    <p:extLst>
      <p:ext uri="{BB962C8B-B14F-4D97-AF65-F5344CB8AC3E}">
        <p14:creationId xmlns:p14="http://schemas.microsoft.com/office/powerpoint/2010/main" val="139578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8FC970-F0A8-356F-33A0-88A580DA929F}"/>
              </a:ext>
            </a:extLst>
          </p:cNvPr>
          <p:cNvSpPr/>
          <p:nvPr/>
        </p:nvSpPr>
        <p:spPr>
          <a:xfrm>
            <a:off x="0" y="0"/>
            <a:ext cx="6421625" cy="477054"/>
          </a:xfrm>
          <a:prstGeom prst="rect">
            <a:avLst/>
          </a:prstGeom>
          <a:solidFill>
            <a:srgbClr val="FFFF00"/>
          </a:solidFill>
        </p:spPr>
        <p:txBody>
          <a:bodyPr wrap="square" lIns="91440" tIns="45720" rIns="91440" bIns="45720">
            <a:spAutoFit/>
          </a:bodyPr>
          <a:lstStyle/>
          <a:p>
            <a:pPr algn="ctr"/>
            <a:r>
              <a:rPr lang="en-US" sz="2500" b="1">
                <a:ln w="12700">
                  <a:solidFill>
                    <a:schemeClr val="accent1"/>
                  </a:solidFill>
                  <a:prstDash val="solid"/>
                </a:ln>
                <a:solidFill>
                  <a:srgbClr val="FF0000"/>
                </a:solidFill>
                <a:effectLst>
                  <a:outerShdw dist="38100" dir="2640000" algn="bl" rotWithShape="0">
                    <a:schemeClr val="accent1"/>
                  </a:outerShdw>
                </a:effectLst>
              </a:rPr>
              <a:t>NGUY CƠ MẤT AN TOÀN THÔNG TIN</a:t>
            </a:r>
            <a:endParaRPr lang="en-GB" sz="2500" b="1">
              <a:ln w="12700">
                <a:solidFill>
                  <a:schemeClr val="accent1"/>
                </a:solidFill>
                <a:prstDash val="solid"/>
              </a:ln>
              <a:solidFill>
                <a:srgbClr val="FF0000"/>
              </a:solidFill>
              <a:effectLst>
                <a:outerShdw dist="38100" dir="2640000" algn="bl" rotWithShape="0">
                  <a:schemeClr val="accent1"/>
                </a:outerShdw>
              </a:effectLst>
            </a:endParaRPr>
          </a:p>
        </p:txBody>
      </p:sp>
      <p:grpSp>
        <p:nvGrpSpPr>
          <p:cNvPr id="7" name="Group 6">
            <a:extLst>
              <a:ext uri="{FF2B5EF4-FFF2-40B4-BE49-F238E27FC236}">
                <a16:creationId xmlns:a16="http://schemas.microsoft.com/office/drawing/2014/main" id="{24F6A934-ED52-0264-914D-748CA79D0369}"/>
              </a:ext>
            </a:extLst>
          </p:cNvPr>
          <p:cNvGrpSpPr/>
          <p:nvPr/>
        </p:nvGrpSpPr>
        <p:grpSpPr>
          <a:xfrm>
            <a:off x="6745357" y="13252"/>
            <a:ext cx="4452730" cy="477054"/>
            <a:chOff x="-1138170" y="2262071"/>
            <a:chExt cx="6665961" cy="894524"/>
          </a:xfrm>
          <a:solidFill>
            <a:srgbClr val="FF0000"/>
          </a:solidFill>
        </p:grpSpPr>
        <p:sp>
          <p:nvSpPr>
            <p:cNvPr id="8" name="Rectangle: Top Corners Rounded 7">
              <a:extLst>
                <a:ext uri="{FF2B5EF4-FFF2-40B4-BE49-F238E27FC236}">
                  <a16:creationId xmlns:a16="http://schemas.microsoft.com/office/drawing/2014/main" id="{E7A10640-53A2-2774-3E54-D452976224BD}"/>
                </a:ext>
              </a:extLst>
            </p:cNvPr>
            <p:cNvSpPr/>
            <p:nvPr/>
          </p:nvSpPr>
          <p:spPr>
            <a:xfrm>
              <a:off x="-1138170" y="2262071"/>
              <a:ext cx="6665961" cy="894524"/>
            </a:xfrm>
            <a:prstGeom prst="round2SameRect">
              <a:avLst>
                <a:gd name="adj1" fmla="val 16670"/>
                <a:gd name="adj2" fmla="val 0"/>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angle: Top Corners Rounded 4">
              <a:extLst>
                <a:ext uri="{FF2B5EF4-FFF2-40B4-BE49-F238E27FC236}">
                  <a16:creationId xmlns:a16="http://schemas.microsoft.com/office/drawing/2014/main" id="{082D0FC9-1B51-147A-FBE4-D4099C93AA1C}"/>
                </a:ext>
              </a:extLst>
            </p:cNvPr>
            <p:cNvSpPr txBox="1"/>
            <p:nvPr/>
          </p:nvSpPr>
          <p:spPr>
            <a:xfrm>
              <a:off x="-1094495" y="2305746"/>
              <a:ext cx="6578611" cy="85084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3345" tIns="93345" rIns="93345" bIns="93345" numCol="1" spcCol="1270" anchor="ctr" anchorCtr="0">
              <a:noAutofit/>
            </a:bodyPr>
            <a:lstStyle/>
            <a:p>
              <a:pPr marL="0" lvl="0" indent="0" algn="ctr" defTabSz="2178050">
                <a:lnSpc>
                  <a:spcPct val="90000"/>
                </a:lnSpc>
                <a:spcBef>
                  <a:spcPct val="0"/>
                </a:spcBef>
                <a:spcAft>
                  <a:spcPct val="35000"/>
                </a:spcAft>
                <a:buNone/>
              </a:pPr>
              <a:r>
                <a:rPr lang="en-US" sz="2500" b="1" kern="1200">
                  <a:solidFill>
                    <a:srgbClr val="FFFF00"/>
                  </a:solidFill>
                </a:rPr>
                <a:t>Một số nguy cơ, hậu quả</a:t>
              </a:r>
              <a:endParaRPr lang="en-GB" sz="2500" b="1" kern="1200">
                <a:solidFill>
                  <a:srgbClr val="FFFF00"/>
                </a:solidFill>
              </a:endParaRPr>
            </a:p>
          </p:txBody>
        </p:sp>
      </p:grpSp>
      <p:sp>
        <p:nvSpPr>
          <p:cNvPr id="12" name="TextBox 11">
            <a:extLst>
              <a:ext uri="{FF2B5EF4-FFF2-40B4-BE49-F238E27FC236}">
                <a16:creationId xmlns:a16="http://schemas.microsoft.com/office/drawing/2014/main" id="{D3A99C61-1416-17D1-3B99-F6805DC915EB}"/>
              </a:ext>
            </a:extLst>
          </p:cNvPr>
          <p:cNvSpPr txBox="1"/>
          <p:nvPr/>
        </p:nvSpPr>
        <p:spPr>
          <a:xfrm>
            <a:off x="132521" y="513598"/>
            <a:ext cx="11622157" cy="6368988"/>
          </a:xfrm>
          <a:prstGeom prst="rect">
            <a:avLst/>
          </a:prstGeom>
          <a:noFill/>
        </p:spPr>
        <p:txBody>
          <a:bodyPr wrap="square">
            <a:spAutoFit/>
          </a:bodyPr>
          <a:lstStyle/>
          <a:p>
            <a:pPr algn="just">
              <a:lnSpc>
                <a:spcPct val="150000"/>
              </a:lnSpc>
            </a:pPr>
            <a:r>
              <a:rPr lang="en-GB" sz="2500" b="1"/>
              <a:t>3. Nguy cơ bị tấn công bởi các phần mềm độc hại</a:t>
            </a:r>
          </a:p>
          <a:p>
            <a:pPr lvl="1" algn="just">
              <a:lnSpc>
                <a:spcPct val="150000"/>
              </a:lnSpc>
            </a:pPr>
            <a:r>
              <a:rPr lang="en-GB" sz="2500"/>
              <a:t>Hacker có thể sử dụng nhiều kỹ thuật tấn công khác nhau để xâm nhập vào bên trong hệ thống như: Phishing, virus, phần mềm gián điệp, man in middle.</a:t>
            </a:r>
          </a:p>
          <a:p>
            <a:pPr algn="just">
              <a:lnSpc>
                <a:spcPct val="150000"/>
              </a:lnSpc>
            </a:pPr>
            <a:r>
              <a:rPr lang="en-GB" sz="2500" b="1"/>
              <a:t>4. Nguy cơ mất ATTT do sử dụng Email, mạng xã hội</a:t>
            </a:r>
          </a:p>
          <a:p>
            <a:pPr lvl="1" algn="just">
              <a:lnSpc>
                <a:spcPct val="150000"/>
              </a:lnSpc>
            </a:pPr>
            <a:r>
              <a:rPr lang="en-GB" sz="2500" b="1"/>
              <a:t> </a:t>
            </a:r>
            <a:r>
              <a:rPr lang="en-GB" sz="2500"/>
              <a:t>Phương pháp tấn công của Hacker ngày nay rất tinh vi và đa dạng. Chúng có thể sử dụng kỹ thuật Phising gửi file đính kèm trong email chứa mã độc, sau đó yêu cầu người dùng click vào đường link /tệp và làm theo hướng dẫn. Hậu quả, nạn nhân có thể bị Hacker bắt chuyển tiền hoặc máy tính của nạn nhân bị lộ lọt dữ liệu, nhiễm mã độc.</a:t>
            </a:r>
          </a:p>
          <a:p>
            <a:pPr lvl="1" algn="just">
              <a:lnSpc>
                <a:spcPct val="150000"/>
              </a:lnSpc>
            </a:pPr>
            <a:r>
              <a:rPr lang="en-GB" sz="2500"/>
              <a:t>Ngoài ra, nguy cơ lộ lọt thông tin trên mạng xã hội là rất cao nếu người dùng không bảo mật toàn diện tài khoản cá nhân trên Facebook, Youtube…</a:t>
            </a:r>
            <a:endParaRPr lang="en-GB" sz="2500" b="1"/>
          </a:p>
        </p:txBody>
      </p:sp>
    </p:spTree>
    <p:extLst>
      <p:ext uri="{BB962C8B-B14F-4D97-AF65-F5344CB8AC3E}">
        <p14:creationId xmlns:p14="http://schemas.microsoft.com/office/powerpoint/2010/main" val="1330951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8FC970-F0A8-356F-33A0-88A580DA929F}"/>
              </a:ext>
            </a:extLst>
          </p:cNvPr>
          <p:cNvSpPr/>
          <p:nvPr/>
        </p:nvSpPr>
        <p:spPr>
          <a:xfrm>
            <a:off x="0" y="0"/>
            <a:ext cx="6421625" cy="477054"/>
          </a:xfrm>
          <a:prstGeom prst="rect">
            <a:avLst/>
          </a:prstGeom>
          <a:solidFill>
            <a:srgbClr val="FFFF00"/>
          </a:solidFill>
        </p:spPr>
        <p:txBody>
          <a:bodyPr wrap="square" lIns="91440" tIns="45720" rIns="91440" bIns="45720">
            <a:spAutoFit/>
          </a:bodyPr>
          <a:lstStyle/>
          <a:p>
            <a:pPr algn="ctr"/>
            <a:r>
              <a:rPr lang="en-US" sz="2500" b="1">
                <a:ln w="12700">
                  <a:solidFill>
                    <a:schemeClr val="accent1"/>
                  </a:solidFill>
                  <a:prstDash val="solid"/>
                </a:ln>
                <a:solidFill>
                  <a:srgbClr val="FF0000"/>
                </a:solidFill>
                <a:effectLst>
                  <a:outerShdw dist="38100" dir="2640000" algn="bl" rotWithShape="0">
                    <a:schemeClr val="accent1"/>
                  </a:outerShdw>
                </a:effectLst>
              </a:rPr>
              <a:t>NGUY CƠ MẤT AN TOÀN THÔNG TIN</a:t>
            </a:r>
            <a:endParaRPr lang="en-GB" sz="2500" b="1">
              <a:ln w="12700">
                <a:solidFill>
                  <a:schemeClr val="accent1"/>
                </a:solidFill>
                <a:prstDash val="solid"/>
              </a:ln>
              <a:solidFill>
                <a:srgbClr val="FF0000"/>
              </a:solidFill>
              <a:effectLst>
                <a:outerShdw dist="38100" dir="2640000" algn="bl" rotWithShape="0">
                  <a:schemeClr val="accent1"/>
                </a:outerShdw>
              </a:effectLst>
            </a:endParaRPr>
          </a:p>
        </p:txBody>
      </p:sp>
      <p:grpSp>
        <p:nvGrpSpPr>
          <p:cNvPr id="7" name="Group 6">
            <a:extLst>
              <a:ext uri="{FF2B5EF4-FFF2-40B4-BE49-F238E27FC236}">
                <a16:creationId xmlns:a16="http://schemas.microsoft.com/office/drawing/2014/main" id="{24F6A934-ED52-0264-914D-748CA79D0369}"/>
              </a:ext>
            </a:extLst>
          </p:cNvPr>
          <p:cNvGrpSpPr/>
          <p:nvPr/>
        </p:nvGrpSpPr>
        <p:grpSpPr>
          <a:xfrm>
            <a:off x="6745357" y="13252"/>
            <a:ext cx="4306956" cy="477054"/>
            <a:chOff x="-1138170" y="2262071"/>
            <a:chExt cx="6665961" cy="894524"/>
          </a:xfrm>
          <a:solidFill>
            <a:srgbClr val="FF0000"/>
          </a:solidFill>
        </p:grpSpPr>
        <p:sp>
          <p:nvSpPr>
            <p:cNvPr id="8" name="Rectangle: Top Corners Rounded 7">
              <a:extLst>
                <a:ext uri="{FF2B5EF4-FFF2-40B4-BE49-F238E27FC236}">
                  <a16:creationId xmlns:a16="http://schemas.microsoft.com/office/drawing/2014/main" id="{E7A10640-53A2-2774-3E54-D452976224BD}"/>
                </a:ext>
              </a:extLst>
            </p:cNvPr>
            <p:cNvSpPr/>
            <p:nvPr/>
          </p:nvSpPr>
          <p:spPr>
            <a:xfrm>
              <a:off x="-1138170" y="2262071"/>
              <a:ext cx="6665961" cy="894524"/>
            </a:xfrm>
            <a:prstGeom prst="round2SameRect">
              <a:avLst>
                <a:gd name="adj1" fmla="val 16670"/>
                <a:gd name="adj2" fmla="val 0"/>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angle: Top Corners Rounded 4">
              <a:extLst>
                <a:ext uri="{FF2B5EF4-FFF2-40B4-BE49-F238E27FC236}">
                  <a16:creationId xmlns:a16="http://schemas.microsoft.com/office/drawing/2014/main" id="{082D0FC9-1B51-147A-FBE4-D4099C93AA1C}"/>
                </a:ext>
              </a:extLst>
            </p:cNvPr>
            <p:cNvSpPr txBox="1"/>
            <p:nvPr/>
          </p:nvSpPr>
          <p:spPr>
            <a:xfrm>
              <a:off x="-1094495" y="2305746"/>
              <a:ext cx="6578611" cy="85084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3345" tIns="93345" rIns="93345" bIns="93345" numCol="1" spcCol="1270" anchor="ctr" anchorCtr="0">
              <a:noAutofit/>
            </a:bodyPr>
            <a:lstStyle/>
            <a:p>
              <a:pPr marL="0" lvl="0" indent="0" algn="ctr" defTabSz="2178050">
                <a:lnSpc>
                  <a:spcPct val="90000"/>
                </a:lnSpc>
                <a:spcBef>
                  <a:spcPct val="0"/>
                </a:spcBef>
                <a:spcAft>
                  <a:spcPct val="35000"/>
                </a:spcAft>
                <a:buNone/>
              </a:pPr>
              <a:r>
                <a:rPr lang="en-US" sz="2500" b="1" kern="1200">
                  <a:solidFill>
                    <a:srgbClr val="FFFF00"/>
                  </a:solidFill>
                </a:rPr>
                <a:t>Một số nguy cơ, hậu quả</a:t>
              </a:r>
              <a:endParaRPr lang="en-GB" sz="2500" b="1" kern="1200">
                <a:solidFill>
                  <a:srgbClr val="FFFF00"/>
                </a:solidFill>
              </a:endParaRPr>
            </a:p>
          </p:txBody>
        </p:sp>
      </p:grpSp>
      <p:sp>
        <p:nvSpPr>
          <p:cNvPr id="5" name="TextBox 4">
            <a:extLst>
              <a:ext uri="{FF2B5EF4-FFF2-40B4-BE49-F238E27FC236}">
                <a16:creationId xmlns:a16="http://schemas.microsoft.com/office/drawing/2014/main" id="{659A7C29-2659-0AEE-B166-81E2BAE91D94}"/>
              </a:ext>
            </a:extLst>
          </p:cNvPr>
          <p:cNvSpPr txBox="1"/>
          <p:nvPr/>
        </p:nvSpPr>
        <p:spPr>
          <a:xfrm>
            <a:off x="530087" y="751344"/>
            <a:ext cx="10601739" cy="2906501"/>
          </a:xfrm>
          <a:prstGeom prst="rect">
            <a:avLst/>
          </a:prstGeom>
          <a:noFill/>
        </p:spPr>
        <p:txBody>
          <a:bodyPr wrap="square">
            <a:spAutoFit/>
          </a:bodyPr>
          <a:lstStyle/>
          <a:p>
            <a:pPr algn="just">
              <a:lnSpc>
                <a:spcPct val="150000"/>
              </a:lnSpc>
            </a:pPr>
            <a:r>
              <a:rPr lang="en-GB" sz="2500" b="1"/>
              <a:t>5. Nguy cơ mất ATTT đối với Website</a:t>
            </a:r>
          </a:p>
          <a:p>
            <a:pPr lvl="1" algn="just">
              <a:lnSpc>
                <a:spcPct val="150000"/>
              </a:lnSpc>
            </a:pPr>
            <a:r>
              <a:rPr lang="en-GB" sz="2500"/>
              <a:t>Một số thiệt hại do mất an toàn thông tin đối với Website có thể là bị chiếm quyền điều khiển, bị hack web, website bị treo không truy cập được, bị thay đổi giao diện website, bị chèn link bẩn, bị tấn công Dos, bị mất tài liệu dự án, mất danh sách khách hàng…</a:t>
            </a:r>
          </a:p>
        </p:txBody>
      </p:sp>
      <p:sp>
        <p:nvSpPr>
          <p:cNvPr id="10" name="TextBox 9">
            <a:extLst>
              <a:ext uri="{FF2B5EF4-FFF2-40B4-BE49-F238E27FC236}">
                <a16:creationId xmlns:a16="http://schemas.microsoft.com/office/drawing/2014/main" id="{2BDF223D-3635-A256-C042-6ECFDDB9E3D1}"/>
              </a:ext>
            </a:extLst>
          </p:cNvPr>
          <p:cNvSpPr txBox="1"/>
          <p:nvPr/>
        </p:nvSpPr>
        <p:spPr>
          <a:xfrm>
            <a:off x="490330" y="4187663"/>
            <a:ext cx="5605670" cy="1631216"/>
          </a:xfrm>
          <a:prstGeom prst="rect">
            <a:avLst/>
          </a:prstGeom>
          <a:noFill/>
        </p:spPr>
        <p:txBody>
          <a:bodyPr wrap="square">
            <a:spAutoFit/>
          </a:bodyPr>
          <a:lstStyle/>
          <a:p>
            <a:pPr algn="just"/>
            <a:r>
              <a:rPr lang="en-GB" sz="2500" b="1"/>
              <a:t>6. </a:t>
            </a:r>
            <a:r>
              <a:rPr lang="en-GB" sz="2500"/>
              <a:t>Ngoài một số thiệt hại do mất an toàn thông tin vừa điểm trên, </a:t>
            </a:r>
            <a:r>
              <a:rPr lang="en-GB" sz="2500" b="1"/>
              <a:t>người dùng còn có thể bị thiệt hại to lớn về tài chính, niền tin, tinh thần.</a:t>
            </a:r>
          </a:p>
        </p:txBody>
      </p:sp>
      <p:pic>
        <p:nvPicPr>
          <p:cNvPr id="12" name="Picture 11">
            <a:extLst>
              <a:ext uri="{FF2B5EF4-FFF2-40B4-BE49-F238E27FC236}">
                <a16:creationId xmlns:a16="http://schemas.microsoft.com/office/drawing/2014/main" id="{9EF19D3A-A5D4-1BE9-52CD-58F0B23283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3495" y="4012023"/>
            <a:ext cx="4412975" cy="2633941"/>
          </a:xfrm>
          <a:prstGeom prst="rect">
            <a:avLst/>
          </a:prstGeom>
        </p:spPr>
      </p:pic>
    </p:spTree>
    <p:extLst>
      <p:ext uri="{BB962C8B-B14F-4D97-AF65-F5344CB8AC3E}">
        <p14:creationId xmlns:p14="http://schemas.microsoft.com/office/powerpoint/2010/main" val="2813460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8FC970-F0A8-356F-33A0-88A580DA929F}"/>
              </a:ext>
            </a:extLst>
          </p:cNvPr>
          <p:cNvSpPr/>
          <p:nvPr/>
        </p:nvSpPr>
        <p:spPr>
          <a:xfrm>
            <a:off x="0" y="0"/>
            <a:ext cx="6421625" cy="477054"/>
          </a:xfrm>
          <a:prstGeom prst="rect">
            <a:avLst/>
          </a:prstGeom>
          <a:solidFill>
            <a:srgbClr val="FFFF00"/>
          </a:solidFill>
        </p:spPr>
        <p:txBody>
          <a:bodyPr wrap="square" lIns="91440" tIns="45720" rIns="91440" bIns="45720">
            <a:spAutoFit/>
          </a:bodyPr>
          <a:lstStyle/>
          <a:p>
            <a:pPr algn="ctr"/>
            <a:r>
              <a:rPr lang="en-US" sz="2500" b="1">
                <a:ln w="12700">
                  <a:solidFill>
                    <a:schemeClr val="accent1"/>
                  </a:solidFill>
                  <a:prstDash val="solid"/>
                </a:ln>
                <a:solidFill>
                  <a:srgbClr val="FF0000"/>
                </a:solidFill>
                <a:effectLst>
                  <a:outerShdw dist="38100" dir="2640000" algn="bl" rotWithShape="0">
                    <a:schemeClr val="accent1"/>
                  </a:outerShdw>
                </a:effectLst>
              </a:rPr>
              <a:t>NGUY CƠ MẤT AN TOÀN THÔNG TIN</a:t>
            </a:r>
            <a:endParaRPr lang="en-GB" sz="2500" b="1">
              <a:ln w="12700">
                <a:solidFill>
                  <a:schemeClr val="accent1"/>
                </a:solidFill>
                <a:prstDash val="solid"/>
              </a:ln>
              <a:solidFill>
                <a:srgbClr val="FF0000"/>
              </a:solidFill>
              <a:effectLst>
                <a:outerShdw dist="38100" dir="2640000" algn="bl" rotWithShape="0">
                  <a:schemeClr val="accent1"/>
                </a:outerShdw>
              </a:effectLst>
            </a:endParaRPr>
          </a:p>
        </p:txBody>
      </p:sp>
      <p:graphicFrame>
        <p:nvGraphicFramePr>
          <p:cNvPr id="2" name="Diagram 1">
            <a:extLst>
              <a:ext uri="{FF2B5EF4-FFF2-40B4-BE49-F238E27FC236}">
                <a16:creationId xmlns:a16="http://schemas.microsoft.com/office/drawing/2014/main" id="{B037116D-D104-73F5-6F55-25B7C66F1351}"/>
              </a:ext>
            </a:extLst>
          </p:cNvPr>
          <p:cNvGraphicFramePr/>
          <p:nvPr>
            <p:extLst>
              <p:ext uri="{D42A27DB-BD31-4B8C-83A1-F6EECF244321}">
                <p14:modId xmlns:p14="http://schemas.microsoft.com/office/powerpoint/2010/main" val="1172714136"/>
              </p:ext>
            </p:extLst>
          </p:nvPr>
        </p:nvGraphicFramePr>
        <p:xfrm>
          <a:off x="5861879" y="0"/>
          <a:ext cx="5428974" cy="8613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92F09DB9-39C1-7772-D75F-C88D2AF49590}"/>
              </a:ext>
            </a:extLst>
          </p:cNvPr>
          <p:cNvSpPr txBox="1"/>
          <p:nvPr/>
        </p:nvSpPr>
        <p:spPr>
          <a:xfrm>
            <a:off x="289754" y="1028519"/>
            <a:ext cx="11144250" cy="4637744"/>
          </a:xfrm>
          <a:prstGeom prst="rect">
            <a:avLst/>
          </a:prstGeom>
          <a:noFill/>
        </p:spPr>
        <p:txBody>
          <a:bodyPr wrap="square">
            <a:spAutoFit/>
          </a:bodyPr>
          <a:lstStyle/>
          <a:p>
            <a:pPr algn="just">
              <a:lnSpc>
                <a:spcPct val="150000"/>
              </a:lnSpc>
            </a:pPr>
            <a:r>
              <a:rPr lang="vi-VN" sz="2500" b="1"/>
              <a:t>1. Đặt mật khẩu mạnh</a:t>
            </a:r>
          </a:p>
          <a:p>
            <a:pPr lvl="1" algn="just">
              <a:lnSpc>
                <a:spcPct val="150000"/>
              </a:lnSpc>
            </a:pPr>
            <a:r>
              <a:rPr lang="vi-VN" sz="2500"/>
              <a:t>Đảm bảo rằng các tài khoản trên mạng xã hội, website, ứng dụng của bạn cần đặt mật khẩu mạnh</a:t>
            </a:r>
            <a:r>
              <a:rPr lang="en-US" sz="2500"/>
              <a:t> ( ký tự đặc biệt,</a:t>
            </a:r>
            <a:r>
              <a:rPr lang="vi-VN" sz="2500"/>
              <a:t> số, ký tự chữ</a:t>
            </a:r>
            <a:r>
              <a:rPr lang="en-US" sz="2500"/>
              <a:t>, </a:t>
            </a:r>
            <a:r>
              <a:rPr lang="vi-VN" sz="2500"/>
              <a:t>tránh đặt những mật khẩu dễ như 123456, 123456789, iloveyou, tên + ngày sinh,…</a:t>
            </a:r>
          </a:p>
          <a:p>
            <a:pPr algn="just">
              <a:lnSpc>
                <a:spcPct val="150000"/>
              </a:lnSpc>
            </a:pPr>
            <a:r>
              <a:rPr lang="vi-VN" sz="2500" b="1"/>
              <a:t>2. Mã hóa dữ liệu</a:t>
            </a:r>
          </a:p>
          <a:p>
            <a:pPr lvl="1" algn="just">
              <a:lnSpc>
                <a:spcPct val="150000"/>
              </a:lnSpc>
            </a:pPr>
            <a:r>
              <a:rPr lang="vi-VN" sz="2500"/>
              <a:t>Đối với những thông tin quan trọng, mật thiết, chúng ta nên mã hóa trước khi gửi đi.</a:t>
            </a:r>
            <a:r>
              <a:rPr lang="en-US" sz="2500"/>
              <a:t> </a:t>
            </a:r>
            <a:r>
              <a:rPr lang="vi-VN" sz="2500"/>
              <a:t>Mục đích của việc mã hóa thông tin là tránh khỏi sự nhòm ngó, tấn công của Hacker.</a:t>
            </a:r>
          </a:p>
        </p:txBody>
      </p:sp>
    </p:spTree>
    <p:extLst>
      <p:ext uri="{BB962C8B-B14F-4D97-AF65-F5344CB8AC3E}">
        <p14:creationId xmlns:p14="http://schemas.microsoft.com/office/powerpoint/2010/main" val="723174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CC4E829-C98C-406A-899E-9DF9815FA231}"/>
              </a:ext>
            </a:extLst>
          </p:cNvPr>
          <p:cNvSpPr/>
          <p:nvPr/>
        </p:nvSpPr>
        <p:spPr>
          <a:xfrm>
            <a:off x="147853" y="0"/>
            <a:ext cx="4661840" cy="68580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5A4FF1E-7F05-E36C-70A6-B9CD0F526995}"/>
              </a:ext>
            </a:extLst>
          </p:cNvPr>
          <p:cNvGrpSpPr/>
          <p:nvPr/>
        </p:nvGrpSpPr>
        <p:grpSpPr>
          <a:xfrm>
            <a:off x="4808646" y="414988"/>
            <a:ext cx="7235501" cy="777510"/>
            <a:chOff x="4808646" y="414988"/>
            <a:chExt cx="7235501" cy="777510"/>
          </a:xfrm>
        </p:grpSpPr>
        <p:sp>
          <p:nvSpPr>
            <p:cNvPr id="6" name="TextBox 5">
              <a:extLst>
                <a:ext uri="{FF2B5EF4-FFF2-40B4-BE49-F238E27FC236}">
                  <a16:creationId xmlns:a16="http://schemas.microsoft.com/office/drawing/2014/main" id="{95E3BD7D-EEC6-41FC-867D-95F2B71346B3}"/>
                </a:ext>
              </a:extLst>
            </p:cNvPr>
            <p:cNvSpPr txBox="1"/>
            <p:nvPr/>
          </p:nvSpPr>
          <p:spPr>
            <a:xfrm>
              <a:off x="4808646" y="414988"/>
              <a:ext cx="981106" cy="777510"/>
            </a:xfrm>
            <a:prstGeom prst="rect">
              <a:avLst/>
            </a:prstGeom>
            <a:noFill/>
          </p:spPr>
          <p:txBody>
            <a:bodyPr wrap="square" lIns="108000" rIns="108000" rtlCol="0">
              <a:spAutoFit/>
            </a:bodyPr>
            <a:lstStyle/>
            <a:p>
              <a:pPr algn="ctr"/>
              <a:r>
                <a:rPr lang="en-US" altLang="ko-KR" sz="4400" b="1" dirty="0">
                  <a:solidFill>
                    <a:schemeClr val="bg1"/>
                  </a:solidFill>
                  <a:cs typeface="Arial" pitchFamily="34" charset="0"/>
                </a:rPr>
                <a:t>01</a:t>
              </a:r>
              <a:endParaRPr lang="ko-KR" altLang="en-US" sz="4400" b="1" dirty="0">
                <a:solidFill>
                  <a:schemeClr val="bg1"/>
                </a:solidFill>
                <a:cs typeface="Arial" pitchFamily="34" charset="0"/>
              </a:endParaRPr>
            </a:p>
          </p:txBody>
        </p:sp>
        <p:sp>
          <p:nvSpPr>
            <p:cNvPr id="9" name="TextBox 8">
              <a:extLst>
                <a:ext uri="{FF2B5EF4-FFF2-40B4-BE49-F238E27FC236}">
                  <a16:creationId xmlns:a16="http://schemas.microsoft.com/office/drawing/2014/main" id="{EC79CA3D-1245-4812-BE2C-A17717D31459}"/>
                </a:ext>
              </a:extLst>
            </p:cNvPr>
            <p:cNvSpPr txBox="1"/>
            <p:nvPr/>
          </p:nvSpPr>
          <p:spPr>
            <a:xfrm>
              <a:off x="5787659" y="466974"/>
              <a:ext cx="6256488" cy="507831"/>
            </a:xfrm>
            <a:prstGeom prst="rect">
              <a:avLst/>
            </a:prstGeom>
            <a:noFill/>
          </p:spPr>
          <p:txBody>
            <a:bodyPr wrap="square" lIns="108000" rIns="108000" rtlCol="0">
              <a:spAutoFit/>
            </a:bodyPr>
            <a:lstStyle/>
            <a:p>
              <a:r>
                <a:rPr lang="en-US" altLang="ko-KR" sz="2700" b="1">
                  <a:solidFill>
                    <a:schemeClr val="bg1"/>
                  </a:solidFill>
                  <a:cs typeface="Arial" pitchFamily="34" charset="0"/>
                </a:rPr>
                <a:t>Kiến thức cơ bản</a:t>
              </a:r>
              <a:endParaRPr lang="ko-KR" altLang="en-US" sz="2700" b="1" dirty="0">
                <a:solidFill>
                  <a:schemeClr val="bg1"/>
                </a:solidFill>
                <a:cs typeface="Arial" pitchFamily="34" charset="0"/>
              </a:endParaRPr>
            </a:p>
          </p:txBody>
        </p:sp>
      </p:grpSp>
      <p:grpSp>
        <p:nvGrpSpPr>
          <p:cNvPr id="3" name="Group 2">
            <a:extLst>
              <a:ext uri="{FF2B5EF4-FFF2-40B4-BE49-F238E27FC236}">
                <a16:creationId xmlns:a16="http://schemas.microsoft.com/office/drawing/2014/main" id="{E7991FA5-507E-A8C1-1C77-F9D61E81D3D0}"/>
              </a:ext>
            </a:extLst>
          </p:cNvPr>
          <p:cNvGrpSpPr/>
          <p:nvPr/>
        </p:nvGrpSpPr>
        <p:grpSpPr>
          <a:xfrm>
            <a:off x="4790561" y="1436792"/>
            <a:ext cx="7401439" cy="777510"/>
            <a:chOff x="4790561" y="1175540"/>
            <a:chExt cx="7401439" cy="777510"/>
          </a:xfrm>
        </p:grpSpPr>
        <p:sp>
          <p:nvSpPr>
            <p:cNvPr id="10" name="TextBox 9">
              <a:extLst>
                <a:ext uri="{FF2B5EF4-FFF2-40B4-BE49-F238E27FC236}">
                  <a16:creationId xmlns:a16="http://schemas.microsoft.com/office/drawing/2014/main" id="{F627DDE9-FE7C-4B7E-A047-E092B6A88859}"/>
                </a:ext>
              </a:extLst>
            </p:cNvPr>
            <p:cNvSpPr txBox="1"/>
            <p:nvPr/>
          </p:nvSpPr>
          <p:spPr>
            <a:xfrm>
              <a:off x="4790561" y="1175540"/>
              <a:ext cx="981106" cy="777510"/>
            </a:xfrm>
            <a:prstGeom prst="rect">
              <a:avLst/>
            </a:prstGeom>
            <a:noFill/>
          </p:spPr>
          <p:txBody>
            <a:bodyPr wrap="square" lIns="108000" rIns="108000" rtlCol="0">
              <a:spAutoFit/>
            </a:bodyPr>
            <a:lstStyle/>
            <a:p>
              <a:pPr algn="ctr"/>
              <a:r>
                <a:rPr lang="en-US" altLang="ko-KR" sz="4400" b="1" dirty="0">
                  <a:solidFill>
                    <a:schemeClr val="bg1"/>
                  </a:solidFill>
                  <a:cs typeface="Arial" pitchFamily="34" charset="0"/>
                </a:rPr>
                <a:t>02</a:t>
              </a:r>
              <a:endParaRPr lang="ko-KR" altLang="en-US" sz="4400" b="1" dirty="0">
                <a:solidFill>
                  <a:schemeClr val="bg1"/>
                </a:solidFill>
                <a:cs typeface="Arial" pitchFamily="34" charset="0"/>
              </a:endParaRPr>
            </a:p>
          </p:txBody>
        </p:sp>
        <p:sp>
          <p:nvSpPr>
            <p:cNvPr id="13" name="TextBox 12">
              <a:extLst>
                <a:ext uri="{FF2B5EF4-FFF2-40B4-BE49-F238E27FC236}">
                  <a16:creationId xmlns:a16="http://schemas.microsoft.com/office/drawing/2014/main" id="{5A5757E4-1723-4073-9FC5-1D351F20A151}"/>
                </a:ext>
              </a:extLst>
            </p:cNvPr>
            <p:cNvSpPr txBox="1"/>
            <p:nvPr/>
          </p:nvSpPr>
          <p:spPr>
            <a:xfrm>
              <a:off x="5787659" y="1285182"/>
              <a:ext cx="6404341" cy="507831"/>
            </a:xfrm>
            <a:prstGeom prst="rect">
              <a:avLst/>
            </a:prstGeom>
            <a:noFill/>
          </p:spPr>
          <p:txBody>
            <a:bodyPr wrap="square" lIns="108000" rIns="108000" rtlCol="0">
              <a:spAutoFit/>
            </a:bodyPr>
            <a:lstStyle/>
            <a:p>
              <a:r>
                <a:rPr lang="en-US" altLang="ko-KR" sz="2700" b="1">
                  <a:solidFill>
                    <a:schemeClr val="bg1"/>
                  </a:solidFill>
                  <a:cs typeface="Arial" pitchFamily="34" charset="0"/>
                </a:rPr>
                <a:t>Một số nguy cơ mất ATTT</a:t>
              </a:r>
              <a:endParaRPr lang="ko-KR" altLang="en-US" sz="2700" b="1" dirty="0">
                <a:solidFill>
                  <a:schemeClr val="bg1"/>
                </a:solidFill>
                <a:cs typeface="Arial" pitchFamily="34" charset="0"/>
              </a:endParaRPr>
            </a:p>
          </p:txBody>
        </p:sp>
      </p:grpSp>
      <p:grpSp>
        <p:nvGrpSpPr>
          <p:cNvPr id="5" name="Group 4">
            <a:extLst>
              <a:ext uri="{FF2B5EF4-FFF2-40B4-BE49-F238E27FC236}">
                <a16:creationId xmlns:a16="http://schemas.microsoft.com/office/drawing/2014/main" id="{9965A8A0-B2C0-3C6E-4F94-F9D67B90326C}"/>
              </a:ext>
            </a:extLst>
          </p:cNvPr>
          <p:cNvGrpSpPr/>
          <p:nvPr/>
        </p:nvGrpSpPr>
        <p:grpSpPr>
          <a:xfrm>
            <a:off x="4855448" y="2628747"/>
            <a:ext cx="6234917" cy="923330"/>
            <a:chOff x="4855448" y="2519892"/>
            <a:chExt cx="6234917" cy="923330"/>
          </a:xfrm>
        </p:grpSpPr>
        <p:sp>
          <p:nvSpPr>
            <p:cNvPr id="14" name="TextBox 13">
              <a:extLst>
                <a:ext uri="{FF2B5EF4-FFF2-40B4-BE49-F238E27FC236}">
                  <a16:creationId xmlns:a16="http://schemas.microsoft.com/office/drawing/2014/main" id="{D7B9AF74-CA02-49F9-88D7-98D77F70D10F}"/>
                </a:ext>
              </a:extLst>
            </p:cNvPr>
            <p:cNvSpPr txBox="1"/>
            <p:nvPr/>
          </p:nvSpPr>
          <p:spPr>
            <a:xfrm>
              <a:off x="4855448" y="2590990"/>
              <a:ext cx="981106" cy="777510"/>
            </a:xfrm>
            <a:prstGeom prst="rect">
              <a:avLst/>
            </a:prstGeom>
            <a:noFill/>
          </p:spPr>
          <p:txBody>
            <a:bodyPr wrap="square" lIns="108000" rIns="108000" rtlCol="0">
              <a:spAutoFit/>
            </a:bodyPr>
            <a:lstStyle/>
            <a:p>
              <a:pPr algn="ctr"/>
              <a:r>
                <a:rPr lang="en-US" altLang="ko-KR" sz="4400" b="1" dirty="0">
                  <a:solidFill>
                    <a:schemeClr val="bg1"/>
                  </a:solidFill>
                  <a:cs typeface="Arial" pitchFamily="34" charset="0"/>
                </a:rPr>
                <a:t>03</a:t>
              </a:r>
              <a:endParaRPr lang="ko-KR" altLang="en-US" sz="4400" b="1" dirty="0">
                <a:solidFill>
                  <a:schemeClr val="bg1"/>
                </a:solidFill>
                <a:cs typeface="Arial" pitchFamily="34" charset="0"/>
              </a:endParaRPr>
            </a:p>
          </p:txBody>
        </p:sp>
        <p:sp>
          <p:nvSpPr>
            <p:cNvPr id="17" name="TextBox 16">
              <a:extLst>
                <a:ext uri="{FF2B5EF4-FFF2-40B4-BE49-F238E27FC236}">
                  <a16:creationId xmlns:a16="http://schemas.microsoft.com/office/drawing/2014/main" id="{493DF382-44DD-45C3-9704-34E8893BC3AC}"/>
                </a:ext>
              </a:extLst>
            </p:cNvPr>
            <p:cNvSpPr txBox="1"/>
            <p:nvPr/>
          </p:nvSpPr>
          <p:spPr>
            <a:xfrm>
              <a:off x="5882309" y="2519892"/>
              <a:ext cx="5208056" cy="923330"/>
            </a:xfrm>
            <a:prstGeom prst="rect">
              <a:avLst/>
            </a:prstGeom>
            <a:noFill/>
          </p:spPr>
          <p:txBody>
            <a:bodyPr wrap="square" lIns="108000" rIns="108000" rtlCol="0">
              <a:spAutoFit/>
            </a:bodyPr>
            <a:lstStyle/>
            <a:p>
              <a:r>
                <a:rPr lang="en-US" altLang="ko-KR" sz="2700" b="1">
                  <a:solidFill>
                    <a:schemeClr val="bg1"/>
                  </a:solidFill>
                  <a:cs typeface="Arial" pitchFamily="34" charset="0"/>
                </a:rPr>
                <a:t>Phòng chống virus, lấy cắp thông tin cá nhân</a:t>
              </a:r>
              <a:endParaRPr lang="ko-KR" altLang="en-US" sz="2700" b="1" dirty="0">
                <a:solidFill>
                  <a:schemeClr val="bg1"/>
                </a:solidFill>
                <a:cs typeface="Arial" pitchFamily="34" charset="0"/>
              </a:endParaRPr>
            </a:p>
          </p:txBody>
        </p:sp>
      </p:grpSp>
      <p:sp>
        <p:nvSpPr>
          <p:cNvPr id="19" name="TextBox 18">
            <a:extLst>
              <a:ext uri="{FF2B5EF4-FFF2-40B4-BE49-F238E27FC236}">
                <a16:creationId xmlns:a16="http://schemas.microsoft.com/office/drawing/2014/main" id="{042C12F7-AE9B-40D2-A6C4-2F1B6BC860EE}"/>
              </a:ext>
            </a:extLst>
          </p:cNvPr>
          <p:cNvSpPr txBox="1"/>
          <p:nvPr/>
        </p:nvSpPr>
        <p:spPr>
          <a:xfrm>
            <a:off x="243916" y="1102630"/>
            <a:ext cx="3586765" cy="923330"/>
          </a:xfrm>
          <a:prstGeom prst="rect">
            <a:avLst/>
          </a:prstGeom>
          <a:noFill/>
        </p:spPr>
        <p:txBody>
          <a:bodyPr wrap="square" rtlCol="0" anchor="ctr">
            <a:spAutoFit/>
          </a:bodyPr>
          <a:lstStyle/>
          <a:p>
            <a:pPr algn="r"/>
            <a:r>
              <a:rPr lang="en-US" altLang="ko-KR" sz="5400" b="1" dirty="0">
                <a:solidFill>
                  <a:schemeClr val="bg1"/>
                </a:solidFill>
                <a:latin typeface="+mj-lt"/>
                <a:cs typeface="Arial" pitchFamily="34" charset="0"/>
              </a:rPr>
              <a:t>Nội dung</a:t>
            </a:r>
            <a:endParaRPr lang="ko-KR" altLang="en-US" sz="5400" b="1" dirty="0">
              <a:solidFill>
                <a:schemeClr val="bg1"/>
              </a:solidFill>
              <a:latin typeface="+mj-lt"/>
              <a:cs typeface="Arial" pitchFamily="34" charset="0"/>
            </a:endParaRPr>
          </a:p>
        </p:txBody>
      </p:sp>
      <p:grpSp>
        <p:nvGrpSpPr>
          <p:cNvPr id="7" name="Group 6">
            <a:extLst>
              <a:ext uri="{FF2B5EF4-FFF2-40B4-BE49-F238E27FC236}">
                <a16:creationId xmlns:a16="http://schemas.microsoft.com/office/drawing/2014/main" id="{4C7DB173-0BDB-0F13-6868-7FD9DA7954B5}"/>
              </a:ext>
            </a:extLst>
          </p:cNvPr>
          <p:cNvGrpSpPr/>
          <p:nvPr/>
        </p:nvGrpSpPr>
        <p:grpSpPr>
          <a:xfrm>
            <a:off x="4806553" y="4018250"/>
            <a:ext cx="6597320" cy="923330"/>
            <a:chOff x="4806553" y="4018250"/>
            <a:chExt cx="6597320" cy="923330"/>
          </a:xfrm>
        </p:grpSpPr>
        <p:sp>
          <p:nvSpPr>
            <p:cNvPr id="18" name="TextBox 17">
              <a:extLst>
                <a:ext uri="{FF2B5EF4-FFF2-40B4-BE49-F238E27FC236}">
                  <a16:creationId xmlns:a16="http://schemas.microsoft.com/office/drawing/2014/main" id="{8611BD74-B8C0-4D62-99FC-2DBC909A434D}"/>
                </a:ext>
              </a:extLst>
            </p:cNvPr>
            <p:cNvSpPr txBox="1"/>
            <p:nvPr/>
          </p:nvSpPr>
          <p:spPr>
            <a:xfrm>
              <a:off x="4806553" y="4049096"/>
              <a:ext cx="981106" cy="777510"/>
            </a:xfrm>
            <a:prstGeom prst="rect">
              <a:avLst/>
            </a:prstGeom>
            <a:noFill/>
          </p:spPr>
          <p:txBody>
            <a:bodyPr wrap="square" lIns="108000" rIns="108000" rtlCol="0">
              <a:spAutoFit/>
            </a:bodyPr>
            <a:lstStyle/>
            <a:p>
              <a:pPr algn="ctr"/>
              <a:r>
                <a:rPr lang="en-US" altLang="ko-KR" sz="4400" b="1" dirty="0">
                  <a:solidFill>
                    <a:schemeClr val="bg1"/>
                  </a:solidFill>
                  <a:cs typeface="Arial" pitchFamily="34" charset="0"/>
                </a:rPr>
                <a:t>04</a:t>
              </a:r>
              <a:endParaRPr lang="ko-KR" altLang="en-US" sz="4400" b="1" dirty="0">
                <a:solidFill>
                  <a:schemeClr val="bg1"/>
                </a:solidFill>
                <a:cs typeface="Arial" pitchFamily="34" charset="0"/>
              </a:endParaRPr>
            </a:p>
          </p:txBody>
        </p:sp>
        <p:sp>
          <p:nvSpPr>
            <p:cNvPr id="68" name="TextBox 67">
              <a:extLst>
                <a:ext uri="{FF2B5EF4-FFF2-40B4-BE49-F238E27FC236}">
                  <a16:creationId xmlns:a16="http://schemas.microsoft.com/office/drawing/2014/main" id="{194749CF-E6DB-4EE0-AA7F-A502B8FB1456}"/>
                </a:ext>
              </a:extLst>
            </p:cNvPr>
            <p:cNvSpPr txBox="1"/>
            <p:nvPr/>
          </p:nvSpPr>
          <p:spPr>
            <a:xfrm>
              <a:off x="5882309" y="4018250"/>
              <a:ext cx="5521564" cy="923330"/>
            </a:xfrm>
            <a:prstGeom prst="rect">
              <a:avLst/>
            </a:prstGeom>
            <a:noFill/>
          </p:spPr>
          <p:txBody>
            <a:bodyPr wrap="square" lIns="108000" rIns="108000" rtlCol="0">
              <a:spAutoFit/>
            </a:bodyPr>
            <a:lstStyle/>
            <a:p>
              <a:r>
                <a:rPr lang="en-US" altLang="ko-KR" sz="2700" b="1">
                  <a:solidFill>
                    <a:schemeClr val="bg1"/>
                  </a:solidFill>
                  <a:cs typeface="Arial" pitchFamily="34" charset="0"/>
                </a:rPr>
                <a:t>Đảm bảo an toàn thông tin đối với tài liệu</a:t>
              </a:r>
              <a:endParaRPr lang="vi-VN" altLang="ko-KR" sz="2700" b="1" dirty="0">
                <a:solidFill>
                  <a:schemeClr val="bg1"/>
                </a:solidFill>
                <a:cs typeface="Arial" pitchFamily="34" charset="0"/>
              </a:endParaRPr>
            </a:p>
          </p:txBody>
        </p:sp>
      </p:grpSp>
      <p:grpSp>
        <p:nvGrpSpPr>
          <p:cNvPr id="8" name="Group 7">
            <a:extLst>
              <a:ext uri="{FF2B5EF4-FFF2-40B4-BE49-F238E27FC236}">
                <a16:creationId xmlns:a16="http://schemas.microsoft.com/office/drawing/2014/main" id="{AB44F79D-4C7C-5113-1FB4-B7B04EF8F870}"/>
              </a:ext>
            </a:extLst>
          </p:cNvPr>
          <p:cNvGrpSpPr/>
          <p:nvPr/>
        </p:nvGrpSpPr>
        <p:grpSpPr>
          <a:xfrm>
            <a:off x="4780363" y="5382109"/>
            <a:ext cx="6623510" cy="777510"/>
            <a:chOff x="4780363" y="5382109"/>
            <a:chExt cx="6623510" cy="777510"/>
          </a:xfrm>
        </p:grpSpPr>
        <p:sp>
          <p:nvSpPr>
            <p:cNvPr id="28" name="TextBox 27">
              <a:extLst>
                <a:ext uri="{FF2B5EF4-FFF2-40B4-BE49-F238E27FC236}">
                  <a16:creationId xmlns:a16="http://schemas.microsoft.com/office/drawing/2014/main" id="{198A79BF-6D8D-4735-9BAB-8B287BD6AD60}"/>
                </a:ext>
              </a:extLst>
            </p:cNvPr>
            <p:cNvSpPr txBox="1"/>
            <p:nvPr/>
          </p:nvSpPr>
          <p:spPr>
            <a:xfrm>
              <a:off x="5882309" y="5516948"/>
              <a:ext cx="5521564" cy="507831"/>
            </a:xfrm>
            <a:prstGeom prst="rect">
              <a:avLst/>
            </a:prstGeom>
            <a:noFill/>
          </p:spPr>
          <p:txBody>
            <a:bodyPr wrap="square" lIns="108000" rIns="108000" rtlCol="0">
              <a:spAutoFit/>
            </a:bodyPr>
            <a:lstStyle/>
            <a:p>
              <a:r>
                <a:rPr lang="en-US" altLang="ko-KR" sz="2700" b="1">
                  <a:solidFill>
                    <a:schemeClr val="bg1"/>
                  </a:solidFill>
                  <a:cs typeface="Arial" pitchFamily="34" charset="0"/>
                </a:rPr>
                <a:t>Kiểm soát truy nhập</a:t>
              </a:r>
              <a:endParaRPr lang="ko-KR" altLang="en-US" sz="2700" b="1" dirty="0">
                <a:solidFill>
                  <a:schemeClr val="bg1"/>
                </a:solidFill>
                <a:cs typeface="Arial" pitchFamily="34" charset="0"/>
              </a:endParaRPr>
            </a:p>
          </p:txBody>
        </p:sp>
        <p:sp>
          <p:nvSpPr>
            <p:cNvPr id="69" name="TextBox 68">
              <a:extLst>
                <a:ext uri="{FF2B5EF4-FFF2-40B4-BE49-F238E27FC236}">
                  <a16:creationId xmlns:a16="http://schemas.microsoft.com/office/drawing/2014/main" id="{6EDB2A97-04C5-40C3-AD1D-EBF3ACD8C1D0}"/>
                </a:ext>
              </a:extLst>
            </p:cNvPr>
            <p:cNvSpPr txBox="1"/>
            <p:nvPr/>
          </p:nvSpPr>
          <p:spPr>
            <a:xfrm>
              <a:off x="4780363" y="5382109"/>
              <a:ext cx="981106" cy="777510"/>
            </a:xfrm>
            <a:prstGeom prst="rect">
              <a:avLst/>
            </a:prstGeom>
            <a:noFill/>
          </p:spPr>
          <p:txBody>
            <a:bodyPr wrap="square" lIns="108000" rIns="108000" rtlCol="0">
              <a:spAutoFit/>
            </a:bodyPr>
            <a:lstStyle/>
            <a:p>
              <a:pPr algn="ctr"/>
              <a:r>
                <a:rPr lang="en-US" altLang="ko-KR" sz="4400" b="1" dirty="0">
                  <a:solidFill>
                    <a:schemeClr val="bg1"/>
                  </a:solidFill>
                  <a:cs typeface="Arial" pitchFamily="34" charset="0"/>
                </a:rPr>
                <a:t>05</a:t>
              </a:r>
              <a:endParaRPr lang="ko-KR" altLang="en-US" sz="4400" b="1" dirty="0">
                <a:solidFill>
                  <a:schemeClr val="bg1"/>
                </a:solidFill>
                <a:cs typeface="Arial" pitchFamily="34" charset="0"/>
              </a:endParaRPr>
            </a:p>
          </p:txBody>
        </p:sp>
      </p:grpSp>
      <p:sp>
        <p:nvSpPr>
          <p:cNvPr id="2" name="Rectangle 1">
            <a:extLst>
              <a:ext uri="{FF2B5EF4-FFF2-40B4-BE49-F238E27FC236}">
                <a16:creationId xmlns:a16="http://schemas.microsoft.com/office/drawing/2014/main" id="{0DC95440-3305-BBD9-49B2-2FEDB376BF55}"/>
              </a:ext>
            </a:extLst>
          </p:cNvPr>
          <p:cNvSpPr/>
          <p:nvPr/>
        </p:nvSpPr>
        <p:spPr>
          <a:xfrm>
            <a:off x="243916" y="2508553"/>
            <a:ext cx="4524448" cy="3170099"/>
          </a:xfrm>
          <a:prstGeom prst="rect">
            <a:avLst/>
          </a:prstGeom>
          <a:noFill/>
        </p:spPr>
        <p:txBody>
          <a:bodyPr wrap="square" lIns="91440" tIns="45720" rIns="91440" bIns="45720">
            <a:spAutoFit/>
          </a:bodyPr>
          <a:lstStyle/>
          <a:p>
            <a:pPr algn="ctr"/>
            <a:r>
              <a:rPr lang="en-US" sz="5000" b="1" cap="none" spc="0">
                <a:ln w="12700" cmpd="sng">
                  <a:solidFill>
                    <a:schemeClr val="accent4"/>
                  </a:solidFill>
                  <a:prstDash val="solid"/>
                </a:ln>
                <a:solidFill>
                  <a:srgbClr val="FFC000"/>
                </a:solidFill>
                <a:effectLst/>
                <a:latin typeface=".VnCooperH" panose="020B7200000000000000" pitchFamily="34" charset="0"/>
              </a:rPr>
              <a:t>AN ToµN, AN NINH, B¶O MËT TH¤NG TIN</a:t>
            </a:r>
            <a:endParaRPr lang="en-GB" sz="5000" b="1" cap="none" spc="0">
              <a:ln w="12700" cmpd="sng">
                <a:solidFill>
                  <a:schemeClr val="accent4"/>
                </a:solidFill>
                <a:prstDash val="solid"/>
              </a:ln>
              <a:solidFill>
                <a:srgbClr val="FFC000"/>
              </a:solidFill>
              <a:effectLst/>
            </a:endParaRPr>
          </a:p>
        </p:txBody>
      </p:sp>
    </p:spTree>
    <p:extLst>
      <p:ext uri="{BB962C8B-B14F-4D97-AF65-F5344CB8AC3E}">
        <p14:creationId xmlns:p14="http://schemas.microsoft.com/office/powerpoint/2010/main" val="3811342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8FC970-F0A8-356F-33A0-88A580DA929F}"/>
              </a:ext>
            </a:extLst>
          </p:cNvPr>
          <p:cNvSpPr/>
          <p:nvPr/>
        </p:nvSpPr>
        <p:spPr>
          <a:xfrm>
            <a:off x="0" y="0"/>
            <a:ext cx="6421625" cy="477054"/>
          </a:xfrm>
          <a:prstGeom prst="rect">
            <a:avLst/>
          </a:prstGeom>
          <a:solidFill>
            <a:srgbClr val="FFFF00"/>
          </a:solidFill>
        </p:spPr>
        <p:txBody>
          <a:bodyPr wrap="square" lIns="91440" tIns="45720" rIns="91440" bIns="45720">
            <a:spAutoFit/>
          </a:bodyPr>
          <a:lstStyle/>
          <a:p>
            <a:pPr algn="ctr"/>
            <a:r>
              <a:rPr lang="en-US" sz="2500" b="1">
                <a:ln w="12700">
                  <a:solidFill>
                    <a:schemeClr val="accent1"/>
                  </a:solidFill>
                  <a:prstDash val="solid"/>
                </a:ln>
                <a:solidFill>
                  <a:srgbClr val="FF0000"/>
                </a:solidFill>
                <a:effectLst>
                  <a:outerShdw dist="38100" dir="2640000" algn="bl" rotWithShape="0">
                    <a:schemeClr val="accent1"/>
                  </a:outerShdw>
                </a:effectLst>
              </a:rPr>
              <a:t>NGUY CƠ MẤT AN TOÀN THÔNG TIN</a:t>
            </a:r>
            <a:endParaRPr lang="en-GB" sz="2500" b="1">
              <a:ln w="12700">
                <a:solidFill>
                  <a:schemeClr val="accent1"/>
                </a:solidFill>
                <a:prstDash val="solid"/>
              </a:ln>
              <a:solidFill>
                <a:srgbClr val="FF0000"/>
              </a:solidFill>
              <a:effectLst>
                <a:outerShdw dist="38100" dir="2640000" algn="bl" rotWithShape="0">
                  <a:schemeClr val="accent1"/>
                </a:outerShdw>
              </a:effectLst>
            </a:endParaRPr>
          </a:p>
        </p:txBody>
      </p:sp>
      <p:graphicFrame>
        <p:nvGraphicFramePr>
          <p:cNvPr id="2" name="Diagram 1">
            <a:extLst>
              <a:ext uri="{FF2B5EF4-FFF2-40B4-BE49-F238E27FC236}">
                <a16:creationId xmlns:a16="http://schemas.microsoft.com/office/drawing/2014/main" id="{B037116D-D104-73F5-6F55-25B7C66F1351}"/>
              </a:ext>
            </a:extLst>
          </p:cNvPr>
          <p:cNvGraphicFramePr/>
          <p:nvPr>
            <p:extLst>
              <p:ext uri="{D42A27DB-BD31-4B8C-83A1-F6EECF244321}">
                <p14:modId xmlns:p14="http://schemas.microsoft.com/office/powerpoint/2010/main" val="1134423499"/>
              </p:ext>
            </p:extLst>
          </p:nvPr>
        </p:nvGraphicFramePr>
        <p:xfrm>
          <a:off x="5861879" y="0"/>
          <a:ext cx="5428974" cy="8613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92F09DB9-39C1-7772-D75F-C88D2AF49590}"/>
              </a:ext>
            </a:extLst>
          </p:cNvPr>
          <p:cNvSpPr txBox="1"/>
          <p:nvPr/>
        </p:nvSpPr>
        <p:spPr>
          <a:xfrm>
            <a:off x="340001" y="861391"/>
            <a:ext cx="11511997" cy="5214826"/>
          </a:xfrm>
          <a:prstGeom prst="rect">
            <a:avLst/>
          </a:prstGeom>
          <a:noFill/>
        </p:spPr>
        <p:txBody>
          <a:bodyPr wrap="square">
            <a:spAutoFit/>
          </a:bodyPr>
          <a:lstStyle/>
          <a:p>
            <a:pPr algn="just">
              <a:lnSpc>
                <a:spcPct val="150000"/>
              </a:lnSpc>
            </a:pPr>
            <a:r>
              <a:rPr lang="en-GB" sz="2500" b="1"/>
              <a:t>3. Cập nhật phần mềm</a:t>
            </a:r>
          </a:p>
          <a:p>
            <a:pPr lvl="1" algn="just">
              <a:lnSpc>
                <a:spcPct val="150000"/>
              </a:lnSpc>
            </a:pPr>
            <a:r>
              <a:rPr lang="en-GB" sz="2500"/>
              <a:t>Một trong những giải pháp tránh mất thông tin hiệu quả là cài đặt phần mềm. Bạn có thể cài phần mềm diệt virus, phần mềm cảnh báo tấn công, phần mềm giám sát hệ thống..</a:t>
            </a:r>
          </a:p>
          <a:p>
            <a:pPr algn="just">
              <a:lnSpc>
                <a:spcPct val="150000"/>
              </a:lnSpc>
            </a:pPr>
            <a:r>
              <a:rPr lang="en-GB" sz="2500" b="1"/>
              <a:t>4. Cài đặt phần mềm diệt virus</a:t>
            </a:r>
          </a:p>
          <a:p>
            <a:pPr lvl="1" algn="just">
              <a:lnSpc>
                <a:spcPct val="150000"/>
              </a:lnSpc>
            </a:pPr>
            <a:r>
              <a:rPr lang="en-GB" sz="2500"/>
              <a:t>Cài đặt phần mềm chống virus xâm nhập cũng là một giải pháp được các chuyên gia khuyến cáo. Lưu ý, người dùng nên quét virus trước khi tải phần mềm về máy. Một số công cụ online giúp kiểm tra mã độc online như: virus total, 6scan security, sitecheck.</a:t>
            </a:r>
          </a:p>
        </p:txBody>
      </p:sp>
    </p:spTree>
    <p:extLst>
      <p:ext uri="{BB962C8B-B14F-4D97-AF65-F5344CB8AC3E}">
        <p14:creationId xmlns:p14="http://schemas.microsoft.com/office/powerpoint/2010/main" val="1769749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8FC970-F0A8-356F-33A0-88A580DA929F}"/>
              </a:ext>
            </a:extLst>
          </p:cNvPr>
          <p:cNvSpPr/>
          <p:nvPr/>
        </p:nvSpPr>
        <p:spPr>
          <a:xfrm>
            <a:off x="0" y="0"/>
            <a:ext cx="6421625" cy="598177"/>
          </a:xfrm>
          <a:prstGeom prst="rect">
            <a:avLst/>
          </a:prstGeom>
          <a:solidFill>
            <a:srgbClr val="FFFF00"/>
          </a:solidFill>
        </p:spPr>
        <p:txBody>
          <a:bodyPr wrap="square" lIns="91440" tIns="45720" rIns="91440" bIns="45720">
            <a:spAutoFit/>
          </a:bodyPr>
          <a:lstStyle/>
          <a:p>
            <a:pPr algn="ctr">
              <a:lnSpc>
                <a:spcPct val="150000"/>
              </a:lnSpc>
            </a:pPr>
            <a:r>
              <a:rPr lang="en-US" sz="2500" b="1">
                <a:ln w="12700">
                  <a:solidFill>
                    <a:schemeClr val="accent1"/>
                  </a:solidFill>
                  <a:prstDash val="solid"/>
                </a:ln>
                <a:solidFill>
                  <a:srgbClr val="FF0000"/>
                </a:solidFill>
                <a:effectLst>
                  <a:outerShdw dist="38100" dir="2640000" algn="bl" rotWithShape="0">
                    <a:schemeClr val="accent1"/>
                  </a:outerShdw>
                </a:effectLst>
              </a:rPr>
              <a:t>NGUY CƠ MẤT AN TOÀN THÔNG TIN</a:t>
            </a:r>
            <a:endParaRPr lang="en-GB" sz="2500" b="1">
              <a:ln w="12700">
                <a:solidFill>
                  <a:schemeClr val="accent1"/>
                </a:solidFill>
                <a:prstDash val="solid"/>
              </a:ln>
              <a:solidFill>
                <a:srgbClr val="FF0000"/>
              </a:solidFill>
              <a:effectLst>
                <a:outerShdw dist="38100" dir="2640000" algn="bl" rotWithShape="0">
                  <a:schemeClr val="accent1"/>
                </a:outerShdw>
              </a:effectLst>
            </a:endParaRPr>
          </a:p>
        </p:txBody>
      </p:sp>
      <p:graphicFrame>
        <p:nvGraphicFramePr>
          <p:cNvPr id="2" name="Diagram 1">
            <a:extLst>
              <a:ext uri="{FF2B5EF4-FFF2-40B4-BE49-F238E27FC236}">
                <a16:creationId xmlns:a16="http://schemas.microsoft.com/office/drawing/2014/main" id="{B037116D-D104-73F5-6F55-25B7C66F1351}"/>
              </a:ext>
            </a:extLst>
          </p:cNvPr>
          <p:cNvGraphicFramePr/>
          <p:nvPr>
            <p:extLst>
              <p:ext uri="{D42A27DB-BD31-4B8C-83A1-F6EECF244321}">
                <p14:modId xmlns:p14="http://schemas.microsoft.com/office/powerpoint/2010/main" val="1984998954"/>
              </p:ext>
            </p:extLst>
          </p:nvPr>
        </p:nvGraphicFramePr>
        <p:xfrm>
          <a:off x="5861879" y="0"/>
          <a:ext cx="5428974" cy="8613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DA2F368A-3CDF-A126-8448-8E0B002AC214}"/>
              </a:ext>
            </a:extLst>
          </p:cNvPr>
          <p:cNvSpPr txBox="1"/>
          <p:nvPr/>
        </p:nvSpPr>
        <p:spPr>
          <a:xfrm>
            <a:off x="495300" y="861391"/>
            <a:ext cx="11201400" cy="5214826"/>
          </a:xfrm>
          <a:prstGeom prst="rect">
            <a:avLst/>
          </a:prstGeom>
          <a:noFill/>
        </p:spPr>
        <p:txBody>
          <a:bodyPr wrap="square">
            <a:spAutoFit/>
          </a:bodyPr>
          <a:lstStyle/>
          <a:p>
            <a:pPr algn="just">
              <a:lnSpc>
                <a:spcPct val="150000"/>
              </a:lnSpc>
            </a:pPr>
            <a:r>
              <a:rPr lang="en-GB" sz="2500" b="1"/>
              <a:t>5. Sử dụng phần mềm có nguồn gốc rõ ràng</a:t>
            </a:r>
          </a:p>
          <a:p>
            <a:pPr lvl="1" algn="just">
              <a:lnSpc>
                <a:spcPct val="150000"/>
              </a:lnSpc>
            </a:pPr>
            <a:r>
              <a:rPr lang="en-GB" sz="2500"/>
              <a:t>Đảm bảo rằng mọi phần mềm, ứng dụng trên thiết bị của bạn có nguồn gốc rõ ràng.</a:t>
            </a:r>
          </a:p>
          <a:p>
            <a:pPr algn="just">
              <a:lnSpc>
                <a:spcPct val="150000"/>
              </a:lnSpc>
            </a:pPr>
            <a:r>
              <a:rPr lang="en-GB" sz="2500" b="1"/>
              <a:t>6. Kiểm soát quyền trên thiết bị</a:t>
            </a:r>
          </a:p>
          <a:p>
            <a:pPr lvl="1" algn="just">
              <a:lnSpc>
                <a:spcPct val="150000"/>
              </a:lnSpc>
            </a:pPr>
            <a:r>
              <a:rPr lang="en-GB" sz="2500"/>
              <a:t>Hãy phân chia quyền thật rõ ràng cho các thành viên, người thân trên thiết bị của bạn.</a:t>
            </a:r>
          </a:p>
          <a:p>
            <a:pPr algn="just">
              <a:lnSpc>
                <a:spcPct val="150000"/>
              </a:lnSpc>
            </a:pPr>
            <a:r>
              <a:rPr lang="en-GB" sz="2500" b="1"/>
              <a:t>7. Tắt các kết nối Wifi, Bluetooth khi không sử dụng</a:t>
            </a:r>
          </a:p>
          <a:p>
            <a:pPr lvl="1" algn="just">
              <a:lnSpc>
                <a:spcPct val="150000"/>
              </a:lnSpc>
            </a:pPr>
            <a:r>
              <a:rPr lang="en-GB" sz="2500"/>
              <a:t>Tắt các kết nối Wifi, Bluetooth,… để tránh nguy cơ bị rò rỉ mật khẩu, tài liệu và thông tin cá nhân.</a:t>
            </a:r>
          </a:p>
        </p:txBody>
      </p:sp>
    </p:spTree>
    <p:extLst>
      <p:ext uri="{BB962C8B-B14F-4D97-AF65-F5344CB8AC3E}">
        <p14:creationId xmlns:p14="http://schemas.microsoft.com/office/powerpoint/2010/main" val="19680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AE9AA31-9CB4-314D-CFC7-BE5ECD8CD559}"/>
              </a:ext>
            </a:extLst>
          </p:cNvPr>
          <p:cNvSpPr/>
          <p:nvPr/>
        </p:nvSpPr>
        <p:spPr>
          <a:xfrm>
            <a:off x="1771650" y="3122474"/>
            <a:ext cx="9144161" cy="1754326"/>
          </a:xfrm>
          <a:prstGeom prst="rect">
            <a:avLst/>
          </a:prstGeom>
          <a:solidFill>
            <a:srgbClr val="FF0000"/>
          </a:solidFill>
        </p:spPr>
        <p:txBody>
          <a:bodyPr wrap="square" lIns="91440" tIns="45720" rIns="91440" bIns="45720">
            <a:spAutoFit/>
          </a:bodyPr>
          <a:lstStyle/>
          <a:p>
            <a:pPr algn="ctr"/>
            <a:r>
              <a:rPr lang="en-US" sz="5400" b="1" cap="none" spc="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PHÒNG, CHỐNG VIRUS</a:t>
            </a:r>
            <a:r>
              <a:rPr lang="en-GB" sz="5400" b="1">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 LẤY CẮP THÔNG TIN</a:t>
            </a:r>
            <a:endParaRPr lang="en-US" sz="5400" b="1" cap="none" spc="0">
              <a:ln w="12700">
                <a:solidFill>
                  <a:schemeClr val="tx2">
                    <a:lumMod val="75000"/>
                  </a:schemeClr>
                </a:solidFill>
                <a:prstDash val="solid"/>
              </a:ln>
              <a:solidFill>
                <a:srgbClr val="FFFF00"/>
              </a:solid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843255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AE9AA31-9CB4-314D-CFC7-BE5ECD8CD559}"/>
              </a:ext>
            </a:extLst>
          </p:cNvPr>
          <p:cNvSpPr/>
          <p:nvPr/>
        </p:nvSpPr>
        <p:spPr>
          <a:xfrm>
            <a:off x="0" y="0"/>
            <a:ext cx="12192000" cy="658835"/>
          </a:xfrm>
          <a:prstGeom prst="rect">
            <a:avLst/>
          </a:prstGeom>
          <a:solidFill>
            <a:srgbClr val="FF0000"/>
          </a:solidFill>
        </p:spPr>
        <p:txBody>
          <a:bodyPr wrap="square" lIns="91440" tIns="45720" rIns="91440" bIns="45720">
            <a:spAutoFit/>
          </a:bodyPr>
          <a:lstStyle/>
          <a:p>
            <a:pPr algn="ctr">
              <a:lnSpc>
                <a:spcPct val="150000"/>
              </a:lnSpc>
            </a:pPr>
            <a:r>
              <a:rPr lang="en-US" sz="2800" b="1" cap="none" spc="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PHÒNG CHỐNG VIRUS</a:t>
            </a:r>
            <a:r>
              <a:rPr lang="en-GB" sz="2800" b="1">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 LẤY CẮP THÔNG TIN</a:t>
            </a:r>
            <a:endParaRPr lang="en-US" sz="2800" b="1" cap="none" spc="0">
              <a:ln w="12700">
                <a:solidFill>
                  <a:schemeClr val="tx2">
                    <a:lumMod val="75000"/>
                  </a:schemeClr>
                </a:solidFill>
                <a:prstDash val="solid"/>
              </a:ln>
              <a:solidFill>
                <a:srgbClr val="FFFF00"/>
              </a:solidFill>
              <a:effectLst>
                <a:outerShdw dist="38100" dir="2640000" algn="bl" rotWithShape="0">
                  <a:schemeClr val="tx2">
                    <a:lumMod val="75000"/>
                  </a:schemeClr>
                </a:outerShdw>
              </a:effectLst>
            </a:endParaRPr>
          </a:p>
        </p:txBody>
      </p:sp>
      <p:sp>
        <p:nvSpPr>
          <p:cNvPr id="7" name="TextBox 6">
            <a:extLst>
              <a:ext uri="{FF2B5EF4-FFF2-40B4-BE49-F238E27FC236}">
                <a16:creationId xmlns:a16="http://schemas.microsoft.com/office/drawing/2014/main" id="{544EFD3E-8FC9-EA3A-FE09-C1DE9CB97347}"/>
              </a:ext>
            </a:extLst>
          </p:cNvPr>
          <p:cNvSpPr txBox="1"/>
          <p:nvPr/>
        </p:nvSpPr>
        <p:spPr>
          <a:xfrm>
            <a:off x="411646" y="1801400"/>
            <a:ext cx="6572250" cy="4060663"/>
          </a:xfrm>
          <a:prstGeom prst="rect">
            <a:avLst/>
          </a:prstGeom>
          <a:noFill/>
        </p:spPr>
        <p:txBody>
          <a:bodyPr wrap="square">
            <a:spAutoFit/>
          </a:bodyPr>
          <a:lstStyle/>
          <a:p>
            <a:pPr algn="just">
              <a:lnSpc>
                <a:spcPct val="150000"/>
              </a:lnSpc>
            </a:pPr>
            <a:r>
              <a:rPr lang="en-GB" sz="2500" b="1"/>
              <a:t>Virus máy tính </a:t>
            </a:r>
            <a:r>
              <a:rPr lang="en-GB" sz="2500"/>
              <a:t>là những đoạn mã chương trình được thiết kế với mục đích nhằm xâm nhập vào máy tính người dùng từ đó lấy cắp các thông tin các nhân, xóa dữ liệu hay thậm chí là gửi email nặc danh và có thể tự nhân bản và sao chép chính nó vào các chương trình khác.</a:t>
            </a:r>
          </a:p>
        </p:txBody>
      </p:sp>
      <p:pic>
        <p:nvPicPr>
          <p:cNvPr id="9" name="Picture 8">
            <a:extLst>
              <a:ext uri="{FF2B5EF4-FFF2-40B4-BE49-F238E27FC236}">
                <a16:creationId xmlns:a16="http://schemas.microsoft.com/office/drawing/2014/main" id="{EE12DCF7-13E1-1073-0B2C-5BA652A15A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486" y="2297135"/>
            <a:ext cx="4744648" cy="3069194"/>
          </a:xfrm>
          <a:prstGeom prst="rect">
            <a:avLst/>
          </a:prstGeom>
        </p:spPr>
      </p:pic>
      <p:grpSp>
        <p:nvGrpSpPr>
          <p:cNvPr id="13" name="Group 12">
            <a:extLst>
              <a:ext uri="{FF2B5EF4-FFF2-40B4-BE49-F238E27FC236}">
                <a16:creationId xmlns:a16="http://schemas.microsoft.com/office/drawing/2014/main" id="{617A690F-C9B1-C6FB-AD63-358FE6E9ADD6}"/>
              </a:ext>
            </a:extLst>
          </p:cNvPr>
          <p:cNvGrpSpPr/>
          <p:nvPr/>
        </p:nvGrpSpPr>
        <p:grpSpPr>
          <a:xfrm>
            <a:off x="86363" y="836652"/>
            <a:ext cx="11648437" cy="553998"/>
            <a:chOff x="86363" y="836652"/>
            <a:chExt cx="11648437" cy="553998"/>
          </a:xfrm>
        </p:grpSpPr>
        <p:sp>
          <p:nvSpPr>
            <p:cNvPr id="10" name="TextBox 9">
              <a:extLst>
                <a:ext uri="{FF2B5EF4-FFF2-40B4-BE49-F238E27FC236}">
                  <a16:creationId xmlns:a16="http://schemas.microsoft.com/office/drawing/2014/main" id="{03E7A35F-3549-B2BF-6DD3-ADC4E9627D17}"/>
                </a:ext>
              </a:extLst>
            </p:cNvPr>
            <p:cNvSpPr txBox="1"/>
            <p:nvPr/>
          </p:nvSpPr>
          <p:spPr>
            <a:xfrm>
              <a:off x="86363" y="836652"/>
              <a:ext cx="3780202" cy="553998"/>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rtlCol="0">
              <a:spAutoFit/>
            </a:bodyPr>
            <a:lstStyle/>
            <a:p>
              <a:pPr algn="ctr"/>
              <a:r>
                <a:rPr lang="en-US" sz="3000" b="1"/>
                <a:t>Phòng, chống virus</a:t>
              </a:r>
              <a:endParaRPr lang="en-GB" sz="3000" b="1"/>
            </a:p>
          </p:txBody>
        </p:sp>
        <p:cxnSp>
          <p:nvCxnSpPr>
            <p:cNvPr id="12" name="Straight Arrow Connector 11">
              <a:extLst>
                <a:ext uri="{FF2B5EF4-FFF2-40B4-BE49-F238E27FC236}">
                  <a16:creationId xmlns:a16="http://schemas.microsoft.com/office/drawing/2014/main" id="{459B3765-78DD-0F1A-FC23-E05F35E5137E}"/>
                </a:ext>
              </a:extLst>
            </p:cNvPr>
            <p:cNvCxnSpPr/>
            <p:nvPr/>
          </p:nvCxnSpPr>
          <p:spPr>
            <a:xfrm>
              <a:off x="140064" y="1390650"/>
              <a:ext cx="11594736"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grpSp>
    </p:spTree>
    <p:extLst>
      <p:ext uri="{BB962C8B-B14F-4D97-AF65-F5344CB8AC3E}">
        <p14:creationId xmlns:p14="http://schemas.microsoft.com/office/powerpoint/2010/main" val="3239059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AE9AA31-9CB4-314D-CFC7-BE5ECD8CD559}"/>
              </a:ext>
            </a:extLst>
          </p:cNvPr>
          <p:cNvSpPr/>
          <p:nvPr/>
        </p:nvSpPr>
        <p:spPr>
          <a:xfrm>
            <a:off x="0" y="0"/>
            <a:ext cx="12192000" cy="658835"/>
          </a:xfrm>
          <a:prstGeom prst="rect">
            <a:avLst/>
          </a:prstGeom>
          <a:solidFill>
            <a:srgbClr val="FF0000"/>
          </a:solidFill>
        </p:spPr>
        <p:txBody>
          <a:bodyPr wrap="square" lIns="91440" tIns="45720" rIns="91440" bIns="45720">
            <a:spAutoFit/>
          </a:bodyPr>
          <a:lstStyle/>
          <a:p>
            <a:pPr algn="ctr">
              <a:lnSpc>
                <a:spcPct val="150000"/>
              </a:lnSpc>
            </a:pPr>
            <a:r>
              <a:rPr lang="en-US" sz="2800" b="1" cap="none" spc="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PHÒNG CHỐNG VIRUS</a:t>
            </a:r>
            <a:r>
              <a:rPr lang="en-GB" sz="2800" b="1">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 LẤY CẮP THÔNG TIN</a:t>
            </a:r>
            <a:endParaRPr lang="en-US" sz="2800" b="1" cap="none" spc="0">
              <a:ln w="12700">
                <a:solidFill>
                  <a:schemeClr val="tx2">
                    <a:lumMod val="75000"/>
                  </a:schemeClr>
                </a:solidFill>
                <a:prstDash val="solid"/>
              </a:ln>
              <a:solidFill>
                <a:srgbClr val="FFFF00"/>
              </a:solidFill>
              <a:effectLst>
                <a:outerShdw dist="38100" dir="2640000" algn="bl" rotWithShape="0">
                  <a:schemeClr val="tx2">
                    <a:lumMod val="75000"/>
                  </a:schemeClr>
                </a:outerShdw>
              </a:effectLst>
            </a:endParaRPr>
          </a:p>
        </p:txBody>
      </p:sp>
      <p:sp>
        <p:nvSpPr>
          <p:cNvPr id="3" name="TextBox 2">
            <a:extLst>
              <a:ext uri="{FF2B5EF4-FFF2-40B4-BE49-F238E27FC236}">
                <a16:creationId xmlns:a16="http://schemas.microsoft.com/office/drawing/2014/main" id="{4FDA018F-25E2-8581-0C57-6AFC117DDED0}"/>
              </a:ext>
            </a:extLst>
          </p:cNvPr>
          <p:cNvSpPr txBox="1"/>
          <p:nvPr/>
        </p:nvSpPr>
        <p:spPr>
          <a:xfrm>
            <a:off x="381000" y="1944648"/>
            <a:ext cx="10839450" cy="3913315"/>
          </a:xfrm>
          <a:prstGeom prst="rect">
            <a:avLst/>
          </a:prstGeom>
          <a:noFill/>
        </p:spPr>
        <p:txBody>
          <a:bodyPr wrap="square">
            <a:spAutoFit/>
          </a:bodyPr>
          <a:lstStyle/>
          <a:p>
            <a:pPr algn="just">
              <a:lnSpc>
                <a:spcPct val="150000"/>
              </a:lnSpc>
            </a:pPr>
            <a:r>
              <a:rPr lang="en-GB" sz="2500" b="1"/>
              <a:t>1. Cài đặt phần mềm chống virus</a:t>
            </a:r>
          </a:p>
          <a:p>
            <a:pPr lvl="1" algn="just">
              <a:lnSpc>
                <a:spcPct val="150000"/>
              </a:lnSpc>
            </a:pPr>
            <a:r>
              <a:rPr lang="en-GB" sz="2000"/>
              <a:t>Cách phổ biến và đơn giản nhất để phòng chống Virus máy tính là cài đặt phần mềm diệt virus. Chỉ với những thao tác đơn giản và không mất quá nhiều thời gian của người dùng nhưng lợi ích của việc cài đặt các phần mềm này mang lại cực kì lớn, giúp bạn bảo mật máy tính cũng như thông tin cá nhân của bạn thân được hiệu quả hơn. Tuy nhiên, một chương trình chống virus không thể ngăn ngừa được các virus khác với các loại có trong cơ sở dữ liệu hiện thời của nó nên người sử dụng cần phải cập nhật thường xuyên các dữ liệu của chương trình chống virus để chúng hoạt động tốt.</a:t>
            </a:r>
          </a:p>
        </p:txBody>
      </p:sp>
      <p:grpSp>
        <p:nvGrpSpPr>
          <p:cNvPr id="4" name="Group 3">
            <a:extLst>
              <a:ext uri="{FF2B5EF4-FFF2-40B4-BE49-F238E27FC236}">
                <a16:creationId xmlns:a16="http://schemas.microsoft.com/office/drawing/2014/main" id="{AA5EE891-E7C8-9EA0-26A4-B74483C7C88C}"/>
              </a:ext>
            </a:extLst>
          </p:cNvPr>
          <p:cNvGrpSpPr/>
          <p:nvPr/>
        </p:nvGrpSpPr>
        <p:grpSpPr>
          <a:xfrm>
            <a:off x="86363" y="836652"/>
            <a:ext cx="11648437" cy="553998"/>
            <a:chOff x="86363" y="836652"/>
            <a:chExt cx="11648437" cy="553998"/>
          </a:xfrm>
        </p:grpSpPr>
        <p:sp>
          <p:nvSpPr>
            <p:cNvPr id="6" name="TextBox 5">
              <a:extLst>
                <a:ext uri="{FF2B5EF4-FFF2-40B4-BE49-F238E27FC236}">
                  <a16:creationId xmlns:a16="http://schemas.microsoft.com/office/drawing/2014/main" id="{09E2C476-9CB5-83DF-D087-B882BC13AE90}"/>
                </a:ext>
              </a:extLst>
            </p:cNvPr>
            <p:cNvSpPr txBox="1"/>
            <p:nvPr/>
          </p:nvSpPr>
          <p:spPr>
            <a:xfrm>
              <a:off x="86363" y="836652"/>
              <a:ext cx="3780202" cy="553998"/>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rtlCol="0">
              <a:spAutoFit/>
            </a:bodyPr>
            <a:lstStyle/>
            <a:p>
              <a:pPr algn="ctr"/>
              <a:r>
                <a:rPr lang="en-US" sz="3000" b="1"/>
                <a:t>Phòng, chống virus</a:t>
              </a:r>
              <a:endParaRPr lang="en-GB" sz="3000" b="1"/>
            </a:p>
          </p:txBody>
        </p:sp>
        <p:cxnSp>
          <p:nvCxnSpPr>
            <p:cNvPr id="7" name="Straight Arrow Connector 6">
              <a:extLst>
                <a:ext uri="{FF2B5EF4-FFF2-40B4-BE49-F238E27FC236}">
                  <a16:creationId xmlns:a16="http://schemas.microsoft.com/office/drawing/2014/main" id="{FAABE93F-2107-6F30-97F4-926424E0EB07}"/>
                </a:ext>
              </a:extLst>
            </p:cNvPr>
            <p:cNvCxnSpPr/>
            <p:nvPr/>
          </p:nvCxnSpPr>
          <p:spPr>
            <a:xfrm>
              <a:off x="140064" y="1390650"/>
              <a:ext cx="11594736"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grpSp>
    </p:spTree>
    <p:extLst>
      <p:ext uri="{BB962C8B-B14F-4D97-AF65-F5344CB8AC3E}">
        <p14:creationId xmlns:p14="http://schemas.microsoft.com/office/powerpoint/2010/main" val="950863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AE9AA31-9CB4-314D-CFC7-BE5ECD8CD559}"/>
              </a:ext>
            </a:extLst>
          </p:cNvPr>
          <p:cNvSpPr/>
          <p:nvPr/>
        </p:nvSpPr>
        <p:spPr>
          <a:xfrm>
            <a:off x="0" y="0"/>
            <a:ext cx="12192000" cy="658835"/>
          </a:xfrm>
          <a:prstGeom prst="rect">
            <a:avLst/>
          </a:prstGeom>
          <a:solidFill>
            <a:srgbClr val="FF0000"/>
          </a:solidFill>
        </p:spPr>
        <p:txBody>
          <a:bodyPr wrap="square" lIns="91440" tIns="45720" rIns="91440" bIns="45720">
            <a:spAutoFit/>
          </a:bodyPr>
          <a:lstStyle/>
          <a:p>
            <a:pPr algn="ctr">
              <a:lnSpc>
                <a:spcPct val="150000"/>
              </a:lnSpc>
            </a:pPr>
            <a:r>
              <a:rPr lang="en-US" sz="2800" b="1" cap="none" spc="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PHÒNG CHỐNG VIRUS</a:t>
            </a:r>
            <a:r>
              <a:rPr lang="en-GB" sz="2800" b="1">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 LẤY CẮP THÔNG TIN</a:t>
            </a:r>
            <a:endParaRPr lang="en-US" sz="2800" b="1" cap="none" spc="0">
              <a:ln w="12700">
                <a:solidFill>
                  <a:schemeClr val="tx2">
                    <a:lumMod val="75000"/>
                  </a:schemeClr>
                </a:solidFill>
                <a:prstDash val="solid"/>
              </a:ln>
              <a:solidFill>
                <a:srgbClr val="FFFF00"/>
              </a:solidFill>
              <a:effectLst>
                <a:outerShdw dist="38100" dir="2640000" algn="bl" rotWithShape="0">
                  <a:schemeClr val="tx2">
                    <a:lumMod val="75000"/>
                  </a:schemeClr>
                </a:outerShdw>
              </a:effectLst>
            </a:endParaRPr>
          </a:p>
        </p:txBody>
      </p:sp>
      <p:sp>
        <p:nvSpPr>
          <p:cNvPr id="3" name="TextBox 2">
            <a:extLst>
              <a:ext uri="{FF2B5EF4-FFF2-40B4-BE49-F238E27FC236}">
                <a16:creationId xmlns:a16="http://schemas.microsoft.com/office/drawing/2014/main" id="{4FDA018F-25E2-8581-0C57-6AFC117DDED0}"/>
              </a:ext>
            </a:extLst>
          </p:cNvPr>
          <p:cNvSpPr txBox="1"/>
          <p:nvPr/>
        </p:nvSpPr>
        <p:spPr>
          <a:xfrm>
            <a:off x="685800" y="1543049"/>
            <a:ext cx="10839450" cy="4324261"/>
          </a:xfrm>
          <a:prstGeom prst="rect">
            <a:avLst/>
          </a:prstGeom>
          <a:noFill/>
        </p:spPr>
        <p:txBody>
          <a:bodyPr wrap="square">
            <a:spAutoFit/>
          </a:bodyPr>
          <a:lstStyle/>
          <a:p>
            <a:pPr algn="just"/>
            <a:r>
              <a:rPr lang="en-GB" sz="2500" b="1"/>
              <a:t>2. Đóng băng hệ thống</a:t>
            </a:r>
          </a:p>
          <a:p>
            <a:pPr algn="just"/>
            <a:endParaRPr lang="en-GB" sz="2500" b="1"/>
          </a:p>
          <a:p>
            <a:pPr lvl="1" algn="just"/>
            <a:r>
              <a:rPr lang="en-GB" sz="2500"/>
              <a:t>Khi thực hiện "đóng băng", máy tính của bạn sẽ được giữ nguyên hiện trạng, hạn chế các thay đổi giúp máy tính khó bị nhiễu virus hơn. Và nếu bị nhiễm thì chúng sẽ bị xóa ngay sau khi khởi động lại máy tính.</a:t>
            </a:r>
          </a:p>
          <a:p>
            <a:pPr algn="just"/>
            <a:endParaRPr lang="en-US" sz="2500" b="1"/>
          </a:p>
          <a:p>
            <a:pPr algn="just"/>
            <a:r>
              <a:rPr lang="vi-VN" sz="2500" b="1"/>
              <a:t>3. Đặt ra các nguyên tắc sử dụng</a:t>
            </a:r>
          </a:p>
          <a:p>
            <a:pPr lvl="1" algn="just"/>
            <a:r>
              <a:rPr lang="vi-VN" sz="2500"/>
              <a:t>Đây được coi là phương pháp hiệu quả nhất để phòng chống virus máy tính, phải luôn quét virus trước khi dùng các thiết bị lưu trữ di động hay chỉ copy các phần mềm từ nguồn tin cậy,... tránh xa các nguồn lây lan virus nguy hiểm.</a:t>
            </a:r>
          </a:p>
        </p:txBody>
      </p:sp>
      <p:grpSp>
        <p:nvGrpSpPr>
          <p:cNvPr id="4" name="Group 3">
            <a:extLst>
              <a:ext uri="{FF2B5EF4-FFF2-40B4-BE49-F238E27FC236}">
                <a16:creationId xmlns:a16="http://schemas.microsoft.com/office/drawing/2014/main" id="{33AE6B36-7C6D-A6AB-9358-8354E0D6466F}"/>
              </a:ext>
            </a:extLst>
          </p:cNvPr>
          <p:cNvGrpSpPr/>
          <p:nvPr/>
        </p:nvGrpSpPr>
        <p:grpSpPr>
          <a:xfrm>
            <a:off x="86363" y="836652"/>
            <a:ext cx="11648437" cy="553998"/>
            <a:chOff x="86363" y="836652"/>
            <a:chExt cx="11648437" cy="553998"/>
          </a:xfrm>
        </p:grpSpPr>
        <p:sp>
          <p:nvSpPr>
            <p:cNvPr id="6" name="TextBox 5">
              <a:extLst>
                <a:ext uri="{FF2B5EF4-FFF2-40B4-BE49-F238E27FC236}">
                  <a16:creationId xmlns:a16="http://schemas.microsoft.com/office/drawing/2014/main" id="{FA1556CE-624D-48ED-748F-74B70A1E0CCC}"/>
                </a:ext>
              </a:extLst>
            </p:cNvPr>
            <p:cNvSpPr txBox="1"/>
            <p:nvPr/>
          </p:nvSpPr>
          <p:spPr>
            <a:xfrm>
              <a:off x="86363" y="836652"/>
              <a:ext cx="3780202" cy="553998"/>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rtlCol="0">
              <a:spAutoFit/>
            </a:bodyPr>
            <a:lstStyle/>
            <a:p>
              <a:pPr algn="ctr"/>
              <a:r>
                <a:rPr lang="en-US" sz="3000" b="1"/>
                <a:t>Phòng, chống virus</a:t>
              </a:r>
              <a:endParaRPr lang="en-GB" sz="3000" b="1"/>
            </a:p>
          </p:txBody>
        </p:sp>
        <p:cxnSp>
          <p:nvCxnSpPr>
            <p:cNvPr id="7" name="Straight Arrow Connector 6">
              <a:extLst>
                <a:ext uri="{FF2B5EF4-FFF2-40B4-BE49-F238E27FC236}">
                  <a16:creationId xmlns:a16="http://schemas.microsoft.com/office/drawing/2014/main" id="{3F380813-1086-5296-E123-80A0DEC92CFA}"/>
                </a:ext>
              </a:extLst>
            </p:cNvPr>
            <p:cNvCxnSpPr/>
            <p:nvPr/>
          </p:nvCxnSpPr>
          <p:spPr>
            <a:xfrm>
              <a:off x="140064" y="1390650"/>
              <a:ext cx="11594736"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grpSp>
    </p:spTree>
    <p:extLst>
      <p:ext uri="{BB962C8B-B14F-4D97-AF65-F5344CB8AC3E}">
        <p14:creationId xmlns:p14="http://schemas.microsoft.com/office/powerpoint/2010/main" val="2556810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AE9AA31-9CB4-314D-CFC7-BE5ECD8CD559}"/>
              </a:ext>
            </a:extLst>
          </p:cNvPr>
          <p:cNvSpPr/>
          <p:nvPr/>
        </p:nvSpPr>
        <p:spPr>
          <a:xfrm>
            <a:off x="0" y="0"/>
            <a:ext cx="12192000" cy="658835"/>
          </a:xfrm>
          <a:prstGeom prst="rect">
            <a:avLst/>
          </a:prstGeom>
          <a:solidFill>
            <a:srgbClr val="FF0000"/>
          </a:solidFill>
        </p:spPr>
        <p:txBody>
          <a:bodyPr wrap="square" lIns="91440" tIns="45720" rIns="91440" bIns="45720">
            <a:spAutoFit/>
          </a:bodyPr>
          <a:lstStyle/>
          <a:p>
            <a:pPr algn="ctr">
              <a:lnSpc>
                <a:spcPct val="150000"/>
              </a:lnSpc>
            </a:pPr>
            <a:r>
              <a:rPr lang="en-US" sz="2800" b="1" cap="none" spc="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PHÒNG CHỐNG VIRUS</a:t>
            </a:r>
            <a:r>
              <a:rPr lang="en-GB" sz="2800" b="1">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 LẤY CẮP THÔNG TIN</a:t>
            </a:r>
            <a:endParaRPr lang="en-US" sz="2800" b="1" cap="none" spc="0">
              <a:ln w="12700">
                <a:solidFill>
                  <a:schemeClr val="tx2">
                    <a:lumMod val="75000"/>
                  </a:schemeClr>
                </a:solidFill>
                <a:prstDash val="solid"/>
              </a:ln>
              <a:solidFill>
                <a:srgbClr val="FFFF00"/>
              </a:solidFill>
              <a:effectLst>
                <a:outerShdw dist="38100" dir="2640000" algn="bl" rotWithShape="0">
                  <a:schemeClr val="tx2">
                    <a:lumMod val="75000"/>
                  </a:schemeClr>
                </a:outerShdw>
              </a:effectLst>
            </a:endParaRPr>
          </a:p>
        </p:txBody>
      </p:sp>
      <p:sp>
        <p:nvSpPr>
          <p:cNvPr id="3" name="TextBox 2">
            <a:extLst>
              <a:ext uri="{FF2B5EF4-FFF2-40B4-BE49-F238E27FC236}">
                <a16:creationId xmlns:a16="http://schemas.microsoft.com/office/drawing/2014/main" id="{4FDA018F-25E2-8581-0C57-6AFC117DDED0}"/>
              </a:ext>
            </a:extLst>
          </p:cNvPr>
          <p:cNvSpPr txBox="1"/>
          <p:nvPr/>
        </p:nvSpPr>
        <p:spPr>
          <a:xfrm>
            <a:off x="685800" y="1885949"/>
            <a:ext cx="10839450" cy="3170099"/>
          </a:xfrm>
          <a:prstGeom prst="rect">
            <a:avLst/>
          </a:prstGeom>
          <a:noFill/>
        </p:spPr>
        <p:txBody>
          <a:bodyPr wrap="square">
            <a:spAutoFit/>
          </a:bodyPr>
          <a:lstStyle/>
          <a:p>
            <a:pPr algn="just"/>
            <a:r>
              <a:rPr lang="vi-VN" sz="2500" b="1"/>
              <a:t>4. Sao lưu dữ liệu</a:t>
            </a:r>
          </a:p>
          <a:p>
            <a:pPr algn="just"/>
            <a:endParaRPr lang="vi-VN" sz="2500"/>
          </a:p>
          <a:p>
            <a:pPr algn="just"/>
            <a:r>
              <a:rPr lang="vi-VN" sz="2500"/>
              <a:t>Dù đã áp dụng đầy đủ tất cả các phương pháp phòng tránh thì có thể máy bạn vẫn có thể bị nhiễm virus và dữ liệu của bạn dễ dàng bị phá hủy bất cứ lúc nào. Do vậy hãy tập cho mình thói quen tốt là luôn phải sao lưu các dữ liệu quan trọng của bạn sang một nơi khác để đảm bảo an toàn và dễ dàng phục hồi trong các trường hợp khác nhau.</a:t>
            </a:r>
            <a:endParaRPr lang="en-GB" sz="2500"/>
          </a:p>
          <a:p>
            <a:pPr algn="just"/>
            <a:endParaRPr lang="en-GB" sz="2500" b="1"/>
          </a:p>
        </p:txBody>
      </p:sp>
      <p:grpSp>
        <p:nvGrpSpPr>
          <p:cNvPr id="2" name="Group 1">
            <a:extLst>
              <a:ext uri="{FF2B5EF4-FFF2-40B4-BE49-F238E27FC236}">
                <a16:creationId xmlns:a16="http://schemas.microsoft.com/office/drawing/2014/main" id="{9BA78278-FC8C-F881-05C8-5603B399439A}"/>
              </a:ext>
            </a:extLst>
          </p:cNvPr>
          <p:cNvGrpSpPr/>
          <p:nvPr/>
        </p:nvGrpSpPr>
        <p:grpSpPr>
          <a:xfrm>
            <a:off x="86363" y="836652"/>
            <a:ext cx="11648437" cy="553998"/>
            <a:chOff x="86363" y="836652"/>
            <a:chExt cx="11648437" cy="553998"/>
          </a:xfrm>
        </p:grpSpPr>
        <p:sp>
          <p:nvSpPr>
            <p:cNvPr id="4" name="TextBox 3">
              <a:extLst>
                <a:ext uri="{FF2B5EF4-FFF2-40B4-BE49-F238E27FC236}">
                  <a16:creationId xmlns:a16="http://schemas.microsoft.com/office/drawing/2014/main" id="{86A155A0-1770-9D51-89E6-4310C2FB7F17}"/>
                </a:ext>
              </a:extLst>
            </p:cNvPr>
            <p:cNvSpPr txBox="1"/>
            <p:nvPr/>
          </p:nvSpPr>
          <p:spPr>
            <a:xfrm>
              <a:off x="86363" y="836652"/>
              <a:ext cx="3780202" cy="553998"/>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rtlCol="0">
              <a:spAutoFit/>
            </a:bodyPr>
            <a:lstStyle/>
            <a:p>
              <a:pPr algn="ctr"/>
              <a:r>
                <a:rPr lang="en-US" sz="3000" b="1"/>
                <a:t>Phòng, chống virus</a:t>
              </a:r>
              <a:endParaRPr lang="en-GB" sz="3000" b="1"/>
            </a:p>
          </p:txBody>
        </p:sp>
        <p:cxnSp>
          <p:nvCxnSpPr>
            <p:cNvPr id="6" name="Straight Arrow Connector 5">
              <a:extLst>
                <a:ext uri="{FF2B5EF4-FFF2-40B4-BE49-F238E27FC236}">
                  <a16:creationId xmlns:a16="http://schemas.microsoft.com/office/drawing/2014/main" id="{919A0EE4-F6DA-6332-988D-9A178746D662}"/>
                </a:ext>
              </a:extLst>
            </p:cNvPr>
            <p:cNvCxnSpPr/>
            <p:nvPr/>
          </p:nvCxnSpPr>
          <p:spPr>
            <a:xfrm>
              <a:off x="140064" y="1390650"/>
              <a:ext cx="11594736"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grpSp>
    </p:spTree>
    <p:extLst>
      <p:ext uri="{BB962C8B-B14F-4D97-AF65-F5344CB8AC3E}">
        <p14:creationId xmlns:p14="http://schemas.microsoft.com/office/powerpoint/2010/main" val="1915880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AE9AA31-9CB4-314D-CFC7-BE5ECD8CD559}"/>
              </a:ext>
            </a:extLst>
          </p:cNvPr>
          <p:cNvSpPr/>
          <p:nvPr/>
        </p:nvSpPr>
        <p:spPr>
          <a:xfrm>
            <a:off x="0" y="0"/>
            <a:ext cx="12192000" cy="658835"/>
          </a:xfrm>
          <a:prstGeom prst="rect">
            <a:avLst/>
          </a:prstGeom>
          <a:solidFill>
            <a:srgbClr val="FF0000"/>
          </a:solidFill>
        </p:spPr>
        <p:txBody>
          <a:bodyPr wrap="square" lIns="91440" tIns="45720" rIns="91440" bIns="45720">
            <a:spAutoFit/>
          </a:bodyPr>
          <a:lstStyle/>
          <a:p>
            <a:pPr algn="ctr">
              <a:lnSpc>
                <a:spcPct val="150000"/>
              </a:lnSpc>
            </a:pPr>
            <a:r>
              <a:rPr lang="en-US" sz="2800" b="1" cap="none" spc="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PHÒNG CHỐNG VIRUS</a:t>
            </a:r>
            <a:r>
              <a:rPr lang="en-GB" sz="2800" b="1">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 LẤY CẮP THÔNG TIN</a:t>
            </a:r>
            <a:endParaRPr lang="en-US" sz="2800" b="1" cap="none" spc="0">
              <a:ln w="12700">
                <a:solidFill>
                  <a:schemeClr val="tx2">
                    <a:lumMod val="75000"/>
                  </a:schemeClr>
                </a:solidFill>
                <a:prstDash val="solid"/>
              </a:ln>
              <a:solidFill>
                <a:srgbClr val="FFFF00"/>
              </a:solidFill>
              <a:effectLst>
                <a:outerShdw dist="38100" dir="2640000" algn="bl" rotWithShape="0">
                  <a:schemeClr val="tx2">
                    <a:lumMod val="75000"/>
                  </a:schemeClr>
                </a:outerShdw>
              </a:effectLst>
            </a:endParaRPr>
          </a:p>
        </p:txBody>
      </p:sp>
      <p:sp>
        <p:nvSpPr>
          <p:cNvPr id="3" name="TextBox 2">
            <a:extLst>
              <a:ext uri="{FF2B5EF4-FFF2-40B4-BE49-F238E27FC236}">
                <a16:creationId xmlns:a16="http://schemas.microsoft.com/office/drawing/2014/main" id="{4FDA018F-25E2-8581-0C57-6AFC117DDED0}"/>
              </a:ext>
            </a:extLst>
          </p:cNvPr>
          <p:cNvSpPr txBox="1"/>
          <p:nvPr/>
        </p:nvSpPr>
        <p:spPr>
          <a:xfrm>
            <a:off x="685800" y="1885949"/>
            <a:ext cx="10839450" cy="3170099"/>
          </a:xfrm>
          <a:prstGeom prst="rect">
            <a:avLst/>
          </a:prstGeom>
          <a:noFill/>
        </p:spPr>
        <p:txBody>
          <a:bodyPr wrap="square">
            <a:spAutoFit/>
          </a:bodyPr>
          <a:lstStyle/>
          <a:p>
            <a:pPr algn="just"/>
            <a:r>
              <a:rPr lang="vi-VN" sz="2500" b="1"/>
              <a:t>4. Sao lưu dữ liệu</a:t>
            </a:r>
          </a:p>
          <a:p>
            <a:pPr algn="just"/>
            <a:endParaRPr lang="vi-VN" sz="2500"/>
          </a:p>
          <a:p>
            <a:pPr algn="just"/>
            <a:r>
              <a:rPr lang="vi-VN" sz="2500"/>
              <a:t>Dù đã áp dụng đầy đủ tất cả các phương pháp phòng tránh thì có thể máy bạn vẫn có thể bị nhiễm virus và dữ liệu của bạn dễ dàng bị phá hủy bất cứ lúc nào. Do vậy hãy tập cho mình thói quen tốt là luôn phải sao lưu các dữ liệu quan trọng của bạn sang một nơi khác để đảm bảo an toàn và dễ dàng phục hồi trong các trường hợp khác nhau.</a:t>
            </a:r>
            <a:endParaRPr lang="en-GB" sz="2500"/>
          </a:p>
          <a:p>
            <a:pPr algn="just"/>
            <a:endParaRPr lang="en-GB" sz="2500" b="1"/>
          </a:p>
        </p:txBody>
      </p:sp>
      <p:grpSp>
        <p:nvGrpSpPr>
          <p:cNvPr id="2" name="Group 1">
            <a:extLst>
              <a:ext uri="{FF2B5EF4-FFF2-40B4-BE49-F238E27FC236}">
                <a16:creationId xmlns:a16="http://schemas.microsoft.com/office/drawing/2014/main" id="{9BA78278-FC8C-F881-05C8-5603B399439A}"/>
              </a:ext>
            </a:extLst>
          </p:cNvPr>
          <p:cNvGrpSpPr/>
          <p:nvPr/>
        </p:nvGrpSpPr>
        <p:grpSpPr>
          <a:xfrm>
            <a:off x="86363" y="836652"/>
            <a:ext cx="11648437" cy="553998"/>
            <a:chOff x="86363" y="836652"/>
            <a:chExt cx="11648437" cy="553998"/>
          </a:xfrm>
        </p:grpSpPr>
        <p:sp>
          <p:nvSpPr>
            <p:cNvPr id="4" name="TextBox 3">
              <a:extLst>
                <a:ext uri="{FF2B5EF4-FFF2-40B4-BE49-F238E27FC236}">
                  <a16:creationId xmlns:a16="http://schemas.microsoft.com/office/drawing/2014/main" id="{86A155A0-1770-9D51-89E6-4310C2FB7F17}"/>
                </a:ext>
              </a:extLst>
            </p:cNvPr>
            <p:cNvSpPr txBox="1"/>
            <p:nvPr/>
          </p:nvSpPr>
          <p:spPr>
            <a:xfrm>
              <a:off x="86363" y="836652"/>
              <a:ext cx="3780202" cy="553998"/>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rtlCol="0">
              <a:spAutoFit/>
            </a:bodyPr>
            <a:lstStyle/>
            <a:p>
              <a:pPr algn="ctr"/>
              <a:r>
                <a:rPr lang="en-US" sz="3000" b="1"/>
                <a:t>Phòng, chống virus</a:t>
              </a:r>
              <a:endParaRPr lang="en-GB" sz="3000" b="1"/>
            </a:p>
          </p:txBody>
        </p:sp>
        <p:cxnSp>
          <p:nvCxnSpPr>
            <p:cNvPr id="6" name="Straight Arrow Connector 5">
              <a:extLst>
                <a:ext uri="{FF2B5EF4-FFF2-40B4-BE49-F238E27FC236}">
                  <a16:creationId xmlns:a16="http://schemas.microsoft.com/office/drawing/2014/main" id="{919A0EE4-F6DA-6332-988D-9A178746D662}"/>
                </a:ext>
              </a:extLst>
            </p:cNvPr>
            <p:cNvCxnSpPr/>
            <p:nvPr/>
          </p:nvCxnSpPr>
          <p:spPr>
            <a:xfrm>
              <a:off x="140064" y="1390650"/>
              <a:ext cx="11594736"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grpSp>
    </p:spTree>
    <p:extLst>
      <p:ext uri="{BB962C8B-B14F-4D97-AF65-F5344CB8AC3E}">
        <p14:creationId xmlns:p14="http://schemas.microsoft.com/office/powerpoint/2010/main" val="872528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AE9AA31-9CB4-314D-CFC7-BE5ECD8CD559}"/>
              </a:ext>
            </a:extLst>
          </p:cNvPr>
          <p:cNvSpPr/>
          <p:nvPr/>
        </p:nvSpPr>
        <p:spPr>
          <a:xfrm>
            <a:off x="0" y="0"/>
            <a:ext cx="12192000" cy="658835"/>
          </a:xfrm>
          <a:prstGeom prst="rect">
            <a:avLst/>
          </a:prstGeom>
          <a:solidFill>
            <a:srgbClr val="FF0000"/>
          </a:solidFill>
        </p:spPr>
        <p:txBody>
          <a:bodyPr wrap="square" lIns="91440" tIns="45720" rIns="91440" bIns="45720">
            <a:spAutoFit/>
          </a:bodyPr>
          <a:lstStyle/>
          <a:p>
            <a:pPr algn="ctr">
              <a:lnSpc>
                <a:spcPct val="150000"/>
              </a:lnSpc>
            </a:pPr>
            <a:r>
              <a:rPr lang="en-US" sz="2800" b="1" cap="none" spc="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PHÒNG CHỐNG VIRUS</a:t>
            </a:r>
            <a:r>
              <a:rPr lang="en-GB" sz="2800" b="1">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 LẤY CẮP THÔNG TIN</a:t>
            </a:r>
            <a:endParaRPr lang="en-US" sz="2800" b="1" cap="none" spc="0">
              <a:ln w="12700">
                <a:solidFill>
                  <a:schemeClr val="tx2">
                    <a:lumMod val="75000"/>
                  </a:schemeClr>
                </a:solidFill>
                <a:prstDash val="solid"/>
              </a:ln>
              <a:solidFill>
                <a:srgbClr val="FFFF00"/>
              </a:solidFill>
              <a:effectLst>
                <a:outerShdw dist="38100" dir="2640000" algn="bl" rotWithShape="0">
                  <a:schemeClr val="tx2">
                    <a:lumMod val="75000"/>
                  </a:schemeClr>
                </a:outerShdw>
              </a:effectLst>
            </a:endParaRPr>
          </a:p>
        </p:txBody>
      </p:sp>
      <p:sp>
        <p:nvSpPr>
          <p:cNvPr id="3" name="TextBox 2">
            <a:extLst>
              <a:ext uri="{FF2B5EF4-FFF2-40B4-BE49-F238E27FC236}">
                <a16:creationId xmlns:a16="http://schemas.microsoft.com/office/drawing/2014/main" id="{4FDA018F-25E2-8581-0C57-6AFC117DDED0}"/>
              </a:ext>
            </a:extLst>
          </p:cNvPr>
          <p:cNvSpPr txBox="1"/>
          <p:nvPr/>
        </p:nvSpPr>
        <p:spPr>
          <a:xfrm>
            <a:off x="685800" y="1885948"/>
            <a:ext cx="6362700" cy="4555093"/>
          </a:xfrm>
          <a:prstGeom prst="rect">
            <a:avLst/>
          </a:prstGeom>
          <a:noFill/>
        </p:spPr>
        <p:txBody>
          <a:bodyPr wrap="square">
            <a:spAutoFit/>
          </a:bodyPr>
          <a:lstStyle/>
          <a:p>
            <a:pPr algn="just">
              <a:spcBef>
                <a:spcPts val="1200"/>
              </a:spcBef>
            </a:pPr>
            <a:r>
              <a:rPr lang="vi-VN" sz="2800" b="1"/>
              <a:t>1.	Đặt mật khẩu BIOS</a:t>
            </a:r>
          </a:p>
          <a:p>
            <a:pPr lvl="1" algn="just">
              <a:spcBef>
                <a:spcPts val="1200"/>
              </a:spcBef>
            </a:pPr>
            <a:r>
              <a:rPr lang="vi-VN" sz="2800"/>
              <a:t>Đặt mật khẩu trong BIOS (là chương trình được chạy đầu tiên khi máy tính khởi động), ngăn chặn việc thay đổi thiết lập mặc định trong việc chọn thiết bị khởi động máy (thông thường là ổ cứng), chống lại việc một số hacker cố tình thay đổi password thông qua các công cụ để truy cập máy trái phép.</a:t>
            </a:r>
          </a:p>
        </p:txBody>
      </p:sp>
      <p:grpSp>
        <p:nvGrpSpPr>
          <p:cNvPr id="2" name="Group 1">
            <a:extLst>
              <a:ext uri="{FF2B5EF4-FFF2-40B4-BE49-F238E27FC236}">
                <a16:creationId xmlns:a16="http://schemas.microsoft.com/office/drawing/2014/main" id="{9BA78278-FC8C-F881-05C8-5603B399439A}"/>
              </a:ext>
            </a:extLst>
          </p:cNvPr>
          <p:cNvGrpSpPr/>
          <p:nvPr/>
        </p:nvGrpSpPr>
        <p:grpSpPr>
          <a:xfrm>
            <a:off x="140064" y="836652"/>
            <a:ext cx="11594736" cy="553998"/>
            <a:chOff x="140064" y="836652"/>
            <a:chExt cx="11594736" cy="553998"/>
          </a:xfrm>
        </p:grpSpPr>
        <p:sp>
          <p:nvSpPr>
            <p:cNvPr id="4" name="TextBox 3">
              <a:extLst>
                <a:ext uri="{FF2B5EF4-FFF2-40B4-BE49-F238E27FC236}">
                  <a16:creationId xmlns:a16="http://schemas.microsoft.com/office/drawing/2014/main" id="{86A155A0-1770-9D51-89E6-4310C2FB7F17}"/>
                </a:ext>
              </a:extLst>
            </p:cNvPr>
            <p:cNvSpPr txBox="1"/>
            <p:nvPr/>
          </p:nvSpPr>
          <p:spPr>
            <a:xfrm>
              <a:off x="387161" y="836652"/>
              <a:ext cx="5921814" cy="553998"/>
            </a:xfrm>
            <a:prstGeom prst="rect">
              <a:avLst/>
            </a:prstGeom>
            <a:solidFill>
              <a:srgbClr val="FFC000"/>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3000" b="1"/>
                <a:t>Phòng, chống lấy cắp thông tin</a:t>
              </a:r>
              <a:endParaRPr lang="en-GB" sz="3000" b="1"/>
            </a:p>
          </p:txBody>
        </p:sp>
        <p:cxnSp>
          <p:nvCxnSpPr>
            <p:cNvPr id="6" name="Straight Arrow Connector 5">
              <a:extLst>
                <a:ext uri="{FF2B5EF4-FFF2-40B4-BE49-F238E27FC236}">
                  <a16:creationId xmlns:a16="http://schemas.microsoft.com/office/drawing/2014/main" id="{919A0EE4-F6DA-6332-988D-9A178746D662}"/>
                </a:ext>
              </a:extLst>
            </p:cNvPr>
            <p:cNvCxnSpPr/>
            <p:nvPr/>
          </p:nvCxnSpPr>
          <p:spPr>
            <a:xfrm>
              <a:off x="140064" y="1390650"/>
              <a:ext cx="11594736"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grpSp>
      <p:pic>
        <p:nvPicPr>
          <p:cNvPr id="8" name="Picture 7">
            <a:extLst>
              <a:ext uri="{FF2B5EF4-FFF2-40B4-BE49-F238E27FC236}">
                <a16:creationId xmlns:a16="http://schemas.microsoft.com/office/drawing/2014/main" id="{537FD610-D549-F38E-90F3-C6FF6D89FA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900" y="2571753"/>
            <a:ext cx="4834410" cy="3625808"/>
          </a:xfrm>
          <a:prstGeom prst="rect">
            <a:avLst/>
          </a:prstGeom>
        </p:spPr>
      </p:pic>
    </p:spTree>
    <p:extLst>
      <p:ext uri="{BB962C8B-B14F-4D97-AF65-F5344CB8AC3E}">
        <p14:creationId xmlns:p14="http://schemas.microsoft.com/office/powerpoint/2010/main" val="1826090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AE9AA31-9CB4-314D-CFC7-BE5ECD8CD559}"/>
              </a:ext>
            </a:extLst>
          </p:cNvPr>
          <p:cNvSpPr/>
          <p:nvPr/>
        </p:nvSpPr>
        <p:spPr>
          <a:xfrm>
            <a:off x="0" y="0"/>
            <a:ext cx="12192000" cy="658835"/>
          </a:xfrm>
          <a:prstGeom prst="rect">
            <a:avLst/>
          </a:prstGeom>
          <a:solidFill>
            <a:srgbClr val="FF0000"/>
          </a:solidFill>
        </p:spPr>
        <p:txBody>
          <a:bodyPr wrap="square" lIns="91440" tIns="45720" rIns="91440" bIns="45720">
            <a:spAutoFit/>
          </a:bodyPr>
          <a:lstStyle/>
          <a:p>
            <a:pPr algn="ctr">
              <a:lnSpc>
                <a:spcPct val="150000"/>
              </a:lnSpc>
            </a:pPr>
            <a:r>
              <a:rPr lang="en-US" sz="2800" b="1" cap="none" spc="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PHÒNG CHỐNG VIRUS</a:t>
            </a:r>
            <a:r>
              <a:rPr lang="en-GB" sz="2800" b="1">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 LẤY CẮP THÔNG TIN</a:t>
            </a:r>
            <a:endParaRPr lang="en-US" sz="2800" b="1" cap="none" spc="0">
              <a:ln w="12700">
                <a:solidFill>
                  <a:schemeClr val="tx2">
                    <a:lumMod val="75000"/>
                  </a:schemeClr>
                </a:solidFill>
                <a:prstDash val="solid"/>
              </a:ln>
              <a:solidFill>
                <a:srgbClr val="FFFF00"/>
              </a:solidFill>
              <a:effectLst>
                <a:outerShdw dist="38100" dir="2640000" algn="bl" rotWithShape="0">
                  <a:schemeClr val="tx2">
                    <a:lumMod val="75000"/>
                  </a:schemeClr>
                </a:outerShdw>
              </a:effectLst>
            </a:endParaRPr>
          </a:p>
        </p:txBody>
      </p:sp>
      <p:sp>
        <p:nvSpPr>
          <p:cNvPr id="3" name="TextBox 2">
            <a:extLst>
              <a:ext uri="{FF2B5EF4-FFF2-40B4-BE49-F238E27FC236}">
                <a16:creationId xmlns:a16="http://schemas.microsoft.com/office/drawing/2014/main" id="{4FDA018F-25E2-8581-0C57-6AFC117DDED0}"/>
              </a:ext>
            </a:extLst>
          </p:cNvPr>
          <p:cNvSpPr txBox="1"/>
          <p:nvPr/>
        </p:nvSpPr>
        <p:spPr>
          <a:xfrm>
            <a:off x="387161" y="1885948"/>
            <a:ext cx="6623239" cy="4555093"/>
          </a:xfrm>
          <a:prstGeom prst="rect">
            <a:avLst/>
          </a:prstGeom>
          <a:noFill/>
        </p:spPr>
        <p:txBody>
          <a:bodyPr wrap="square">
            <a:spAutoFit/>
          </a:bodyPr>
          <a:lstStyle/>
          <a:p>
            <a:pPr algn="just">
              <a:spcBef>
                <a:spcPts val="1200"/>
              </a:spcBef>
            </a:pPr>
            <a:r>
              <a:rPr lang="vi-VN" sz="2800" b="1"/>
              <a:t>2.</a:t>
            </a:r>
            <a:r>
              <a:rPr lang="en-US" sz="2800" b="1"/>
              <a:t> </a:t>
            </a:r>
            <a:r>
              <a:rPr lang="vi-VN" sz="2800" b="1"/>
              <a:t>Không nhấp vào các đường link lạ</a:t>
            </a:r>
          </a:p>
          <a:p>
            <a:pPr algn="just">
              <a:spcBef>
                <a:spcPts val="1200"/>
              </a:spcBef>
            </a:pPr>
            <a:r>
              <a:rPr lang="vi-VN" sz="2800"/>
              <a:t>Đôi khi bạn sẽ gặp tình trạng nhận được các đường link lạ từ tin nhắn, hoặc Gmail nhưng không tài nào phân biệt liệu đó có phải là đường link an toàn không, nhất là đối với những người ít có kinh nghiệm sử dụng máy tính. Việc vô tình truy cập vào các đường link lạ này sẽ có thể tạo cơ hội cho kẻ gian đánh cắp lấy thông tin của bạn.</a:t>
            </a:r>
          </a:p>
        </p:txBody>
      </p:sp>
      <p:grpSp>
        <p:nvGrpSpPr>
          <p:cNvPr id="2" name="Group 1">
            <a:extLst>
              <a:ext uri="{FF2B5EF4-FFF2-40B4-BE49-F238E27FC236}">
                <a16:creationId xmlns:a16="http://schemas.microsoft.com/office/drawing/2014/main" id="{9BA78278-FC8C-F881-05C8-5603B399439A}"/>
              </a:ext>
            </a:extLst>
          </p:cNvPr>
          <p:cNvGrpSpPr/>
          <p:nvPr/>
        </p:nvGrpSpPr>
        <p:grpSpPr>
          <a:xfrm>
            <a:off x="140064" y="836652"/>
            <a:ext cx="11594736" cy="553998"/>
            <a:chOff x="140064" y="836652"/>
            <a:chExt cx="11594736" cy="553998"/>
          </a:xfrm>
        </p:grpSpPr>
        <p:sp>
          <p:nvSpPr>
            <p:cNvPr id="4" name="TextBox 3">
              <a:extLst>
                <a:ext uri="{FF2B5EF4-FFF2-40B4-BE49-F238E27FC236}">
                  <a16:creationId xmlns:a16="http://schemas.microsoft.com/office/drawing/2014/main" id="{86A155A0-1770-9D51-89E6-4310C2FB7F17}"/>
                </a:ext>
              </a:extLst>
            </p:cNvPr>
            <p:cNvSpPr txBox="1"/>
            <p:nvPr/>
          </p:nvSpPr>
          <p:spPr>
            <a:xfrm>
              <a:off x="387161" y="836652"/>
              <a:ext cx="5921814" cy="553998"/>
            </a:xfrm>
            <a:prstGeom prst="rect">
              <a:avLst/>
            </a:prstGeom>
            <a:solidFill>
              <a:srgbClr val="FFC000"/>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3000" b="1"/>
                <a:t>Phòng, chống lấy cắp thông tin</a:t>
              </a:r>
              <a:endParaRPr lang="en-GB" sz="3000" b="1"/>
            </a:p>
          </p:txBody>
        </p:sp>
        <p:cxnSp>
          <p:nvCxnSpPr>
            <p:cNvPr id="6" name="Straight Arrow Connector 5">
              <a:extLst>
                <a:ext uri="{FF2B5EF4-FFF2-40B4-BE49-F238E27FC236}">
                  <a16:creationId xmlns:a16="http://schemas.microsoft.com/office/drawing/2014/main" id="{919A0EE4-F6DA-6332-988D-9A178746D662}"/>
                </a:ext>
              </a:extLst>
            </p:cNvPr>
            <p:cNvCxnSpPr/>
            <p:nvPr/>
          </p:nvCxnSpPr>
          <p:spPr>
            <a:xfrm>
              <a:off x="140064" y="1390650"/>
              <a:ext cx="11594736"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grpSp>
      <p:pic>
        <p:nvPicPr>
          <p:cNvPr id="11" name="Picture 10">
            <a:extLst>
              <a:ext uri="{FF2B5EF4-FFF2-40B4-BE49-F238E27FC236}">
                <a16:creationId xmlns:a16="http://schemas.microsoft.com/office/drawing/2014/main" id="{1E7164E1-16CA-7EC1-72FC-9BE975CB168E}"/>
              </a:ext>
            </a:extLst>
          </p:cNvPr>
          <p:cNvPicPr>
            <a:picLocks noChangeAspect="1"/>
          </p:cNvPicPr>
          <p:nvPr/>
        </p:nvPicPr>
        <p:blipFill rotWithShape="1">
          <a:blip r:embed="rId2">
            <a:extLst>
              <a:ext uri="{28A0092B-C50C-407E-A947-70E740481C1C}">
                <a14:useLocalDpi xmlns:a14="http://schemas.microsoft.com/office/drawing/2010/main" val="0"/>
              </a:ext>
            </a:extLst>
          </a:blip>
          <a:srcRect l="15000" r="15401" b="14683"/>
          <a:stretch/>
        </p:blipFill>
        <p:spPr>
          <a:xfrm>
            <a:off x="7836134" y="720814"/>
            <a:ext cx="4355866" cy="3363932"/>
          </a:xfrm>
          <a:prstGeom prst="rect">
            <a:avLst/>
          </a:prstGeom>
        </p:spPr>
      </p:pic>
      <p:pic>
        <p:nvPicPr>
          <p:cNvPr id="12" name="Picture 11">
            <a:extLst>
              <a:ext uri="{FF2B5EF4-FFF2-40B4-BE49-F238E27FC236}">
                <a16:creationId xmlns:a16="http://schemas.microsoft.com/office/drawing/2014/main" id="{6EF2D628-564F-D91F-1600-74B376EEA4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3994192"/>
            <a:ext cx="5124450" cy="2838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72274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CC4E829-C98C-406A-899E-9DF9815FA231}"/>
              </a:ext>
            </a:extLst>
          </p:cNvPr>
          <p:cNvSpPr/>
          <p:nvPr/>
        </p:nvSpPr>
        <p:spPr>
          <a:xfrm>
            <a:off x="147853" y="0"/>
            <a:ext cx="4661840" cy="68580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5A4FF1E-7F05-E36C-70A6-B9CD0F526995}"/>
              </a:ext>
            </a:extLst>
          </p:cNvPr>
          <p:cNvGrpSpPr/>
          <p:nvPr/>
        </p:nvGrpSpPr>
        <p:grpSpPr>
          <a:xfrm>
            <a:off x="4808646" y="414988"/>
            <a:ext cx="7235501" cy="769441"/>
            <a:chOff x="4808646" y="414988"/>
            <a:chExt cx="7235501" cy="769441"/>
          </a:xfrm>
        </p:grpSpPr>
        <p:sp>
          <p:nvSpPr>
            <p:cNvPr id="6" name="TextBox 5">
              <a:extLst>
                <a:ext uri="{FF2B5EF4-FFF2-40B4-BE49-F238E27FC236}">
                  <a16:creationId xmlns:a16="http://schemas.microsoft.com/office/drawing/2014/main" id="{95E3BD7D-EEC6-41FC-867D-95F2B71346B3}"/>
                </a:ext>
              </a:extLst>
            </p:cNvPr>
            <p:cNvSpPr txBox="1"/>
            <p:nvPr/>
          </p:nvSpPr>
          <p:spPr>
            <a:xfrm>
              <a:off x="4808646" y="414988"/>
              <a:ext cx="981106" cy="769441"/>
            </a:xfrm>
            <a:prstGeom prst="rect">
              <a:avLst/>
            </a:prstGeom>
            <a:noFill/>
          </p:spPr>
          <p:txBody>
            <a:bodyPr wrap="square" lIns="108000" rIns="108000" rtlCol="0">
              <a:spAutoFit/>
            </a:bodyPr>
            <a:lstStyle/>
            <a:p>
              <a:pPr algn="ctr"/>
              <a:r>
                <a:rPr lang="en-US" altLang="ko-KR" sz="4400" b="1">
                  <a:solidFill>
                    <a:schemeClr val="bg1"/>
                  </a:solidFill>
                  <a:cs typeface="Arial" pitchFamily="34" charset="0"/>
                </a:rPr>
                <a:t>06</a:t>
              </a:r>
              <a:endParaRPr lang="ko-KR" altLang="en-US" sz="4400" b="1" dirty="0">
                <a:solidFill>
                  <a:schemeClr val="bg1"/>
                </a:solidFill>
                <a:cs typeface="Arial" pitchFamily="34" charset="0"/>
              </a:endParaRPr>
            </a:p>
          </p:txBody>
        </p:sp>
        <p:sp>
          <p:nvSpPr>
            <p:cNvPr id="9" name="TextBox 8">
              <a:extLst>
                <a:ext uri="{FF2B5EF4-FFF2-40B4-BE49-F238E27FC236}">
                  <a16:creationId xmlns:a16="http://schemas.microsoft.com/office/drawing/2014/main" id="{EC79CA3D-1245-4812-BE2C-A17717D31459}"/>
                </a:ext>
              </a:extLst>
            </p:cNvPr>
            <p:cNvSpPr txBox="1"/>
            <p:nvPr/>
          </p:nvSpPr>
          <p:spPr>
            <a:xfrm>
              <a:off x="5787659" y="466974"/>
              <a:ext cx="6256488" cy="507831"/>
            </a:xfrm>
            <a:prstGeom prst="rect">
              <a:avLst/>
            </a:prstGeom>
            <a:noFill/>
          </p:spPr>
          <p:txBody>
            <a:bodyPr wrap="square" lIns="108000" rIns="108000" rtlCol="0">
              <a:spAutoFit/>
            </a:bodyPr>
            <a:lstStyle/>
            <a:p>
              <a:r>
                <a:rPr lang="en-US" altLang="ko-KR" sz="2700" b="1">
                  <a:solidFill>
                    <a:schemeClr val="bg1"/>
                  </a:solidFill>
                  <a:cs typeface="Arial" pitchFamily="34" charset="0"/>
                </a:rPr>
                <a:t>Sử dụng web an toàn</a:t>
              </a:r>
              <a:endParaRPr lang="ko-KR" altLang="en-US" sz="2700" b="1" dirty="0">
                <a:solidFill>
                  <a:schemeClr val="bg1"/>
                </a:solidFill>
                <a:cs typeface="Arial" pitchFamily="34" charset="0"/>
              </a:endParaRPr>
            </a:p>
          </p:txBody>
        </p:sp>
      </p:grpSp>
      <p:grpSp>
        <p:nvGrpSpPr>
          <p:cNvPr id="3" name="Group 2">
            <a:extLst>
              <a:ext uri="{FF2B5EF4-FFF2-40B4-BE49-F238E27FC236}">
                <a16:creationId xmlns:a16="http://schemas.microsoft.com/office/drawing/2014/main" id="{E7991FA5-507E-A8C1-1C77-F9D61E81D3D0}"/>
              </a:ext>
            </a:extLst>
          </p:cNvPr>
          <p:cNvGrpSpPr/>
          <p:nvPr/>
        </p:nvGrpSpPr>
        <p:grpSpPr>
          <a:xfrm>
            <a:off x="4790561" y="1415021"/>
            <a:ext cx="7401439" cy="769441"/>
            <a:chOff x="4790561" y="1175540"/>
            <a:chExt cx="7401439" cy="769441"/>
          </a:xfrm>
        </p:grpSpPr>
        <p:sp>
          <p:nvSpPr>
            <p:cNvPr id="10" name="TextBox 9">
              <a:extLst>
                <a:ext uri="{FF2B5EF4-FFF2-40B4-BE49-F238E27FC236}">
                  <a16:creationId xmlns:a16="http://schemas.microsoft.com/office/drawing/2014/main" id="{F627DDE9-FE7C-4B7E-A047-E092B6A88859}"/>
                </a:ext>
              </a:extLst>
            </p:cNvPr>
            <p:cNvSpPr txBox="1"/>
            <p:nvPr/>
          </p:nvSpPr>
          <p:spPr>
            <a:xfrm>
              <a:off x="4790561" y="1175540"/>
              <a:ext cx="981106" cy="769441"/>
            </a:xfrm>
            <a:prstGeom prst="rect">
              <a:avLst/>
            </a:prstGeom>
            <a:noFill/>
          </p:spPr>
          <p:txBody>
            <a:bodyPr wrap="square" lIns="108000" rIns="108000" rtlCol="0">
              <a:spAutoFit/>
            </a:bodyPr>
            <a:lstStyle/>
            <a:p>
              <a:pPr algn="ctr"/>
              <a:r>
                <a:rPr lang="en-US" altLang="ko-KR" sz="4400" b="1">
                  <a:solidFill>
                    <a:schemeClr val="bg1"/>
                  </a:solidFill>
                  <a:cs typeface="Arial" pitchFamily="34" charset="0"/>
                </a:rPr>
                <a:t>07</a:t>
              </a:r>
              <a:endParaRPr lang="ko-KR" altLang="en-US" sz="4400" b="1" dirty="0">
                <a:solidFill>
                  <a:schemeClr val="bg1"/>
                </a:solidFill>
                <a:cs typeface="Arial" pitchFamily="34" charset="0"/>
              </a:endParaRPr>
            </a:p>
          </p:txBody>
        </p:sp>
        <p:sp>
          <p:nvSpPr>
            <p:cNvPr id="13" name="TextBox 12">
              <a:extLst>
                <a:ext uri="{FF2B5EF4-FFF2-40B4-BE49-F238E27FC236}">
                  <a16:creationId xmlns:a16="http://schemas.microsoft.com/office/drawing/2014/main" id="{5A5757E4-1723-4073-9FC5-1D351F20A151}"/>
                </a:ext>
              </a:extLst>
            </p:cNvPr>
            <p:cNvSpPr txBox="1"/>
            <p:nvPr/>
          </p:nvSpPr>
          <p:spPr>
            <a:xfrm>
              <a:off x="5787659" y="1285182"/>
              <a:ext cx="6404341" cy="507831"/>
            </a:xfrm>
            <a:prstGeom prst="rect">
              <a:avLst/>
            </a:prstGeom>
            <a:noFill/>
          </p:spPr>
          <p:txBody>
            <a:bodyPr wrap="square" lIns="108000" rIns="108000" rtlCol="0">
              <a:spAutoFit/>
            </a:bodyPr>
            <a:lstStyle/>
            <a:p>
              <a:r>
                <a:rPr lang="en-US" altLang="ko-KR" sz="2700" b="1">
                  <a:solidFill>
                    <a:schemeClr val="bg1"/>
                  </a:solidFill>
                  <a:cs typeface="Arial" pitchFamily="34" charset="0"/>
                </a:rPr>
                <a:t>Mạng xã hội</a:t>
              </a:r>
              <a:endParaRPr lang="ko-KR" altLang="en-US" sz="2700" b="1" dirty="0">
                <a:solidFill>
                  <a:schemeClr val="bg1"/>
                </a:solidFill>
                <a:cs typeface="Arial" pitchFamily="34" charset="0"/>
              </a:endParaRPr>
            </a:p>
          </p:txBody>
        </p:sp>
      </p:grpSp>
      <p:grpSp>
        <p:nvGrpSpPr>
          <p:cNvPr id="5" name="Group 4">
            <a:extLst>
              <a:ext uri="{FF2B5EF4-FFF2-40B4-BE49-F238E27FC236}">
                <a16:creationId xmlns:a16="http://schemas.microsoft.com/office/drawing/2014/main" id="{9965A8A0-B2C0-3C6E-4F94-F9D67B90326C}"/>
              </a:ext>
            </a:extLst>
          </p:cNvPr>
          <p:cNvGrpSpPr/>
          <p:nvPr/>
        </p:nvGrpSpPr>
        <p:grpSpPr>
          <a:xfrm>
            <a:off x="4833677" y="2460364"/>
            <a:ext cx="6234917" cy="769441"/>
            <a:chOff x="4855448" y="2590990"/>
            <a:chExt cx="6234917" cy="769441"/>
          </a:xfrm>
        </p:grpSpPr>
        <p:sp>
          <p:nvSpPr>
            <p:cNvPr id="14" name="TextBox 13">
              <a:extLst>
                <a:ext uri="{FF2B5EF4-FFF2-40B4-BE49-F238E27FC236}">
                  <a16:creationId xmlns:a16="http://schemas.microsoft.com/office/drawing/2014/main" id="{D7B9AF74-CA02-49F9-88D7-98D77F70D10F}"/>
                </a:ext>
              </a:extLst>
            </p:cNvPr>
            <p:cNvSpPr txBox="1"/>
            <p:nvPr/>
          </p:nvSpPr>
          <p:spPr>
            <a:xfrm>
              <a:off x="4855448" y="2590990"/>
              <a:ext cx="981106" cy="769441"/>
            </a:xfrm>
            <a:prstGeom prst="rect">
              <a:avLst/>
            </a:prstGeom>
            <a:noFill/>
          </p:spPr>
          <p:txBody>
            <a:bodyPr wrap="square" lIns="108000" rIns="108000" rtlCol="0">
              <a:spAutoFit/>
            </a:bodyPr>
            <a:lstStyle/>
            <a:p>
              <a:pPr algn="ctr"/>
              <a:r>
                <a:rPr lang="en-US" altLang="ko-KR" sz="4400" b="1">
                  <a:solidFill>
                    <a:schemeClr val="bg1"/>
                  </a:solidFill>
                  <a:cs typeface="Arial" pitchFamily="34" charset="0"/>
                </a:rPr>
                <a:t>08</a:t>
              </a:r>
              <a:endParaRPr lang="ko-KR" altLang="en-US" sz="4400" b="1" dirty="0">
                <a:solidFill>
                  <a:schemeClr val="bg1"/>
                </a:solidFill>
                <a:cs typeface="Arial" pitchFamily="34" charset="0"/>
              </a:endParaRPr>
            </a:p>
          </p:txBody>
        </p:sp>
        <p:sp>
          <p:nvSpPr>
            <p:cNvPr id="17" name="TextBox 16">
              <a:extLst>
                <a:ext uri="{FF2B5EF4-FFF2-40B4-BE49-F238E27FC236}">
                  <a16:creationId xmlns:a16="http://schemas.microsoft.com/office/drawing/2014/main" id="{493DF382-44DD-45C3-9704-34E8893BC3AC}"/>
                </a:ext>
              </a:extLst>
            </p:cNvPr>
            <p:cNvSpPr txBox="1"/>
            <p:nvPr/>
          </p:nvSpPr>
          <p:spPr>
            <a:xfrm>
              <a:off x="5882309" y="2672289"/>
              <a:ext cx="5208056" cy="507831"/>
            </a:xfrm>
            <a:prstGeom prst="rect">
              <a:avLst/>
            </a:prstGeom>
            <a:noFill/>
          </p:spPr>
          <p:txBody>
            <a:bodyPr wrap="square" lIns="108000" rIns="108000" rtlCol="0">
              <a:spAutoFit/>
            </a:bodyPr>
            <a:lstStyle/>
            <a:p>
              <a:r>
                <a:rPr lang="en-US" altLang="ko-KR" sz="2700" b="1">
                  <a:solidFill>
                    <a:schemeClr val="bg1"/>
                  </a:solidFill>
                  <a:cs typeface="Arial" pitchFamily="34" charset="0"/>
                </a:rPr>
                <a:t>Thư điện tử</a:t>
              </a:r>
              <a:endParaRPr lang="ko-KR" altLang="en-US" sz="2700" b="1" dirty="0">
                <a:solidFill>
                  <a:schemeClr val="bg1"/>
                </a:solidFill>
                <a:cs typeface="Arial" pitchFamily="34" charset="0"/>
              </a:endParaRPr>
            </a:p>
          </p:txBody>
        </p:sp>
      </p:grpSp>
      <p:sp>
        <p:nvSpPr>
          <p:cNvPr id="19" name="TextBox 18">
            <a:extLst>
              <a:ext uri="{FF2B5EF4-FFF2-40B4-BE49-F238E27FC236}">
                <a16:creationId xmlns:a16="http://schemas.microsoft.com/office/drawing/2014/main" id="{042C12F7-AE9B-40D2-A6C4-2F1B6BC860EE}"/>
              </a:ext>
            </a:extLst>
          </p:cNvPr>
          <p:cNvSpPr txBox="1"/>
          <p:nvPr/>
        </p:nvSpPr>
        <p:spPr>
          <a:xfrm>
            <a:off x="243916" y="1102630"/>
            <a:ext cx="3586765" cy="923330"/>
          </a:xfrm>
          <a:prstGeom prst="rect">
            <a:avLst/>
          </a:prstGeom>
          <a:noFill/>
        </p:spPr>
        <p:txBody>
          <a:bodyPr wrap="square" rtlCol="0" anchor="ctr">
            <a:spAutoFit/>
          </a:bodyPr>
          <a:lstStyle/>
          <a:p>
            <a:pPr algn="r"/>
            <a:r>
              <a:rPr lang="en-US" altLang="ko-KR" sz="5400" b="1" dirty="0">
                <a:solidFill>
                  <a:schemeClr val="bg1"/>
                </a:solidFill>
                <a:latin typeface="+mj-lt"/>
                <a:cs typeface="Arial" pitchFamily="34" charset="0"/>
              </a:rPr>
              <a:t>Nội dung</a:t>
            </a:r>
            <a:endParaRPr lang="ko-KR" altLang="en-US" sz="5400" b="1" dirty="0">
              <a:solidFill>
                <a:schemeClr val="bg1"/>
              </a:solidFill>
              <a:latin typeface="+mj-lt"/>
              <a:cs typeface="Arial" pitchFamily="34" charset="0"/>
            </a:endParaRPr>
          </a:p>
        </p:txBody>
      </p:sp>
      <p:grpSp>
        <p:nvGrpSpPr>
          <p:cNvPr id="7" name="Group 6">
            <a:extLst>
              <a:ext uri="{FF2B5EF4-FFF2-40B4-BE49-F238E27FC236}">
                <a16:creationId xmlns:a16="http://schemas.microsoft.com/office/drawing/2014/main" id="{4C7DB173-0BDB-0F13-6868-7FD9DA7954B5}"/>
              </a:ext>
            </a:extLst>
          </p:cNvPr>
          <p:cNvGrpSpPr/>
          <p:nvPr/>
        </p:nvGrpSpPr>
        <p:grpSpPr>
          <a:xfrm>
            <a:off x="4806553" y="3452204"/>
            <a:ext cx="6597320" cy="923330"/>
            <a:chOff x="4806553" y="4018250"/>
            <a:chExt cx="6597320" cy="923330"/>
          </a:xfrm>
        </p:grpSpPr>
        <p:sp>
          <p:nvSpPr>
            <p:cNvPr id="18" name="TextBox 17">
              <a:extLst>
                <a:ext uri="{FF2B5EF4-FFF2-40B4-BE49-F238E27FC236}">
                  <a16:creationId xmlns:a16="http://schemas.microsoft.com/office/drawing/2014/main" id="{8611BD74-B8C0-4D62-99FC-2DBC909A434D}"/>
                </a:ext>
              </a:extLst>
            </p:cNvPr>
            <p:cNvSpPr txBox="1"/>
            <p:nvPr/>
          </p:nvSpPr>
          <p:spPr>
            <a:xfrm>
              <a:off x="4806553" y="4049096"/>
              <a:ext cx="981106" cy="777510"/>
            </a:xfrm>
            <a:prstGeom prst="rect">
              <a:avLst/>
            </a:prstGeom>
            <a:noFill/>
          </p:spPr>
          <p:txBody>
            <a:bodyPr wrap="square" lIns="108000" rIns="108000" rtlCol="0">
              <a:spAutoFit/>
            </a:bodyPr>
            <a:lstStyle/>
            <a:p>
              <a:pPr algn="ctr"/>
              <a:r>
                <a:rPr lang="en-US" altLang="ko-KR" sz="4400" b="1">
                  <a:solidFill>
                    <a:schemeClr val="bg1"/>
                  </a:solidFill>
                  <a:cs typeface="Arial" pitchFamily="34" charset="0"/>
                </a:rPr>
                <a:t>09</a:t>
              </a:r>
              <a:endParaRPr lang="ko-KR" altLang="en-US" sz="4400" b="1" dirty="0">
                <a:solidFill>
                  <a:schemeClr val="bg1"/>
                </a:solidFill>
                <a:cs typeface="Arial" pitchFamily="34" charset="0"/>
              </a:endParaRPr>
            </a:p>
          </p:txBody>
        </p:sp>
        <p:sp>
          <p:nvSpPr>
            <p:cNvPr id="68" name="TextBox 67">
              <a:extLst>
                <a:ext uri="{FF2B5EF4-FFF2-40B4-BE49-F238E27FC236}">
                  <a16:creationId xmlns:a16="http://schemas.microsoft.com/office/drawing/2014/main" id="{194749CF-E6DB-4EE0-AA7F-A502B8FB1456}"/>
                </a:ext>
              </a:extLst>
            </p:cNvPr>
            <p:cNvSpPr txBox="1"/>
            <p:nvPr/>
          </p:nvSpPr>
          <p:spPr>
            <a:xfrm>
              <a:off x="5882309" y="4018250"/>
              <a:ext cx="5521564" cy="923330"/>
            </a:xfrm>
            <a:prstGeom prst="rect">
              <a:avLst/>
            </a:prstGeom>
            <a:noFill/>
          </p:spPr>
          <p:txBody>
            <a:bodyPr wrap="square" lIns="108000" rIns="108000" rtlCol="0">
              <a:spAutoFit/>
            </a:bodyPr>
            <a:lstStyle/>
            <a:p>
              <a:r>
                <a:rPr lang="en-US" altLang="ko-KR" sz="2700" b="1">
                  <a:solidFill>
                    <a:schemeClr val="bg1"/>
                  </a:solidFill>
                  <a:cs typeface="Arial" pitchFamily="34" charset="0"/>
                </a:rPr>
                <a:t>Đảm bảo an toàn thông tin đối với tài liệu</a:t>
              </a:r>
              <a:endParaRPr lang="vi-VN" altLang="ko-KR" sz="2700" b="1" dirty="0">
                <a:solidFill>
                  <a:schemeClr val="bg1"/>
                </a:solidFill>
                <a:cs typeface="Arial" pitchFamily="34" charset="0"/>
              </a:endParaRPr>
            </a:p>
          </p:txBody>
        </p:sp>
      </p:grpSp>
      <p:grpSp>
        <p:nvGrpSpPr>
          <p:cNvPr id="8" name="Group 7">
            <a:extLst>
              <a:ext uri="{FF2B5EF4-FFF2-40B4-BE49-F238E27FC236}">
                <a16:creationId xmlns:a16="http://schemas.microsoft.com/office/drawing/2014/main" id="{AB44F79D-4C7C-5113-1FB4-B7B04EF8F870}"/>
              </a:ext>
            </a:extLst>
          </p:cNvPr>
          <p:cNvGrpSpPr/>
          <p:nvPr/>
        </p:nvGrpSpPr>
        <p:grpSpPr>
          <a:xfrm>
            <a:off x="4780363" y="4576568"/>
            <a:ext cx="6623510" cy="777510"/>
            <a:chOff x="4780363" y="5382109"/>
            <a:chExt cx="6623510" cy="777510"/>
          </a:xfrm>
        </p:grpSpPr>
        <p:sp>
          <p:nvSpPr>
            <p:cNvPr id="28" name="TextBox 27">
              <a:extLst>
                <a:ext uri="{FF2B5EF4-FFF2-40B4-BE49-F238E27FC236}">
                  <a16:creationId xmlns:a16="http://schemas.microsoft.com/office/drawing/2014/main" id="{198A79BF-6D8D-4735-9BAB-8B287BD6AD60}"/>
                </a:ext>
              </a:extLst>
            </p:cNvPr>
            <p:cNvSpPr txBox="1"/>
            <p:nvPr/>
          </p:nvSpPr>
          <p:spPr>
            <a:xfrm>
              <a:off x="5882309" y="5516948"/>
              <a:ext cx="5521564" cy="507831"/>
            </a:xfrm>
            <a:prstGeom prst="rect">
              <a:avLst/>
            </a:prstGeom>
            <a:noFill/>
          </p:spPr>
          <p:txBody>
            <a:bodyPr wrap="square" lIns="108000" rIns="108000" rtlCol="0">
              <a:spAutoFit/>
            </a:bodyPr>
            <a:lstStyle/>
            <a:p>
              <a:r>
                <a:rPr lang="en-US" altLang="ko-KR" sz="2700" b="1">
                  <a:solidFill>
                    <a:schemeClr val="bg1"/>
                  </a:solidFill>
                  <a:cs typeface="Arial" pitchFamily="34" charset="0"/>
                </a:rPr>
                <a:t>Bảo vệ vật lý và sao lưu dữ liệu</a:t>
              </a:r>
              <a:endParaRPr lang="ko-KR" altLang="en-US" sz="2700" b="1" dirty="0">
                <a:solidFill>
                  <a:schemeClr val="bg1"/>
                </a:solidFill>
                <a:cs typeface="Arial" pitchFamily="34" charset="0"/>
              </a:endParaRPr>
            </a:p>
          </p:txBody>
        </p:sp>
        <p:sp>
          <p:nvSpPr>
            <p:cNvPr id="69" name="TextBox 68">
              <a:extLst>
                <a:ext uri="{FF2B5EF4-FFF2-40B4-BE49-F238E27FC236}">
                  <a16:creationId xmlns:a16="http://schemas.microsoft.com/office/drawing/2014/main" id="{6EDB2A97-04C5-40C3-AD1D-EBF3ACD8C1D0}"/>
                </a:ext>
              </a:extLst>
            </p:cNvPr>
            <p:cNvSpPr txBox="1"/>
            <p:nvPr/>
          </p:nvSpPr>
          <p:spPr>
            <a:xfrm>
              <a:off x="4780363" y="5382109"/>
              <a:ext cx="981106" cy="777510"/>
            </a:xfrm>
            <a:prstGeom prst="rect">
              <a:avLst/>
            </a:prstGeom>
            <a:noFill/>
          </p:spPr>
          <p:txBody>
            <a:bodyPr wrap="square" lIns="108000" rIns="108000" rtlCol="0">
              <a:spAutoFit/>
            </a:bodyPr>
            <a:lstStyle/>
            <a:p>
              <a:pPr algn="ctr"/>
              <a:r>
                <a:rPr lang="en-US" altLang="ko-KR" sz="4400" b="1">
                  <a:solidFill>
                    <a:schemeClr val="bg1"/>
                  </a:solidFill>
                  <a:cs typeface="Arial" pitchFamily="34" charset="0"/>
                </a:rPr>
                <a:t>10</a:t>
              </a:r>
              <a:endParaRPr lang="ko-KR" altLang="en-US" sz="4400" b="1" dirty="0">
                <a:solidFill>
                  <a:schemeClr val="bg1"/>
                </a:solidFill>
                <a:cs typeface="Arial" pitchFamily="34" charset="0"/>
              </a:endParaRPr>
            </a:p>
          </p:txBody>
        </p:sp>
      </p:grpSp>
      <p:sp>
        <p:nvSpPr>
          <p:cNvPr id="2" name="Rectangle 1">
            <a:extLst>
              <a:ext uri="{FF2B5EF4-FFF2-40B4-BE49-F238E27FC236}">
                <a16:creationId xmlns:a16="http://schemas.microsoft.com/office/drawing/2014/main" id="{0DC95440-3305-BBD9-49B2-2FEDB376BF55}"/>
              </a:ext>
            </a:extLst>
          </p:cNvPr>
          <p:cNvSpPr/>
          <p:nvPr/>
        </p:nvSpPr>
        <p:spPr>
          <a:xfrm>
            <a:off x="243916" y="2508553"/>
            <a:ext cx="4524448" cy="3170099"/>
          </a:xfrm>
          <a:prstGeom prst="rect">
            <a:avLst/>
          </a:prstGeom>
          <a:noFill/>
        </p:spPr>
        <p:txBody>
          <a:bodyPr wrap="square" lIns="91440" tIns="45720" rIns="91440" bIns="45720">
            <a:spAutoFit/>
          </a:bodyPr>
          <a:lstStyle/>
          <a:p>
            <a:pPr algn="ctr"/>
            <a:r>
              <a:rPr lang="en-US" sz="5000" b="1" cap="none" spc="0">
                <a:ln w="12700" cmpd="sng">
                  <a:solidFill>
                    <a:schemeClr val="accent4"/>
                  </a:solidFill>
                  <a:prstDash val="solid"/>
                </a:ln>
                <a:solidFill>
                  <a:srgbClr val="FFC000"/>
                </a:solidFill>
                <a:effectLst/>
                <a:latin typeface=".VnCooperH" panose="020B7200000000000000" pitchFamily="34" charset="0"/>
              </a:rPr>
              <a:t>AN ToµN, AN NINH, B¶O MËT TH¤NG TIN</a:t>
            </a:r>
            <a:endParaRPr lang="en-GB" sz="5000" b="1" cap="none" spc="0">
              <a:ln w="12700" cmpd="sng">
                <a:solidFill>
                  <a:schemeClr val="accent4"/>
                </a:solidFill>
                <a:prstDash val="solid"/>
              </a:ln>
              <a:solidFill>
                <a:srgbClr val="FFC000"/>
              </a:solidFill>
              <a:effectLst/>
            </a:endParaRPr>
          </a:p>
        </p:txBody>
      </p:sp>
      <p:grpSp>
        <p:nvGrpSpPr>
          <p:cNvPr id="11" name="Group 10">
            <a:extLst>
              <a:ext uri="{FF2B5EF4-FFF2-40B4-BE49-F238E27FC236}">
                <a16:creationId xmlns:a16="http://schemas.microsoft.com/office/drawing/2014/main" id="{C42ABB5F-9564-3B35-70AD-6B9632979112}"/>
              </a:ext>
            </a:extLst>
          </p:cNvPr>
          <p:cNvGrpSpPr/>
          <p:nvPr/>
        </p:nvGrpSpPr>
        <p:grpSpPr>
          <a:xfrm>
            <a:off x="4867450" y="5730455"/>
            <a:ext cx="6623510" cy="769441"/>
            <a:chOff x="4780363" y="5382109"/>
            <a:chExt cx="6623510" cy="769441"/>
          </a:xfrm>
        </p:grpSpPr>
        <p:sp>
          <p:nvSpPr>
            <p:cNvPr id="12" name="TextBox 11">
              <a:extLst>
                <a:ext uri="{FF2B5EF4-FFF2-40B4-BE49-F238E27FC236}">
                  <a16:creationId xmlns:a16="http://schemas.microsoft.com/office/drawing/2014/main" id="{C0C5F896-F935-D6AE-96EE-57BFB42F5149}"/>
                </a:ext>
              </a:extLst>
            </p:cNvPr>
            <p:cNvSpPr txBox="1"/>
            <p:nvPr/>
          </p:nvSpPr>
          <p:spPr>
            <a:xfrm>
              <a:off x="5882309" y="5516948"/>
              <a:ext cx="5521564" cy="507831"/>
            </a:xfrm>
            <a:prstGeom prst="rect">
              <a:avLst/>
            </a:prstGeom>
            <a:noFill/>
          </p:spPr>
          <p:txBody>
            <a:bodyPr wrap="square" lIns="108000" rIns="108000" rtlCol="0">
              <a:spAutoFit/>
            </a:bodyPr>
            <a:lstStyle/>
            <a:p>
              <a:r>
                <a:rPr lang="en-US" altLang="ko-KR" sz="2700" b="1">
                  <a:solidFill>
                    <a:schemeClr val="bg1"/>
                  </a:solidFill>
                  <a:cs typeface="Arial" pitchFamily="34" charset="0"/>
                </a:rPr>
                <a:t>Phá hủy dữ liệu an toàn</a:t>
              </a:r>
              <a:endParaRPr lang="ko-KR" altLang="en-US" sz="2700" b="1" dirty="0">
                <a:solidFill>
                  <a:schemeClr val="bg1"/>
                </a:solidFill>
                <a:cs typeface="Arial" pitchFamily="34" charset="0"/>
              </a:endParaRPr>
            </a:p>
          </p:txBody>
        </p:sp>
        <p:sp>
          <p:nvSpPr>
            <p:cNvPr id="15" name="TextBox 14">
              <a:extLst>
                <a:ext uri="{FF2B5EF4-FFF2-40B4-BE49-F238E27FC236}">
                  <a16:creationId xmlns:a16="http://schemas.microsoft.com/office/drawing/2014/main" id="{B1B994B6-D867-CDDD-969F-444475214985}"/>
                </a:ext>
              </a:extLst>
            </p:cNvPr>
            <p:cNvSpPr txBox="1"/>
            <p:nvPr/>
          </p:nvSpPr>
          <p:spPr>
            <a:xfrm>
              <a:off x="4780363" y="5382109"/>
              <a:ext cx="981106" cy="769441"/>
            </a:xfrm>
            <a:prstGeom prst="rect">
              <a:avLst/>
            </a:prstGeom>
            <a:noFill/>
          </p:spPr>
          <p:txBody>
            <a:bodyPr wrap="square" lIns="108000" rIns="108000" rtlCol="0">
              <a:spAutoFit/>
            </a:bodyPr>
            <a:lstStyle/>
            <a:p>
              <a:pPr algn="ctr"/>
              <a:r>
                <a:rPr lang="en-US" altLang="ko-KR" sz="4400" b="1">
                  <a:solidFill>
                    <a:schemeClr val="bg1"/>
                  </a:solidFill>
                  <a:cs typeface="Arial" pitchFamily="34" charset="0"/>
                </a:rPr>
                <a:t>11</a:t>
              </a:r>
              <a:endParaRPr lang="ko-KR" altLang="en-US" sz="4400" b="1" dirty="0">
                <a:solidFill>
                  <a:schemeClr val="bg1"/>
                </a:solidFill>
                <a:cs typeface="Arial" pitchFamily="34" charset="0"/>
              </a:endParaRPr>
            </a:p>
          </p:txBody>
        </p:sp>
      </p:grpSp>
    </p:spTree>
    <p:extLst>
      <p:ext uri="{BB962C8B-B14F-4D97-AF65-F5344CB8AC3E}">
        <p14:creationId xmlns:p14="http://schemas.microsoft.com/office/powerpoint/2010/main" val="2796519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AE9AA31-9CB4-314D-CFC7-BE5ECD8CD559}"/>
              </a:ext>
            </a:extLst>
          </p:cNvPr>
          <p:cNvSpPr/>
          <p:nvPr/>
        </p:nvSpPr>
        <p:spPr>
          <a:xfrm>
            <a:off x="0" y="0"/>
            <a:ext cx="12192000" cy="658835"/>
          </a:xfrm>
          <a:prstGeom prst="rect">
            <a:avLst/>
          </a:prstGeom>
          <a:solidFill>
            <a:srgbClr val="FF0000"/>
          </a:solidFill>
        </p:spPr>
        <p:txBody>
          <a:bodyPr wrap="square" lIns="91440" tIns="45720" rIns="91440" bIns="45720">
            <a:spAutoFit/>
          </a:bodyPr>
          <a:lstStyle/>
          <a:p>
            <a:pPr algn="ctr">
              <a:lnSpc>
                <a:spcPct val="150000"/>
              </a:lnSpc>
            </a:pPr>
            <a:r>
              <a:rPr lang="en-US" sz="2800" b="1" cap="none" spc="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PHÒNG CHỐNG VIRUS</a:t>
            </a:r>
            <a:r>
              <a:rPr lang="en-GB" sz="2800" b="1">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 LẤY CẮP THÔNG TIN</a:t>
            </a:r>
            <a:endParaRPr lang="en-US" sz="2800" b="1" cap="none" spc="0">
              <a:ln w="12700">
                <a:solidFill>
                  <a:schemeClr val="tx2">
                    <a:lumMod val="75000"/>
                  </a:schemeClr>
                </a:solidFill>
                <a:prstDash val="solid"/>
              </a:ln>
              <a:solidFill>
                <a:srgbClr val="FFFF00"/>
              </a:solidFill>
              <a:effectLst>
                <a:outerShdw dist="38100" dir="2640000" algn="bl" rotWithShape="0">
                  <a:schemeClr val="tx2">
                    <a:lumMod val="75000"/>
                  </a:schemeClr>
                </a:outerShdw>
              </a:effectLst>
            </a:endParaRPr>
          </a:p>
        </p:txBody>
      </p:sp>
      <p:sp>
        <p:nvSpPr>
          <p:cNvPr id="3" name="TextBox 2">
            <a:extLst>
              <a:ext uri="{FF2B5EF4-FFF2-40B4-BE49-F238E27FC236}">
                <a16:creationId xmlns:a16="http://schemas.microsoft.com/office/drawing/2014/main" id="{4FDA018F-25E2-8581-0C57-6AFC117DDED0}"/>
              </a:ext>
            </a:extLst>
          </p:cNvPr>
          <p:cNvSpPr txBox="1"/>
          <p:nvPr/>
        </p:nvSpPr>
        <p:spPr>
          <a:xfrm>
            <a:off x="387161" y="1885948"/>
            <a:ext cx="10947589" cy="5170646"/>
          </a:xfrm>
          <a:prstGeom prst="rect">
            <a:avLst/>
          </a:prstGeom>
          <a:noFill/>
        </p:spPr>
        <p:txBody>
          <a:bodyPr wrap="square">
            <a:spAutoFit/>
          </a:bodyPr>
          <a:lstStyle/>
          <a:p>
            <a:pPr algn="just">
              <a:spcBef>
                <a:spcPts val="1200"/>
              </a:spcBef>
            </a:pPr>
            <a:r>
              <a:rPr lang="vi-VN" sz="2800" b="1"/>
              <a:t>3.</a:t>
            </a:r>
            <a:r>
              <a:rPr lang="en-US" sz="2800" b="1"/>
              <a:t> </a:t>
            </a:r>
            <a:r>
              <a:rPr lang="vi-VN" sz="2800" b="1"/>
              <a:t>Sử dụng mật khẩu khó đoán</a:t>
            </a:r>
            <a:r>
              <a:rPr lang="en-US" sz="2800" b="1"/>
              <a:t>, thay đổi thường xuyên</a:t>
            </a:r>
          </a:p>
          <a:p>
            <a:pPr algn="just">
              <a:spcBef>
                <a:spcPts val="1200"/>
              </a:spcBef>
            </a:pPr>
            <a:r>
              <a:rPr lang="en-US" sz="2800" b="1">
                <a:solidFill>
                  <a:srgbClr val="333333"/>
                </a:solidFill>
                <a:effectLst/>
                <a:latin typeface="Arial" panose="020B0604020202020204" pitchFamily="34" charset="0"/>
                <a:ea typeface="Times New Roman" panose="02020603050405020304" pitchFamily="18" charset="0"/>
              </a:rPr>
              <a:t>4. Không tin tưởng người quen biết thông qua mạng</a:t>
            </a:r>
          </a:p>
          <a:p>
            <a:pPr algn="just">
              <a:spcBef>
                <a:spcPts val="1200"/>
              </a:spcBef>
            </a:pPr>
            <a:r>
              <a:rPr lang="en-US" sz="2800" b="1"/>
              <a:t>5</a:t>
            </a:r>
            <a:r>
              <a:rPr lang="vi-VN" sz="2800" b="1"/>
              <a:t>.</a:t>
            </a:r>
            <a:r>
              <a:rPr lang="en-US" sz="2800" b="1"/>
              <a:t> Hạn chế</a:t>
            </a:r>
            <a:r>
              <a:rPr lang="vi-VN" sz="2800" b="1"/>
              <a:t> </a:t>
            </a:r>
            <a:r>
              <a:rPr lang="en-US" sz="2800" b="1"/>
              <a:t>chia </a:t>
            </a:r>
            <a:r>
              <a:rPr lang="vi-VN" sz="2800" b="1"/>
              <a:t>sẻ thông tin cá nhân</a:t>
            </a:r>
          </a:p>
          <a:p>
            <a:pPr lvl="1" algn="just">
              <a:spcBef>
                <a:spcPts val="1200"/>
              </a:spcBef>
            </a:pPr>
            <a:r>
              <a:rPr lang="vi-VN" sz="2800"/>
              <a:t>Nhiều người thường vô ý đăng tải các hình ảnh về thông tin cá nhân của mình trên các nền tảng mạng xã hội, chẳng hạn như thông tin về chuyến bay, tài khoản ngân hàng,... Nếu buộc phải gửi hay đăng tải những hình ảnh đấy, nên che mờ</a:t>
            </a:r>
            <a:r>
              <a:rPr lang="en-US" sz="2800">
                <a:cs typeface="Arial"/>
              </a:rPr>
              <a:t> (</a:t>
            </a:r>
            <a:r>
              <a:rPr lang="en-US" sz="2800">
                <a:hlinkClick r:id="rId2"/>
              </a:rPr>
              <a:t>Face 01</a:t>
            </a:r>
            <a:r>
              <a:rPr lang="en-US" sz="2800"/>
              <a:t>, </a:t>
            </a:r>
            <a:r>
              <a:rPr lang="en-US" sz="2800">
                <a:hlinkClick r:id="rId3"/>
              </a:rPr>
              <a:t>Face 02</a:t>
            </a:r>
            <a:r>
              <a:rPr lang="en-US" sz="2800">
                <a:cs typeface="Arial"/>
              </a:rPr>
              <a:t>)</a:t>
            </a:r>
          </a:p>
          <a:p>
            <a:pPr lvl="1" algn="just">
              <a:spcBef>
                <a:spcPts val="1200"/>
              </a:spcBef>
            </a:pPr>
            <a:endParaRPr lang="vi-VN" sz="2800"/>
          </a:p>
          <a:p>
            <a:pPr algn="just">
              <a:spcBef>
                <a:spcPts val="1200"/>
              </a:spcBef>
            </a:pPr>
            <a:endParaRPr lang="vi-VN" sz="2800" b="1"/>
          </a:p>
        </p:txBody>
      </p:sp>
      <p:grpSp>
        <p:nvGrpSpPr>
          <p:cNvPr id="2" name="Group 1">
            <a:extLst>
              <a:ext uri="{FF2B5EF4-FFF2-40B4-BE49-F238E27FC236}">
                <a16:creationId xmlns:a16="http://schemas.microsoft.com/office/drawing/2014/main" id="{9BA78278-FC8C-F881-05C8-5603B399439A}"/>
              </a:ext>
            </a:extLst>
          </p:cNvPr>
          <p:cNvGrpSpPr/>
          <p:nvPr/>
        </p:nvGrpSpPr>
        <p:grpSpPr>
          <a:xfrm>
            <a:off x="140064" y="836652"/>
            <a:ext cx="11594736" cy="553998"/>
            <a:chOff x="140064" y="836652"/>
            <a:chExt cx="11594736" cy="553998"/>
          </a:xfrm>
        </p:grpSpPr>
        <p:sp>
          <p:nvSpPr>
            <p:cNvPr id="4" name="TextBox 3">
              <a:extLst>
                <a:ext uri="{FF2B5EF4-FFF2-40B4-BE49-F238E27FC236}">
                  <a16:creationId xmlns:a16="http://schemas.microsoft.com/office/drawing/2014/main" id="{86A155A0-1770-9D51-89E6-4310C2FB7F17}"/>
                </a:ext>
              </a:extLst>
            </p:cNvPr>
            <p:cNvSpPr txBox="1"/>
            <p:nvPr/>
          </p:nvSpPr>
          <p:spPr>
            <a:xfrm>
              <a:off x="387161" y="836652"/>
              <a:ext cx="5921814" cy="553998"/>
            </a:xfrm>
            <a:prstGeom prst="rect">
              <a:avLst/>
            </a:prstGeom>
            <a:solidFill>
              <a:srgbClr val="FFC000"/>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3000" b="1"/>
                <a:t>Phòng, chống lấy cắp thông tin</a:t>
              </a:r>
              <a:endParaRPr lang="en-GB" sz="3000" b="1"/>
            </a:p>
          </p:txBody>
        </p:sp>
        <p:cxnSp>
          <p:nvCxnSpPr>
            <p:cNvPr id="6" name="Straight Arrow Connector 5">
              <a:extLst>
                <a:ext uri="{FF2B5EF4-FFF2-40B4-BE49-F238E27FC236}">
                  <a16:creationId xmlns:a16="http://schemas.microsoft.com/office/drawing/2014/main" id="{919A0EE4-F6DA-6332-988D-9A178746D662}"/>
                </a:ext>
              </a:extLst>
            </p:cNvPr>
            <p:cNvCxnSpPr/>
            <p:nvPr/>
          </p:nvCxnSpPr>
          <p:spPr>
            <a:xfrm>
              <a:off x="140064" y="1390650"/>
              <a:ext cx="11594736"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grpSp>
    </p:spTree>
    <p:extLst>
      <p:ext uri="{BB962C8B-B14F-4D97-AF65-F5344CB8AC3E}">
        <p14:creationId xmlns:p14="http://schemas.microsoft.com/office/powerpoint/2010/main" val="2629869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AE9AA31-9CB4-314D-CFC7-BE5ECD8CD559}"/>
              </a:ext>
            </a:extLst>
          </p:cNvPr>
          <p:cNvSpPr/>
          <p:nvPr/>
        </p:nvSpPr>
        <p:spPr>
          <a:xfrm>
            <a:off x="0" y="0"/>
            <a:ext cx="12192000" cy="658835"/>
          </a:xfrm>
          <a:prstGeom prst="rect">
            <a:avLst/>
          </a:prstGeom>
          <a:solidFill>
            <a:srgbClr val="FF0000"/>
          </a:solidFill>
        </p:spPr>
        <p:txBody>
          <a:bodyPr wrap="square" lIns="91440" tIns="45720" rIns="91440" bIns="45720">
            <a:spAutoFit/>
          </a:bodyPr>
          <a:lstStyle/>
          <a:p>
            <a:pPr algn="ctr">
              <a:lnSpc>
                <a:spcPct val="150000"/>
              </a:lnSpc>
            </a:pPr>
            <a:r>
              <a:rPr lang="en-US" sz="2800" b="1" cap="none" spc="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PHÒNG CHỐNG VIRUS</a:t>
            </a:r>
            <a:r>
              <a:rPr lang="en-GB" sz="2800" b="1">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 LẤY CẮP THÔNG TIN</a:t>
            </a:r>
            <a:endParaRPr lang="en-US" sz="2800" b="1" cap="none" spc="0">
              <a:ln w="12700">
                <a:solidFill>
                  <a:schemeClr val="tx2">
                    <a:lumMod val="75000"/>
                  </a:schemeClr>
                </a:solidFill>
                <a:prstDash val="solid"/>
              </a:ln>
              <a:solidFill>
                <a:srgbClr val="FFFF00"/>
              </a:solidFill>
              <a:effectLst>
                <a:outerShdw dist="38100" dir="2640000" algn="bl" rotWithShape="0">
                  <a:schemeClr val="tx2">
                    <a:lumMod val="75000"/>
                  </a:schemeClr>
                </a:outerShdw>
              </a:effectLst>
            </a:endParaRPr>
          </a:p>
        </p:txBody>
      </p:sp>
      <p:sp>
        <p:nvSpPr>
          <p:cNvPr id="3" name="TextBox 2">
            <a:extLst>
              <a:ext uri="{FF2B5EF4-FFF2-40B4-BE49-F238E27FC236}">
                <a16:creationId xmlns:a16="http://schemas.microsoft.com/office/drawing/2014/main" id="{4FDA018F-25E2-8581-0C57-6AFC117DDED0}"/>
              </a:ext>
            </a:extLst>
          </p:cNvPr>
          <p:cNvSpPr txBox="1"/>
          <p:nvPr/>
        </p:nvSpPr>
        <p:spPr>
          <a:xfrm>
            <a:off x="387161" y="2203727"/>
            <a:ext cx="5518339" cy="3693319"/>
          </a:xfrm>
          <a:prstGeom prst="rect">
            <a:avLst/>
          </a:prstGeom>
          <a:noFill/>
        </p:spPr>
        <p:txBody>
          <a:bodyPr wrap="square">
            <a:spAutoFit/>
          </a:bodyPr>
          <a:lstStyle/>
          <a:p>
            <a:pPr algn="just">
              <a:spcBef>
                <a:spcPts val="1200"/>
              </a:spcBef>
            </a:pPr>
            <a:r>
              <a:rPr lang="en-US" sz="2800" b="1"/>
              <a:t>6</a:t>
            </a:r>
            <a:r>
              <a:rPr lang="vi-VN" sz="2800" b="1"/>
              <a:t>.</a:t>
            </a:r>
            <a:r>
              <a:rPr lang="en-US" sz="2800" b="1"/>
              <a:t> </a:t>
            </a:r>
            <a:r>
              <a:rPr lang="vi-VN" sz="2800" b="1"/>
              <a:t>Luôn kiểm tra website cung cấp dịch vụ</a:t>
            </a:r>
          </a:p>
          <a:p>
            <a:pPr algn="just">
              <a:spcBef>
                <a:spcPts val="1200"/>
              </a:spcBef>
            </a:pPr>
            <a:r>
              <a:rPr lang="vi-VN" sz="2800"/>
              <a:t>Hiện nay có một số trang web giả danh trên nền môi trường mạng nhằm chiếm lấy thông tin và quyền truy cập vào các dữ liệu quan trọng của bạn như tài khoản mạng xã hội.</a:t>
            </a:r>
          </a:p>
        </p:txBody>
      </p:sp>
      <p:grpSp>
        <p:nvGrpSpPr>
          <p:cNvPr id="2" name="Group 1">
            <a:extLst>
              <a:ext uri="{FF2B5EF4-FFF2-40B4-BE49-F238E27FC236}">
                <a16:creationId xmlns:a16="http://schemas.microsoft.com/office/drawing/2014/main" id="{9BA78278-FC8C-F881-05C8-5603B399439A}"/>
              </a:ext>
            </a:extLst>
          </p:cNvPr>
          <p:cNvGrpSpPr/>
          <p:nvPr/>
        </p:nvGrpSpPr>
        <p:grpSpPr>
          <a:xfrm>
            <a:off x="140064" y="836652"/>
            <a:ext cx="11594736" cy="553998"/>
            <a:chOff x="140064" y="836652"/>
            <a:chExt cx="11594736" cy="553998"/>
          </a:xfrm>
        </p:grpSpPr>
        <p:sp>
          <p:nvSpPr>
            <p:cNvPr id="4" name="TextBox 3">
              <a:extLst>
                <a:ext uri="{FF2B5EF4-FFF2-40B4-BE49-F238E27FC236}">
                  <a16:creationId xmlns:a16="http://schemas.microsoft.com/office/drawing/2014/main" id="{86A155A0-1770-9D51-89E6-4310C2FB7F17}"/>
                </a:ext>
              </a:extLst>
            </p:cNvPr>
            <p:cNvSpPr txBox="1"/>
            <p:nvPr/>
          </p:nvSpPr>
          <p:spPr>
            <a:xfrm>
              <a:off x="387161" y="836652"/>
              <a:ext cx="5921814" cy="553998"/>
            </a:xfrm>
            <a:prstGeom prst="rect">
              <a:avLst/>
            </a:prstGeom>
            <a:solidFill>
              <a:srgbClr val="FFC000"/>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3000" b="1"/>
                <a:t>Phòng, chống lấy cắp thông tin</a:t>
              </a:r>
              <a:endParaRPr lang="en-GB" sz="3000" b="1"/>
            </a:p>
          </p:txBody>
        </p:sp>
        <p:cxnSp>
          <p:nvCxnSpPr>
            <p:cNvPr id="6" name="Straight Arrow Connector 5">
              <a:extLst>
                <a:ext uri="{FF2B5EF4-FFF2-40B4-BE49-F238E27FC236}">
                  <a16:creationId xmlns:a16="http://schemas.microsoft.com/office/drawing/2014/main" id="{919A0EE4-F6DA-6332-988D-9A178746D662}"/>
                </a:ext>
              </a:extLst>
            </p:cNvPr>
            <p:cNvCxnSpPr/>
            <p:nvPr/>
          </p:nvCxnSpPr>
          <p:spPr>
            <a:xfrm>
              <a:off x="140064" y="1390650"/>
              <a:ext cx="11594736"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grpSp>
      <p:pic>
        <p:nvPicPr>
          <p:cNvPr id="2050" name="Picture 2" descr="Luôn kiểm tra website cung cấp dịch vụ">
            <a:extLst>
              <a:ext uri="{FF2B5EF4-FFF2-40B4-BE49-F238E27FC236}">
                <a16:creationId xmlns:a16="http://schemas.microsoft.com/office/drawing/2014/main" id="{ABE55FA9-0530-B898-2821-3D2FE2901F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361366"/>
            <a:ext cx="6096000" cy="353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8040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AE9AA31-9CB4-314D-CFC7-BE5ECD8CD559}"/>
              </a:ext>
            </a:extLst>
          </p:cNvPr>
          <p:cNvSpPr/>
          <p:nvPr/>
        </p:nvSpPr>
        <p:spPr>
          <a:xfrm>
            <a:off x="0" y="0"/>
            <a:ext cx="12192000" cy="658835"/>
          </a:xfrm>
          <a:prstGeom prst="rect">
            <a:avLst/>
          </a:prstGeom>
          <a:solidFill>
            <a:srgbClr val="FF0000"/>
          </a:solidFill>
        </p:spPr>
        <p:txBody>
          <a:bodyPr wrap="square" lIns="91440" tIns="45720" rIns="91440" bIns="45720">
            <a:spAutoFit/>
          </a:bodyPr>
          <a:lstStyle/>
          <a:p>
            <a:pPr algn="ctr">
              <a:lnSpc>
                <a:spcPct val="150000"/>
              </a:lnSpc>
            </a:pPr>
            <a:r>
              <a:rPr lang="en-US" sz="2800" b="1" cap="none" spc="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PHÒNG CHỐNG VIRUS</a:t>
            </a:r>
            <a:r>
              <a:rPr lang="en-GB" sz="2800" b="1">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 LẤY CẮP THÔNG TIN</a:t>
            </a:r>
            <a:endParaRPr lang="en-US" sz="2800" b="1" cap="none" spc="0">
              <a:ln w="12700">
                <a:solidFill>
                  <a:schemeClr val="tx2">
                    <a:lumMod val="75000"/>
                  </a:schemeClr>
                </a:solidFill>
                <a:prstDash val="solid"/>
              </a:ln>
              <a:solidFill>
                <a:srgbClr val="FFFF00"/>
              </a:solidFill>
              <a:effectLst>
                <a:outerShdw dist="38100" dir="2640000" algn="bl" rotWithShape="0">
                  <a:schemeClr val="tx2">
                    <a:lumMod val="75000"/>
                  </a:schemeClr>
                </a:outerShdw>
              </a:effectLst>
            </a:endParaRPr>
          </a:p>
        </p:txBody>
      </p:sp>
      <p:sp>
        <p:nvSpPr>
          <p:cNvPr id="3" name="TextBox 2">
            <a:extLst>
              <a:ext uri="{FF2B5EF4-FFF2-40B4-BE49-F238E27FC236}">
                <a16:creationId xmlns:a16="http://schemas.microsoft.com/office/drawing/2014/main" id="{4FDA018F-25E2-8581-0C57-6AFC117DDED0}"/>
              </a:ext>
            </a:extLst>
          </p:cNvPr>
          <p:cNvSpPr txBox="1"/>
          <p:nvPr/>
        </p:nvSpPr>
        <p:spPr>
          <a:xfrm>
            <a:off x="387161" y="2203727"/>
            <a:ext cx="5327839" cy="4198265"/>
          </a:xfrm>
          <a:prstGeom prst="rect">
            <a:avLst/>
          </a:prstGeom>
          <a:noFill/>
        </p:spPr>
        <p:txBody>
          <a:bodyPr wrap="square">
            <a:spAutoFit/>
          </a:bodyPr>
          <a:lstStyle/>
          <a:p>
            <a:pPr algn="just">
              <a:lnSpc>
                <a:spcPct val="150000"/>
              </a:lnSpc>
              <a:spcBef>
                <a:spcPts val="1200"/>
              </a:spcBef>
            </a:pPr>
            <a:r>
              <a:rPr lang="en-US" sz="2800" b="1" i="0">
                <a:solidFill>
                  <a:srgbClr val="313131"/>
                </a:solidFill>
                <a:effectLst/>
                <a:latin typeface="Arial" panose="020B0604020202020204" pitchFamily="34" charset="0"/>
              </a:rPr>
              <a:t>7. </a:t>
            </a:r>
            <a:r>
              <a:rPr lang="vi-VN" sz="2800" b="1" i="0">
                <a:solidFill>
                  <a:srgbClr val="313131"/>
                </a:solidFill>
                <a:effectLst/>
                <a:latin typeface="Arial" panose="020B0604020202020204" pitchFamily="34" charset="0"/>
              </a:rPr>
              <a:t>Kích hoạt tính năng xác thực 2 bước</a:t>
            </a:r>
            <a:endParaRPr lang="en-US" sz="2800" b="1" i="0">
              <a:solidFill>
                <a:srgbClr val="313131"/>
              </a:solidFill>
              <a:effectLst/>
              <a:latin typeface="Arial" panose="020B0604020202020204" pitchFamily="34" charset="0"/>
            </a:endParaRPr>
          </a:p>
          <a:p>
            <a:pPr algn="just">
              <a:lnSpc>
                <a:spcPct val="150000"/>
              </a:lnSpc>
              <a:spcBef>
                <a:spcPts val="1200"/>
              </a:spcBef>
            </a:pPr>
            <a:endParaRPr lang="en-US" sz="2800" b="1" i="0">
              <a:solidFill>
                <a:srgbClr val="313131"/>
              </a:solidFill>
              <a:effectLst/>
              <a:latin typeface="Arial" panose="020B0604020202020204" pitchFamily="34" charset="0"/>
            </a:endParaRPr>
          </a:p>
          <a:p>
            <a:pPr algn="just">
              <a:lnSpc>
                <a:spcPct val="150000"/>
              </a:lnSpc>
              <a:spcBef>
                <a:spcPts val="1200"/>
              </a:spcBef>
            </a:pPr>
            <a:r>
              <a:rPr lang="en-US" sz="2800" b="1" i="0">
                <a:solidFill>
                  <a:srgbClr val="313131"/>
                </a:solidFill>
                <a:effectLst/>
                <a:latin typeface="Arial" panose="020B0604020202020204" pitchFamily="34" charset="0"/>
              </a:rPr>
              <a:t>8. </a:t>
            </a:r>
            <a:r>
              <a:rPr lang="vi-VN" sz="2800" b="1" i="0">
                <a:solidFill>
                  <a:srgbClr val="313131"/>
                </a:solidFill>
                <a:effectLst/>
                <a:latin typeface="Arial" panose="020B0604020202020204" pitchFamily="34" charset="0"/>
              </a:rPr>
              <a:t>Không để dữ liệu riêng tư trong ổ cứng/bộ nhớ khi đem máy đi sửa </a:t>
            </a:r>
            <a:endParaRPr lang="vi-VN" sz="2800"/>
          </a:p>
        </p:txBody>
      </p:sp>
      <p:grpSp>
        <p:nvGrpSpPr>
          <p:cNvPr id="2" name="Group 1">
            <a:extLst>
              <a:ext uri="{FF2B5EF4-FFF2-40B4-BE49-F238E27FC236}">
                <a16:creationId xmlns:a16="http://schemas.microsoft.com/office/drawing/2014/main" id="{9BA78278-FC8C-F881-05C8-5603B399439A}"/>
              </a:ext>
            </a:extLst>
          </p:cNvPr>
          <p:cNvGrpSpPr/>
          <p:nvPr/>
        </p:nvGrpSpPr>
        <p:grpSpPr>
          <a:xfrm>
            <a:off x="140064" y="836652"/>
            <a:ext cx="11594736" cy="553998"/>
            <a:chOff x="140064" y="836652"/>
            <a:chExt cx="11594736" cy="553998"/>
          </a:xfrm>
        </p:grpSpPr>
        <p:sp>
          <p:nvSpPr>
            <p:cNvPr id="4" name="TextBox 3">
              <a:extLst>
                <a:ext uri="{FF2B5EF4-FFF2-40B4-BE49-F238E27FC236}">
                  <a16:creationId xmlns:a16="http://schemas.microsoft.com/office/drawing/2014/main" id="{86A155A0-1770-9D51-89E6-4310C2FB7F17}"/>
                </a:ext>
              </a:extLst>
            </p:cNvPr>
            <p:cNvSpPr txBox="1"/>
            <p:nvPr/>
          </p:nvSpPr>
          <p:spPr>
            <a:xfrm>
              <a:off x="387161" y="836652"/>
              <a:ext cx="5921814" cy="553998"/>
            </a:xfrm>
            <a:prstGeom prst="rect">
              <a:avLst/>
            </a:prstGeom>
            <a:solidFill>
              <a:srgbClr val="FFC000"/>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3000" b="1"/>
                <a:t>Phòng, chống lấy cắp thông tin</a:t>
              </a:r>
              <a:endParaRPr lang="en-GB" sz="3000" b="1"/>
            </a:p>
          </p:txBody>
        </p:sp>
        <p:cxnSp>
          <p:nvCxnSpPr>
            <p:cNvPr id="6" name="Straight Arrow Connector 5">
              <a:extLst>
                <a:ext uri="{FF2B5EF4-FFF2-40B4-BE49-F238E27FC236}">
                  <a16:creationId xmlns:a16="http://schemas.microsoft.com/office/drawing/2014/main" id="{919A0EE4-F6DA-6332-988D-9A178746D662}"/>
                </a:ext>
              </a:extLst>
            </p:cNvPr>
            <p:cNvCxnSpPr/>
            <p:nvPr/>
          </p:nvCxnSpPr>
          <p:spPr>
            <a:xfrm>
              <a:off x="140064" y="1390650"/>
              <a:ext cx="11594736"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grpSp>
      <p:pic>
        <p:nvPicPr>
          <p:cNvPr id="8" name="Picture 7">
            <a:extLst>
              <a:ext uri="{FF2B5EF4-FFF2-40B4-BE49-F238E27FC236}">
                <a16:creationId xmlns:a16="http://schemas.microsoft.com/office/drawing/2014/main" id="{14D4FF72-E7CE-3CD5-3E66-0E7A94D994E9}"/>
              </a:ext>
            </a:extLst>
          </p:cNvPr>
          <p:cNvPicPr>
            <a:picLocks noChangeAspect="1"/>
          </p:cNvPicPr>
          <p:nvPr/>
        </p:nvPicPr>
        <p:blipFill rotWithShape="1">
          <a:blip r:embed="rId2">
            <a:extLst>
              <a:ext uri="{28A0092B-C50C-407E-A947-70E740481C1C}">
                <a14:useLocalDpi xmlns:a14="http://schemas.microsoft.com/office/drawing/2010/main" val="0"/>
              </a:ext>
            </a:extLst>
          </a:blip>
          <a:srcRect l="9492"/>
          <a:stretch/>
        </p:blipFill>
        <p:spPr>
          <a:xfrm>
            <a:off x="6254561" y="3429000"/>
            <a:ext cx="5695949" cy="3303995"/>
          </a:xfrm>
          <a:prstGeom prst="rect">
            <a:avLst/>
          </a:prstGeom>
        </p:spPr>
      </p:pic>
      <p:pic>
        <p:nvPicPr>
          <p:cNvPr id="10" name="Picture 9">
            <a:extLst>
              <a:ext uri="{FF2B5EF4-FFF2-40B4-BE49-F238E27FC236}">
                <a16:creationId xmlns:a16="http://schemas.microsoft.com/office/drawing/2014/main" id="{A8714144-27FB-8923-B4BA-BED194AC8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8406" y="658835"/>
            <a:ext cx="5383530" cy="3379470"/>
          </a:xfrm>
          <a:prstGeom prst="rect">
            <a:avLst/>
          </a:prstGeom>
        </p:spPr>
      </p:pic>
    </p:spTree>
    <p:extLst>
      <p:ext uri="{BB962C8B-B14F-4D97-AF65-F5344CB8AC3E}">
        <p14:creationId xmlns:p14="http://schemas.microsoft.com/office/powerpoint/2010/main" val="479208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990FA4-AD67-D33A-F8C2-42602C706B69}"/>
              </a:ext>
            </a:extLst>
          </p:cNvPr>
          <p:cNvSpPr txBox="1"/>
          <p:nvPr/>
        </p:nvSpPr>
        <p:spPr>
          <a:xfrm>
            <a:off x="1531961" y="1540070"/>
            <a:ext cx="6093724" cy="861774"/>
          </a:xfrm>
          <a:prstGeom prst="rect">
            <a:avLst/>
          </a:prstGeom>
          <a:noFill/>
        </p:spPr>
        <p:txBody>
          <a:bodyPr wrap="square">
            <a:spAutoFit/>
          </a:bodyPr>
          <a:lstStyle/>
          <a:p>
            <a:pPr algn="l"/>
            <a:r>
              <a:rPr lang="en-GB" sz="2500" b="1" i="0">
                <a:effectLst/>
                <a:latin typeface="Arial" panose="020B0604020202020204" pitchFamily="34" charset="0"/>
              </a:rPr>
              <a:t>Sử dụng phần mềm diệt virus và phần mềm độc hại</a:t>
            </a:r>
          </a:p>
        </p:txBody>
      </p:sp>
      <p:sp>
        <p:nvSpPr>
          <p:cNvPr id="6" name="TextBox 5">
            <a:extLst>
              <a:ext uri="{FF2B5EF4-FFF2-40B4-BE49-F238E27FC236}">
                <a16:creationId xmlns:a16="http://schemas.microsoft.com/office/drawing/2014/main" id="{B6D8B400-E830-9092-D8F1-224E707121B7}"/>
              </a:ext>
            </a:extLst>
          </p:cNvPr>
          <p:cNvSpPr txBox="1"/>
          <p:nvPr/>
        </p:nvSpPr>
        <p:spPr>
          <a:xfrm>
            <a:off x="1531961" y="2729948"/>
            <a:ext cx="10364765" cy="3939540"/>
          </a:xfrm>
          <a:prstGeom prst="rect">
            <a:avLst/>
          </a:prstGeom>
          <a:noFill/>
        </p:spPr>
        <p:txBody>
          <a:bodyPr wrap="square">
            <a:spAutoFit/>
          </a:bodyPr>
          <a:lstStyle/>
          <a:p>
            <a:pPr algn="just" fontAlgn="base"/>
            <a:r>
              <a:rPr lang="vi-VN" sz="2500" b="1" i="0">
                <a:solidFill>
                  <a:srgbClr val="000000"/>
                </a:solidFill>
                <a:effectLst/>
                <a:latin typeface="Verdana" panose="020B0604030504040204" pitchFamily="34" charset="0"/>
              </a:rPr>
              <a:t>Đăng xuất khỏi mọi thứ</a:t>
            </a:r>
            <a:endParaRPr lang="vi-VN" sz="2500" b="0" i="0">
              <a:solidFill>
                <a:srgbClr val="000000"/>
              </a:solidFill>
              <a:effectLst/>
              <a:latin typeface="Verdana" panose="020B0604030504040204" pitchFamily="34" charset="0"/>
            </a:endParaRPr>
          </a:p>
          <a:p>
            <a:pPr algn="just" fontAlgn="base"/>
            <a:r>
              <a:rPr lang="vi-VN" sz="2500" b="0" i="0">
                <a:solidFill>
                  <a:srgbClr val="000000"/>
                </a:solidFill>
                <a:effectLst/>
                <a:latin typeface="Verdana" panose="020B0604030504040204" pitchFamily="34" charset="0"/>
              </a:rPr>
              <a:t>Một trong những điều đơn giản và hiệu quả nhất mà bạn nên làm, đó là tự tạo cho mình một thói quen luôn luôn đăng xuất từ bất kỳ dịch vụ sau khi sử dụng chúng. Điều này cần được áp dụng đối với mạng xã hội và dịch vụ email, cũng như các diễn đàn yêu cầu mật khẩu. Nhiều dịch vụ sẽ theo dõi bạn chỉ cần bạn đăng nhập và chúng thấy rằng bạn đã đăng nhập vào một số trang web cùng một lúc, điều đó khiến việc xác định bạn dễ dàng hơn. Nếu bạn có thói quen đăng xuất thường xuyên, ít nhiều cũng gây khó khăn cho việc theo dõi đó.</a:t>
            </a:r>
          </a:p>
        </p:txBody>
      </p:sp>
      <p:sp>
        <p:nvSpPr>
          <p:cNvPr id="7" name="TextBox 6">
            <a:extLst>
              <a:ext uri="{FF2B5EF4-FFF2-40B4-BE49-F238E27FC236}">
                <a16:creationId xmlns:a16="http://schemas.microsoft.com/office/drawing/2014/main" id="{3AC6C1C0-B39A-72E0-2330-EF892AE3C84E}"/>
              </a:ext>
            </a:extLst>
          </p:cNvPr>
          <p:cNvSpPr txBox="1"/>
          <p:nvPr/>
        </p:nvSpPr>
        <p:spPr>
          <a:xfrm>
            <a:off x="3820377" y="424070"/>
            <a:ext cx="4551246" cy="523220"/>
          </a:xfrm>
          <a:prstGeom prst="rect">
            <a:avLst/>
          </a:prstGeom>
          <a:solidFill>
            <a:srgbClr val="0070C0"/>
          </a:solidFill>
        </p:spPr>
        <p:txBody>
          <a:bodyPr wrap="none" rtlCol="0">
            <a:spAutoFit/>
          </a:bodyPr>
          <a:lstStyle/>
          <a:p>
            <a:r>
              <a:rPr lang="en-US" sz="2800" b="1">
                <a:solidFill>
                  <a:schemeClr val="bg1">
                    <a:lumMod val="95000"/>
                  </a:schemeClr>
                </a:solidFill>
              </a:rPr>
              <a:t>SỬ DỤNG WEB AN TOÀN</a:t>
            </a:r>
            <a:endParaRPr lang="en-GB" sz="2800" b="1">
              <a:solidFill>
                <a:schemeClr val="bg1">
                  <a:lumMod val="95000"/>
                </a:schemeClr>
              </a:solidFill>
            </a:endParaRPr>
          </a:p>
        </p:txBody>
      </p:sp>
    </p:spTree>
    <p:extLst>
      <p:ext uri="{BB962C8B-B14F-4D97-AF65-F5344CB8AC3E}">
        <p14:creationId xmlns:p14="http://schemas.microsoft.com/office/powerpoint/2010/main" val="2264341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6594A8-883E-DEC3-653F-F604FD4EAB07}"/>
              </a:ext>
            </a:extLst>
          </p:cNvPr>
          <p:cNvSpPr txBox="1"/>
          <p:nvPr/>
        </p:nvSpPr>
        <p:spPr>
          <a:xfrm>
            <a:off x="967407" y="1391552"/>
            <a:ext cx="10999305" cy="3170099"/>
          </a:xfrm>
          <a:prstGeom prst="rect">
            <a:avLst/>
          </a:prstGeom>
          <a:noFill/>
        </p:spPr>
        <p:txBody>
          <a:bodyPr wrap="square">
            <a:spAutoFit/>
          </a:bodyPr>
          <a:lstStyle/>
          <a:p>
            <a:pPr algn="just" fontAlgn="base"/>
            <a:r>
              <a:rPr lang="vi-VN" sz="2500" b="1" i="0">
                <a:solidFill>
                  <a:srgbClr val="000000"/>
                </a:solidFill>
                <a:effectLst/>
                <a:latin typeface="Verdana" panose="020B0604030504040204" pitchFamily="34" charset="0"/>
              </a:rPr>
              <a:t>Giữ tất cả các phần mềm được cập nhật</a:t>
            </a:r>
            <a:endParaRPr lang="vi-VN" sz="2500" b="0" i="0">
              <a:solidFill>
                <a:srgbClr val="000000"/>
              </a:solidFill>
              <a:effectLst/>
              <a:latin typeface="Verdana" panose="020B0604030504040204" pitchFamily="34" charset="0"/>
            </a:endParaRPr>
          </a:p>
          <a:p>
            <a:pPr algn="just" fontAlgn="base"/>
            <a:r>
              <a:rPr lang="vi-VN" sz="2500" b="0" i="0">
                <a:solidFill>
                  <a:srgbClr val="000000"/>
                </a:solidFill>
                <a:effectLst/>
                <a:latin typeface="Verdana" panose="020B0604030504040204" pitchFamily="34" charset="0"/>
              </a:rPr>
              <a:t>Lý do phổ biến nhất để cập nhật phần mềm là những lỗi phát sinh trong phần mềm. Bản cập nhật được thiết kế để khắc phục những lỗi này. Những lỗi thường gặp là các lỗ hổng bảo mật mà các hacker có thể khai thác để kiểm soát các tệp và máy tính của bạn. Vì vậy hãy đảm bảo bạn luôn cập nhật tất cả phần mềm trên thiết bị của mình. Nếu có thể cài đặt máy tính của bạn để tự động cập nhật tự động, hãy làm như vậy.</a:t>
            </a:r>
          </a:p>
        </p:txBody>
      </p:sp>
      <p:sp>
        <p:nvSpPr>
          <p:cNvPr id="3" name="TextBox 2">
            <a:extLst>
              <a:ext uri="{FF2B5EF4-FFF2-40B4-BE49-F238E27FC236}">
                <a16:creationId xmlns:a16="http://schemas.microsoft.com/office/drawing/2014/main" id="{5A3A7EEA-AA5F-D3D1-AD00-5C49F025D7EF}"/>
              </a:ext>
            </a:extLst>
          </p:cNvPr>
          <p:cNvSpPr txBox="1"/>
          <p:nvPr/>
        </p:nvSpPr>
        <p:spPr>
          <a:xfrm>
            <a:off x="3820377" y="424070"/>
            <a:ext cx="4551246" cy="523220"/>
          </a:xfrm>
          <a:prstGeom prst="rect">
            <a:avLst/>
          </a:prstGeom>
          <a:solidFill>
            <a:srgbClr val="0070C0"/>
          </a:solidFill>
        </p:spPr>
        <p:txBody>
          <a:bodyPr wrap="none" rtlCol="0">
            <a:spAutoFit/>
          </a:bodyPr>
          <a:lstStyle/>
          <a:p>
            <a:r>
              <a:rPr lang="en-US" sz="2800" b="1">
                <a:solidFill>
                  <a:schemeClr val="bg1">
                    <a:lumMod val="95000"/>
                  </a:schemeClr>
                </a:solidFill>
              </a:rPr>
              <a:t>SỬ DỤNG WEB AN TOÀN</a:t>
            </a:r>
            <a:endParaRPr lang="en-GB" sz="2800" b="1">
              <a:solidFill>
                <a:schemeClr val="bg1">
                  <a:lumMod val="95000"/>
                </a:schemeClr>
              </a:solidFill>
            </a:endParaRPr>
          </a:p>
        </p:txBody>
      </p:sp>
    </p:spTree>
    <p:extLst>
      <p:ext uri="{BB962C8B-B14F-4D97-AF65-F5344CB8AC3E}">
        <p14:creationId xmlns:p14="http://schemas.microsoft.com/office/powerpoint/2010/main" val="110841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E7E01E-0F96-EBCA-2F44-4E97990E1473}"/>
              </a:ext>
            </a:extLst>
          </p:cNvPr>
          <p:cNvSpPr txBox="1"/>
          <p:nvPr/>
        </p:nvSpPr>
        <p:spPr>
          <a:xfrm>
            <a:off x="702364" y="2027583"/>
            <a:ext cx="11118576" cy="3939540"/>
          </a:xfrm>
          <a:prstGeom prst="rect">
            <a:avLst/>
          </a:prstGeom>
          <a:noFill/>
        </p:spPr>
        <p:txBody>
          <a:bodyPr wrap="square">
            <a:spAutoFit/>
          </a:bodyPr>
          <a:lstStyle/>
          <a:p>
            <a:pPr algn="just" fontAlgn="base"/>
            <a:r>
              <a:rPr lang="vi-VN" sz="2500" b="1" i="0">
                <a:solidFill>
                  <a:srgbClr val="000000"/>
                </a:solidFill>
                <a:effectLst/>
                <a:latin typeface="Verdana" panose="020B0604030504040204" pitchFamily="34" charset="0"/>
              </a:rPr>
              <a:t>Cẩn thận với Wi-Fi miễn phí</a:t>
            </a:r>
            <a:endParaRPr lang="vi-VN" sz="2500" b="0" i="0">
              <a:solidFill>
                <a:srgbClr val="000000"/>
              </a:solidFill>
              <a:effectLst/>
              <a:latin typeface="Verdana" panose="020B0604030504040204" pitchFamily="34" charset="0"/>
            </a:endParaRPr>
          </a:p>
          <a:p>
            <a:pPr algn="just" fontAlgn="base"/>
            <a:r>
              <a:rPr lang="vi-VN" sz="2500" b="0" i="0">
                <a:solidFill>
                  <a:srgbClr val="000000"/>
                </a:solidFill>
                <a:effectLst/>
                <a:latin typeface="Verdana" panose="020B0604030504040204" pitchFamily="34" charset="0"/>
              </a:rPr>
              <a:t>Mạng Wi-Fi miễn phí không yêu cầu mật khẩu là thông thường, đặc biệt là ở các sân bay, nhà ga và các địa điểm khác nơi có nhiều người đi qua. Các dịch vụ Wi-Fi này thường truy cập dễ dàng để có thể khiến bạn sử dụng ngay. Một dịch vụ có uy tín sẽ thường yêu cầu đăng ký hoặc điền mật khẩu. Nếu quá dễ dàng để đăng nhập, bạn có thể đang ở trong một mạng giả mạo nơi ai đó đang ngồi và đợi bạn nhập mật khẩu hoặc số thẻ tín dụng. Tuy nhiên, cũng có các dịch vụ mã hóa thông tin truyền giữa thiết bị của bạn và bộ định tuyến, như F-Secure TOTAL, bao gồm cả VPN.</a:t>
            </a:r>
          </a:p>
        </p:txBody>
      </p:sp>
      <p:sp>
        <p:nvSpPr>
          <p:cNvPr id="3" name="TextBox 2">
            <a:extLst>
              <a:ext uri="{FF2B5EF4-FFF2-40B4-BE49-F238E27FC236}">
                <a16:creationId xmlns:a16="http://schemas.microsoft.com/office/drawing/2014/main" id="{5A3A7EEA-AA5F-D3D1-AD00-5C49F025D7EF}"/>
              </a:ext>
            </a:extLst>
          </p:cNvPr>
          <p:cNvSpPr txBox="1"/>
          <p:nvPr/>
        </p:nvSpPr>
        <p:spPr>
          <a:xfrm>
            <a:off x="3820377" y="424070"/>
            <a:ext cx="4551246" cy="523220"/>
          </a:xfrm>
          <a:prstGeom prst="rect">
            <a:avLst/>
          </a:prstGeom>
          <a:solidFill>
            <a:srgbClr val="0070C0"/>
          </a:solidFill>
        </p:spPr>
        <p:txBody>
          <a:bodyPr wrap="none" rtlCol="0">
            <a:spAutoFit/>
          </a:bodyPr>
          <a:lstStyle/>
          <a:p>
            <a:r>
              <a:rPr lang="en-US" sz="2800" b="1">
                <a:solidFill>
                  <a:schemeClr val="bg1">
                    <a:lumMod val="95000"/>
                  </a:schemeClr>
                </a:solidFill>
              </a:rPr>
              <a:t>SỬ DỤNG WEB AN TOÀN</a:t>
            </a:r>
            <a:endParaRPr lang="en-GB" sz="2800" b="1">
              <a:solidFill>
                <a:schemeClr val="bg1">
                  <a:lumMod val="95000"/>
                </a:schemeClr>
              </a:solidFill>
            </a:endParaRPr>
          </a:p>
        </p:txBody>
      </p:sp>
    </p:spTree>
    <p:extLst>
      <p:ext uri="{BB962C8B-B14F-4D97-AF65-F5344CB8AC3E}">
        <p14:creationId xmlns:p14="http://schemas.microsoft.com/office/powerpoint/2010/main" val="2729570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71B6E9-57EF-0B93-E139-D125AF61714A}"/>
              </a:ext>
            </a:extLst>
          </p:cNvPr>
          <p:cNvSpPr txBox="1"/>
          <p:nvPr/>
        </p:nvSpPr>
        <p:spPr>
          <a:xfrm>
            <a:off x="714826" y="1797784"/>
            <a:ext cx="10080553" cy="1631216"/>
          </a:xfrm>
          <a:prstGeom prst="rect">
            <a:avLst/>
          </a:prstGeom>
          <a:noFill/>
        </p:spPr>
        <p:txBody>
          <a:bodyPr wrap="square" rtlCol="0">
            <a:spAutoFit/>
          </a:bodyPr>
          <a:lstStyle/>
          <a:p>
            <a:r>
              <a:rPr lang="en-US" sz="2500" b="1"/>
              <a:t>Sử dụng một trình duyệt cho các dịch vụ cần phải đăng nhập </a:t>
            </a:r>
            <a:r>
              <a:rPr lang="en-US" sz="2500"/>
              <a:t>(qlvb, mail.laichau.gov.vn, facebook, gmail.com,…)</a:t>
            </a:r>
          </a:p>
          <a:p>
            <a:r>
              <a:rPr lang="en-US" sz="2500" b="1"/>
              <a:t>Sử dụng một trình duyệt cho các dịch vụ không cần phải đăng nhập</a:t>
            </a:r>
            <a:r>
              <a:rPr lang="en-US" sz="2500"/>
              <a:t>: tìm kiếm (google search), truy cập các trang tin tức, …</a:t>
            </a:r>
            <a:endParaRPr lang="en-GB" sz="2500"/>
          </a:p>
        </p:txBody>
      </p:sp>
      <p:sp>
        <p:nvSpPr>
          <p:cNvPr id="5" name="TextBox 4">
            <a:extLst>
              <a:ext uri="{FF2B5EF4-FFF2-40B4-BE49-F238E27FC236}">
                <a16:creationId xmlns:a16="http://schemas.microsoft.com/office/drawing/2014/main" id="{1546A4E2-F3A8-3449-3DCB-50B94B77ABC5}"/>
              </a:ext>
            </a:extLst>
          </p:cNvPr>
          <p:cNvSpPr txBox="1"/>
          <p:nvPr/>
        </p:nvSpPr>
        <p:spPr>
          <a:xfrm>
            <a:off x="714826" y="4230317"/>
            <a:ext cx="10437125" cy="1754326"/>
          </a:xfrm>
          <a:prstGeom prst="rect">
            <a:avLst/>
          </a:prstGeom>
          <a:noFill/>
        </p:spPr>
        <p:txBody>
          <a:bodyPr wrap="square">
            <a:spAutoFit/>
          </a:bodyPr>
          <a:lstStyle/>
          <a:p>
            <a:pPr algn="just"/>
            <a:r>
              <a:rPr lang="vi-VN" b="0" i="0">
                <a:solidFill>
                  <a:srgbClr val="000000"/>
                </a:solidFill>
                <a:effectLst/>
                <a:latin typeface="Verdana" panose="020B0604030504040204" pitchFamily="34" charset="0"/>
              </a:rPr>
              <a:t>Các công cụ tìm kiếm bạn sử dụng có thể có toàn quyền kiểm soát bạn. Họ có thể nắm bắt thông tin của bạn thậm chí còn hơn cả gia đình và bạn bè của bạn. Làm thế nào là có thể? Họ có thể thấy những gì bạn đã tìm kiếm và có thể dễ dàng hình thành một bức tranh chi tiết về bạn là ai. Bạn có thể nghĩ rằng bạn không có gì để giấu, nhưng hãy nhớ rằng mọi thứ bạn làm dẫn đến quảng cáo được nhắm mục tiêu. Hãy xem xét những gì bạn đang tìm kiếm và chắc chắn rằng bạn không đăng nhập khi bạn đang tìm kiếm.</a:t>
            </a:r>
            <a:endParaRPr lang="en-GB"/>
          </a:p>
        </p:txBody>
      </p:sp>
      <p:sp>
        <p:nvSpPr>
          <p:cNvPr id="4" name="TextBox 3">
            <a:extLst>
              <a:ext uri="{FF2B5EF4-FFF2-40B4-BE49-F238E27FC236}">
                <a16:creationId xmlns:a16="http://schemas.microsoft.com/office/drawing/2014/main" id="{65E9F983-9404-710F-FB63-7DB658B52600}"/>
              </a:ext>
            </a:extLst>
          </p:cNvPr>
          <p:cNvSpPr txBox="1"/>
          <p:nvPr/>
        </p:nvSpPr>
        <p:spPr>
          <a:xfrm>
            <a:off x="3820377" y="424070"/>
            <a:ext cx="4551246" cy="523220"/>
          </a:xfrm>
          <a:prstGeom prst="rect">
            <a:avLst/>
          </a:prstGeom>
          <a:solidFill>
            <a:srgbClr val="0070C0"/>
          </a:solidFill>
        </p:spPr>
        <p:txBody>
          <a:bodyPr wrap="none" rtlCol="0">
            <a:spAutoFit/>
          </a:bodyPr>
          <a:lstStyle/>
          <a:p>
            <a:r>
              <a:rPr lang="en-US" sz="2800" b="1">
                <a:solidFill>
                  <a:schemeClr val="bg1">
                    <a:lumMod val="95000"/>
                  </a:schemeClr>
                </a:solidFill>
              </a:rPr>
              <a:t>SỬ DỤNG WEB AN TOÀN</a:t>
            </a:r>
            <a:endParaRPr lang="en-GB" sz="2800" b="1">
              <a:solidFill>
                <a:schemeClr val="bg1">
                  <a:lumMod val="95000"/>
                </a:schemeClr>
              </a:solidFill>
            </a:endParaRPr>
          </a:p>
        </p:txBody>
      </p:sp>
    </p:spTree>
    <p:extLst>
      <p:ext uri="{BB962C8B-B14F-4D97-AF65-F5344CB8AC3E}">
        <p14:creationId xmlns:p14="http://schemas.microsoft.com/office/powerpoint/2010/main" val="28186096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284540-B926-4250-E4EA-16B542508FB2}"/>
              </a:ext>
            </a:extLst>
          </p:cNvPr>
          <p:cNvSpPr/>
          <p:nvPr/>
        </p:nvSpPr>
        <p:spPr>
          <a:xfrm>
            <a:off x="4017891" y="4226954"/>
            <a:ext cx="5070620" cy="923330"/>
          </a:xfrm>
          <a:prstGeom prst="rect">
            <a:avLst/>
          </a:prstGeom>
          <a:solidFill>
            <a:srgbClr val="FFFF00"/>
          </a:solidFill>
        </p:spPr>
        <p:txBody>
          <a:bodyPr wrap="none" lIns="91440" tIns="45720" rIns="91440" bIns="45720">
            <a:spAutoFit/>
          </a:bodyPr>
          <a:lstStyle/>
          <a:p>
            <a:pPr algn="ctr"/>
            <a:r>
              <a:rPr lang="en-US" sz="5400" b="1">
                <a:ln w="12700">
                  <a:solidFill>
                    <a:schemeClr val="accent1"/>
                  </a:solidFill>
                  <a:prstDash val="solid"/>
                </a:ln>
                <a:solidFill>
                  <a:srgbClr val="FF0000"/>
                </a:solidFill>
                <a:effectLst>
                  <a:outerShdw dist="38100" dir="2640000" algn="bl" rotWithShape="0">
                    <a:schemeClr val="accent1"/>
                  </a:outerShdw>
                </a:effectLst>
              </a:rPr>
              <a:t>MẠNG XÃ HỘI</a:t>
            </a:r>
            <a:endParaRPr lang="en-GB" sz="5400" b="1">
              <a:ln w="12700">
                <a:solidFill>
                  <a:schemeClr val="accent1"/>
                </a:solidFill>
                <a:prstDash val="solid"/>
              </a:ln>
              <a:solidFill>
                <a:srgbClr val="FF0000"/>
              </a:solidFill>
              <a:effectLst>
                <a:outerShdw dist="38100" dir="2640000" algn="bl" rotWithShape="0">
                  <a:schemeClr val="accent1"/>
                </a:outerShdw>
              </a:effectLst>
            </a:endParaRPr>
          </a:p>
        </p:txBody>
      </p:sp>
    </p:spTree>
    <p:extLst>
      <p:ext uri="{BB962C8B-B14F-4D97-AF65-F5344CB8AC3E}">
        <p14:creationId xmlns:p14="http://schemas.microsoft.com/office/powerpoint/2010/main" val="2647298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D523E3-EA08-E964-9450-D7CF17CB7E36}"/>
              </a:ext>
            </a:extLst>
          </p:cNvPr>
          <p:cNvSpPr txBox="1">
            <a:spLocks/>
          </p:cNvSpPr>
          <p:nvPr/>
        </p:nvSpPr>
        <p:spPr>
          <a:xfrm>
            <a:off x="848139" y="1855304"/>
            <a:ext cx="10216101" cy="3356776"/>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buNone/>
            </a:pPr>
            <a:r>
              <a:rPr lang="en-US" b="1" dirty="0" err="1">
                <a:solidFill>
                  <a:srgbClr val="C00000"/>
                </a:solidFill>
              </a:rPr>
              <a:t>Khái</a:t>
            </a:r>
            <a:r>
              <a:rPr lang="en-US" b="1" dirty="0">
                <a:solidFill>
                  <a:srgbClr val="C00000"/>
                </a:solidFill>
              </a:rPr>
              <a:t> </a:t>
            </a:r>
            <a:r>
              <a:rPr lang="en-US" b="1" dirty="0" err="1">
                <a:solidFill>
                  <a:srgbClr val="C00000"/>
                </a:solidFill>
              </a:rPr>
              <a:t>niệm</a:t>
            </a:r>
            <a:r>
              <a:rPr lang="en-US" b="1" dirty="0">
                <a:solidFill>
                  <a:srgbClr val="C00000"/>
                </a:solidFill>
              </a:rPr>
              <a:t> </a:t>
            </a:r>
            <a:r>
              <a:rPr lang="en-US" b="1" dirty="0" err="1">
                <a:solidFill>
                  <a:srgbClr val="C00000"/>
                </a:solidFill>
              </a:rPr>
              <a:t>mạng</a:t>
            </a:r>
            <a:r>
              <a:rPr lang="en-US" b="1" dirty="0">
                <a:solidFill>
                  <a:srgbClr val="C00000"/>
                </a:solidFill>
              </a:rPr>
              <a:t> </a:t>
            </a:r>
            <a:r>
              <a:rPr lang="en-US" b="1" dirty="0" err="1">
                <a:solidFill>
                  <a:srgbClr val="C00000"/>
                </a:solidFill>
              </a:rPr>
              <a:t>xã</a:t>
            </a:r>
            <a:r>
              <a:rPr lang="en-US" b="1" dirty="0">
                <a:solidFill>
                  <a:srgbClr val="C00000"/>
                </a:solidFill>
              </a:rPr>
              <a:t> </a:t>
            </a:r>
            <a:r>
              <a:rPr lang="en-US" b="1" dirty="0" err="1">
                <a:solidFill>
                  <a:srgbClr val="C00000"/>
                </a:solidFill>
              </a:rPr>
              <a:t>hội</a:t>
            </a:r>
            <a:r>
              <a:rPr lang="en-US" b="1" dirty="0">
                <a:solidFill>
                  <a:srgbClr val="C00000"/>
                </a:solidFill>
              </a:rPr>
              <a:t>:</a:t>
            </a:r>
          </a:p>
          <a:p>
            <a:pPr algn="just"/>
            <a:r>
              <a:rPr lang="en-US" dirty="0" err="1"/>
              <a:t>Mạng</a:t>
            </a:r>
            <a:r>
              <a:rPr lang="en-US" dirty="0"/>
              <a:t> </a:t>
            </a:r>
            <a:r>
              <a:rPr lang="en-US" dirty="0" err="1"/>
              <a:t>xã</a:t>
            </a:r>
            <a:r>
              <a:rPr lang="en-US" dirty="0"/>
              <a:t> </a:t>
            </a:r>
            <a:r>
              <a:rPr lang="en-US" dirty="0" err="1"/>
              <a:t>hội</a:t>
            </a:r>
            <a:r>
              <a:rPr lang="en-US" dirty="0"/>
              <a:t> (social network) </a:t>
            </a:r>
            <a:r>
              <a:rPr lang="en-US" dirty="0" err="1"/>
              <a:t>là</a:t>
            </a:r>
            <a:r>
              <a:rPr lang="en-US" dirty="0"/>
              <a:t> </a:t>
            </a:r>
            <a:r>
              <a:rPr lang="en-US" dirty="0" err="1"/>
              <a:t>hệ</a:t>
            </a:r>
            <a:r>
              <a:rPr lang="en-US" dirty="0"/>
              <a:t> </a:t>
            </a:r>
            <a:r>
              <a:rPr lang="en-US" dirty="0" err="1"/>
              <a:t>thống</a:t>
            </a:r>
            <a:r>
              <a:rPr lang="en-US" dirty="0"/>
              <a:t> </a:t>
            </a:r>
            <a:r>
              <a:rPr lang="en-US" dirty="0" err="1"/>
              <a:t>thông</a:t>
            </a:r>
            <a:r>
              <a:rPr lang="en-US" dirty="0"/>
              <a:t> tin </a:t>
            </a:r>
            <a:r>
              <a:rPr lang="en-US" dirty="0" err="1"/>
              <a:t>cung</a:t>
            </a:r>
            <a:r>
              <a:rPr lang="en-US" dirty="0"/>
              <a:t> </a:t>
            </a:r>
            <a:r>
              <a:rPr lang="en-US" dirty="0" err="1"/>
              <a:t>cấp</a:t>
            </a:r>
            <a:r>
              <a:rPr lang="en-US" dirty="0"/>
              <a:t> </a:t>
            </a:r>
            <a:r>
              <a:rPr lang="en-US" dirty="0" err="1"/>
              <a:t>cho</a:t>
            </a:r>
            <a:r>
              <a:rPr lang="en-US" dirty="0"/>
              <a:t> </a:t>
            </a:r>
            <a:r>
              <a:rPr lang="en-US" dirty="0" err="1"/>
              <a:t>cộng</a:t>
            </a:r>
            <a:r>
              <a:rPr lang="en-US" dirty="0"/>
              <a:t> </a:t>
            </a:r>
            <a:r>
              <a:rPr lang="en-US" dirty="0" err="1"/>
              <a:t>đồng</a:t>
            </a:r>
            <a:r>
              <a:rPr lang="en-US" dirty="0"/>
              <a:t> </a:t>
            </a:r>
            <a:r>
              <a:rPr lang="en-US" dirty="0" err="1"/>
              <a:t>người</a:t>
            </a:r>
            <a:r>
              <a:rPr lang="en-US" dirty="0"/>
              <a:t> </a:t>
            </a:r>
            <a:r>
              <a:rPr lang="en-US" dirty="0" err="1"/>
              <a:t>sử</a:t>
            </a:r>
            <a:r>
              <a:rPr lang="en-US" dirty="0"/>
              <a:t> </a:t>
            </a:r>
            <a:r>
              <a:rPr lang="en-US" dirty="0" err="1"/>
              <a:t>dụng</a:t>
            </a:r>
            <a:r>
              <a:rPr lang="en-US" dirty="0"/>
              <a:t> </a:t>
            </a:r>
            <a:r>
              <a:rPr lang="en-US" dirty="0" err="1"/>
              <a:t>mạng</a:t>
            </a:r>
            <a:r>
              <a:rPr lang="en-US" dirty="0"/>
              <a:t> </a:t>
            </a:r>
            <a:r>
              <a:rPr lang="en-US" dirty="0" err="1"/>
              <a:t>các</a:t>
            </a:r>
            <a:r>
              <a:rPr lang="en-US" dirty="0"/>
              <a:t> </a:t>
            </a:r>
            <a:r>
              <a:rPr lang="en-US" dirty="0" err="1"/>
              <a:t>dịch</a:t>
            </a:r>
            <a:r>
              <a:rPr lang="en-US" dirty="0"/>
              <a:t> </a:t>
            </a:r>
            <a:r>
              <a:rPr lang="en-US" dirty="0" err="1"/>
              <a:t>vụ</a:t>
            </a:r>
            <a:r>
              <a:rPr lang="en-US" dirty="0"/>
              <a:t> </a:t>
            </a:r>
            <a:r>
              <a:rPr lang="en-US" dirty="0" err="1"/>
              <a:t>về</a:t>
            </a:r>
            <a:r>
              <a:rPr lang="en-US" dirty="0"/>
              <a:t> </a:t>
            </a:r>
            <a:r>
              <a:rPr lang="en-US" dirty="0" err="1"/>
              <a:t>thông</a:t>
            </a:r>
            <a:r>
              <a:rPr lang="en-US" dirty="0"/>
              <a:t> tin </a:t>
            </a:r>
            <a:r>
              <a:rPr lang="en-US" dirty="0" err="1"/>
              <a:t>như</a:t>
            </a:r>
            <a:r>
              <a:rPr lang="en-US" dirty="0"/>
              <a:t> </a:t>
            </a:r>
            <a:r>
              <a:rPr lang="en-US" dirty="0" err="1"/>
              <a:t>lưu</a:t>
            </a:r>
            <a:r>
              <a:rPr lang="en-US" dirty="0"/>
              <a:t> </a:t>
            </a:r>
            <a:r>
              <a:rPr lang="en-US" dirty="0" err="1"/>
              <a:t>trữ-cung</a:t>
            </a:r>
            <a:r>
              <a:rPr lang="en-US" dirty="0"/>
              <a:t> </a:t>
            </a:r>
            <a:r>
              <a:rPr lang="en-US" dirty="0" err="1"/>
              <a:t>cấp-sử</a:t>
            </a:r>
            <a:r>
              <a:rPr lang="en-US" dirty="0"/>
              <a:t> </a:t>
            </a:r>
            <a:r>
              <a:rPr lang="en-US" dirty="0" err="1"/>
              <a:t>dụng-tìm</a:t>
            </a:r>
            <a:r>
              <a:rPr lang="en-US" dirty="0"/>
              <a:t> </a:t>
            </a:r>
            <a:r>
              <a:rPr lang="en-US" dirty="0" err="1"/>
              <a:t>kiếm</a:t>
            </a:r>
            <a:r>
              <a:rPr lang="en-US" dirty="0"/>
              <a:t>-chia </a:t>
            </a:r>
            <a:r>
              <a:rPr lang="en-US" dirty="0" err="1"/>
              <a:t>sẻ-trao</a:t>
            </a:r>
            <a:r>
              <a:rPr lang="en-US" dirty="0"/>
              <a:t> </a:t>
            </a:r>
            <a:r>
              <a:rPr lang="en-US" dirty="0" err="1"/>
              <a:t>đổi</a:t>
            </a:r>
            <a:r>
              <a:rPr lang="en-US" dirty="0"/>
              <a:t>, </a:t>
            </a:r>
            <a:r>
              <a:rPr lang="en-US" dirty="0" err="1"/>
              <a:t>bao</a:t>
            </a:r>
            <a:r>
              <a:rPr lang="en-US" dirty="0"/>
              <a:t> </a:t>
            </a:r>
            <a:r>
              <a:rPr lang="en-US" dirty="0" err="1"/>
              <a:t>gồm</a:t>
            </a:r>
            <a:r>
              <a:rPr lang="en-US" dirty="0"/>
              <a:t> </a:t>
            </a:r>
            <a:r>
              <a:rPr lang="en-US" dirty="0" err="1"/>
              <a:t>cả</a:t>
            </a:r>
            <a:r>
              <a:rPr lang="en-US" dirty="0"/>
              <a:t> </a:t>
            </a:r>
            <a:r>
              <a:rPr lang="en-US" dirty="0" err="1"/>
              <a:t>dịch</a:t>
            </a:r>
            <a:r>
              <a:rPr lang="en-US" dirty="0"/>
              <a:t> </a:t>
            </a:r>
            <a:r>
              <a:rPr lang="en-US" dirty="0" err="1"/>
              <a:t>vụ</a:t>
            </a:r>
            <a:r>
              <a:rPr lang="en-US" dirty="0"/>
              <a:t> </a:t>
            </a:r>
            <a:r>
              <a:rPr lang="en-US" dirty="0" err="1"/>
              <a:t>tạo</a:t>
            </a:r>
            <a:r>
              <a:rPr lang="en-US" dirty="0"/>
              <a:t> </a:t>
            </a:r>
            <a:r>
              <a:rPr lang="en-US" dirty="0" err="1"/>
              <a:t>trang</a:t>
            </a:r>
            <a:r>
              <a:rPr lang="en-US" dirty="0"/>
              <a:t> </a:t>
            </a:r>
            <a:r>
              <a:rPr lang="en-US" dirty="0" err="1"/>
              <a:t>thông</a:t>
            </a:r>
            <a:r>
              <a:rPr lang="en-US" dirty="0"/>
              <a:t> tin </a:t>
            </a:r>
            <a:r>
              <a:rPr lang="en-US" dirty="0" err="1"/>
              <a:t>cá</a:t>
            </a:r>
            <a:r>
              <a:rPr lang="en-US" dirty="0"/>
              <a:t> </a:t>
            </a:r>
            <a:r>
              <a:rPr lang="en-US" dirty="0" err="1"/>
              <a:t>nhân</a:t>
            </a:r>
            <a:r>
              <a:rPr lang="en-US" dirty="0"/>
              <a:t>, </a:t>
            </a:r>
            <a:r>
              <a:rPr lang="en-US" dirty="0" err="1"/>
              <a:t>diễn</a:t>
            </a:r>
            <a:r>
              <a:rPr lang="en-US" dirty="0"/>
              <a:t> </a:t>
            </a:r>
            <a:r>
              <a:rPr lang="en-US" dirty="0" err="1"/>
              <a:t>đàn</a:t>
            </a:r>
            <a:r>
              <a:rPr lang="en-US" dirty="0"/>
              <a:t>, </a:t>
            </a:r>
            <a:r>
              <a:rPr lang="en-US" dirty="0" err="1"/>
              <a:t>tán</a:t>
            </a:r>
            <a:r>
              <a:rPr lang="en-US" dirty="0"/>
              <a:t> </a:t>
            </a:r>
            <a:r>
              <a:rPr lang="en-US" dirty="0" err="1"/>
              <a:t>gẫu</a:t>
            </a:r>
            <a:r>
              <a:rPr lang="en-US" dirty="0"/>
              <a:t> (chat) </a:t>
            </a:r>
            <a:r>
              <a:rPr lang="en-US" dirty="0" err="1"/>
              <a:t>trực</a:t>
            </a:r>
            <a:r>
              <a:rPr lang="en-US" dirty="0"/>
              <a:t> </a:t>
            </a:r>
            <a:r>
              <a:rPr lang="en-US" dirty="0" err="1"/>
              <a:t>tuyến</a:t>
            </a:r>
            <a:r>
              <a:rPr lang="en-US" dirty="0"/>
              <a:t>, chia </a:t>
            </a:r>
            <a:r>
              <a:rPr lang="en-US" dirty="0" err="1"/>
              <a:t>sẻ</a:t>
            </a:r>
            <a:r>
              <a:rPr lang="en-US" dirty="0"/>
              <a:t> </a:t>
            </a:r>
            <a:r>
              <a:rPr lang="en-US" dirty="0" err="1"/>
              <a:t>âm</a:t>
            </a:r>
            <a:r>
              <a:rPr lang="en-US" dirty="0"/>
              <a:t> </a:t>
            </a:r>
            <a:r>
              <a:rPr lang="en-US" dirty="0" err="1"/>
              <a:t>thanh</a:t>
            </a:r>
            <a:r>
              <a:rPr lang="en-US" dirty="0"/>
              <a:t>, </a:t>
            </a:r>
            <a:r>
              <a:rPr lang="en-US" dirty="0" err="1"/>
              <a:t>hình</a:t>
            </a:r>
            <a:r>
              <a:rPr lang="en-US" dirty="0"/>
              <a:t> </a:t>
            </a:r>
            <a:r>
              <a:rPr lang="en-US" dirty="0" err="1"/>
              <a:t>ảnh</a:t>
            </a:r>
            <a:r>
              <a:rPr lang="en-US" dirty="0"/>
              <a:t> </a:t>
            </a:r>
            <a:r>
              <a:rPr lang="en-US" dirty="0" err="1"/>
              <a:t>và</a:t>
            </a:r>
            <a:r>
              <a:rPr lang="en-US" dirty="0"/>
              <a:t> </a:t>
            </a:r>
            <a:r>
              <a:rPr lang="en-US" dirty="0" err="1"/>
              <a:t>các</a:t>
            </a:r>
            <a:r>
              <a:rPr lang="en-US" dirty="0"/>
              <a:t> </a:t>
            </a:r>
            <a:r>
              <a:rPr lang="en-US" dirty="0" err="1"/>
              <a:t>dịch</a:t>
            </a:r>
            <a:r>
              <a:rPr lang="en-US" dirty="0"/>
              <a:t> </a:t>
            </a:r>
            <a:r>
              <a:rPr lang="en-US" dirty="0" err="1"/>
              <a:t>vụ</a:t>
            </a:r>
            <a:r>
              <a:rPr lang="en-US" dirty="0"/>
              <a:t> </a:t>
            </a:r>
            <a:r>
              <a:rPr lang="en-US" dirty="0" err="1"/>
              <a:t>tương</a:t>
            </a:r>
            <a:r>
              <a:rPr lang="en-US" dirty="0"/>
              <a:t> </a:t>
            </a:r>
            <a:r>
              <a:rPr lang="en-US" dirty="0" err="1"/>
              <a:t>tự</a:t>
            </a:r>
            <a:r>
              <a:rPr lang="en-US" dirty="0"/>
              <a:t> </a:t>
            </a:r>
            <a:r>
              <a:rPr lang="en-US" dirty="0" err="1"/>
              <a:t>khác</a:t>
            </a:r>
            <a:r>
              <a:rPr lang="en-US" dirty="0"/>
              <a:t>.</a:t>
            </a:r>
          </a:p>
        </p:txBody>
      </p:sp>
      <p:pic>
        <p:nvPicPr>
          <p:cNvPr id="5" name="Picture 4">
            <a:extLst>
              <a:ext uri="{FF2B5EF4-FFF2-40B4-BE49-F238E27FC236}">
                <a16:creationId xmlns:a16="http://schemas.microsoft.com/office/drawing/2014/main" id="{7BF0C8AA-C2C7-1EB0-D877-EEC0E88CB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72075" cy="857250"/>
          </a:xfrm>
          <a:prstGeom prst="rect">
            <a:avLst/>
          </a:prstGeom>
        </p:spPr>
      </p:pic>
    </p:spTree>
    <p:extLst>
      <p:ext uri="{BB962C8B-B14F-4D97-AF65-F5344CB8AC3E}">
        <p14:creationId xmlns:p14="http://schemas.microsoft.com/office/powerpoint/2010/main" val="1955932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541930" y="1432624"/>
            <a:ext cx="3864607"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0C226"/>
                </a:solidFill>
                <a:effectLst/>
                <a:uLnTx/>
                <a:uFillTx/>
                <a:latin typeface="Arial" pitchFamily="34" charset="0"/>
                <a:ea typeface="+mn-ea"/>
                <a:cs typeface="Arial" pitchFamily="34" charset="0"/>
              </a:rPr>
              <a:t>Mạng xã hội là gì?</a:t>
            </a:r>
          </a:p>
        </p:txBody>
      </p:sp>
      <p:sp>
        <p:nvSpPr>
          <p:cNvPr id="6" name="TextBox 5">
            <a:extLst>
              <a:ext uri="{FF2B5EF4-FFF2-40B4-BE49-F238E27FC236}">
                <a16:creationId xmlns:a16="http://schemas.microsoft.com/office/drawing/2014/main" id="{D4B5028A-B70F-4415-9DC3-875A6B6935FF}"/>
              </a:ext>
            </a:extLst>
          </p:cNvPr>
          <p:cNvSpPr txBox="1"/>
          <p:nvPr/>
        </p:nvSpPr>
        <p:spPr>
          <a:xfrm>
            <a:off x="334851" y="2286056"/>
            <a:ext cx="4289401" cy="267765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Mạng xã hội là một dạng xã hội ảo, mục đích kết nối các thành viên cùng môi trường, công việc, sở thích trên mạng với nhau. Cho phép người dùng chia sẻ và giao lưu thông tin một cách hiệu quả.</a:t>
            </a:r>
            <a:endParaRPr kumimoji="0" lang="en-US"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7" name="Picture 6">
            <a:extLst>
              <a:ext uri="{FF2B5EF4-FFF2-40B4-BE49-F238E27FC236}">
                <a16:creationId xmlns:a16="http://schemas.microsoft.com/office/drawing/2014/main" id="{BBD0301E-CA53-4002-A901-0AD3FC6279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1883" y="1826993"/>
            <a:ext cx="7083231" cy="4419261"/>
          </a:xfrm>
          <a:prstGeom prst="rect">
            <a:avLst/>
          </a:prstGeom>
        </p:spPr>
      </p:pic>
      <p:pic>
        <p:nvPicPr>
          <p:cNvPr id="2" name="Picture 1">
            <a:extLst>
              <a:ext uri="{FF2B5EF4-FFF2-40B4-BE49-F238E27FC236}">
                <a16:creationId xmlns:a16="http://schemas.microsoft.com/office/drawing/2014/main" id="{D5BC5CD5-4678-6D24-F43A-C4FDC85AC5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172075" cy="857250"/>
          </a:xfrm>
          <a:prstGeom prst="rect">
            <a:avLst/>
          </a:prstGeom>
        </p:spPr>
      </p:pic>
    </p:spTree>
    <p:extLst>
      <p:ext uri="{BB962C8B-B14F-4D97-AF65-F5344CB8AC3E}">
        <p14:creationId xmlns:p14="http://schemas.microsoft.com/office/powerpoint/2010/main" val="14800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D00940-68B1-1D5E-9594-DDFBC3DBB524}"/>
              </a:ext>
            </a:extLst>
          </p:cNvPr>
          <p:cNvSpPr/>
          <p:nvPr/>
        </p:nvSpPr>
        <p:spPr>
          <a:xfrm>
            <a:off x="2593280" y="2967335"/>
            <a:ext cx="7005444" cy="923330"/>
          </a:xfrm>
          <a:prstGeom prst="rect">
            <a:avLst/>
          </a:prstGeom>
          <a:solidFill>
            <a:srgbClr val="FFFF00"/>
          </a:solidFill>
        </p:spPr>
        <p:txBody>
          <a:bodyPr wrap="none" lIns="91440" tIns="45720" rIns="91440" bIns="45720">
            <a:spAutoFit/>
          </a:bodyPr>
          <a:lstStyle/>
          <a:p>
            <a:pPr algn="ctr"/>
            <a:r>
              <a:rPr lang="en-US" sz="5400" b="1" cap="none" spc="0">
                <a:ln w="6600">
                  <a:solidFill>
                    <a:schemeClr val="accent2"/>
                  </a:solidFill>
                  <a:prstDash val="solid"/>
                </a:ln>
                <a:solidFill>
                  <a:srgbClr val="FFFFFF"/>
                </a:solidFill>
                <a:effectLst>
                  <a:outerShdw dist="38100" dir="2700000" algn="tl" rotWithShape="0">
                    <a:schemeClr val="accent2"/>
                  </a:outerShdw>
                </a:effectLst>
              </a:rPr>
              <a:t>KIẾN THỨC CƠ BẢN</a:t>
            </a:r>
          </a:p>
        </p:txBody>
      </p:sp>
    </p:spTree>
    <p:extLst>
      <p:ext uri="{BB962C8B-B14F-4D97-AF65-F5344CB8AC3E}">
        <p14:creationId xmlns:p14="http://schemas.microsoft.com/office/powerpoint/2010/main" val="25309103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F0C8AA-C2C7-1EB0-D877-EEC0E88CB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72075" cy="857250"/>
          </a:xfrm>
          <a:prstGeom prst="rect">
            <a:avLst/>
          </a:prstGeom>
        </p:spPr>
      </p:pic>
      <p:pic>
        <p:nvPicPr>
          <p:cNvPr id="4" name="Picture 3">
            <a:extLst>
              <a:ext uri="{FF2B5EF4-FFF2-40B4-BE49-F238E27FC236}">
                <a16:creationId xmlns:a16="http://schemas.microsoft.com/office/drawing/2014/main" id="{3F4C22AF-FAAE-AABA-475D-AA8199330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510" y="1199435"/>
            <a:ext cx="9403080" cy="5289233"/>
          </a:xfrm>
          <a:prstGeom prst="rect">
            <a:avLst/>
          </a:prstGeom>
        </p:spPr>
      </p:pic>
      <p:sp>
        <p:nvSpPr>
          <p:cNvPr id="2" name="TextBox 1">
            <a:extLst>
              <a:ext uri="{FF2B5EF4-FFF2-40B4-BE49-F238E27FC236}">
                <a16:creationId xmlns:a16="http://schemas.microsoft.com/office/drawing/2014/main" id="{42DCB2FD-60C0-F6F5-42C7-3A3ED4D6CCA0}"/>
              </a:ext>
            </a:extLst>
          </p:cNvPr>
          <p:cNvSpPr txBox="1"/>
          <p:nvPr/>
        </p:nvSpPr>
        <p:spPr>
          <a:xfrm>
            <a:off x="0" y="6488668"/>
            <a:ext cx="6096000" cy="369332"/>
          </a:xfrm>
          <a:prstGeom prst="rect">
            <a:avLst/>
          </a:prstGeom>
          <a:noFill/>
        </p:spPr>
        <p:txBody>
          <a:bodyPr wrap="square">
            <a:spAutoFit/>
          </a:bodyPr>
          <a:lstStyle/>
          <a:p>
            <a:r>
              <a:rPr lang="en-GB"/>
              <a:t>https://blog.hootsuite.com/simon-kemp-social-media/</a:t>
            </a:r>
          </a:p>
        </p:txBody>
      </p:sp>
      <p:sp>
        <p:nvSpPr>
          <p:cNvPr id="6" name="TextBox 5">
            <a:extLst>
              <a:ext uri="{FF2B5EF4-FFF2-40B4-BE49-F238E27FC236}">
                <a16:creationId xmlns:a16="http://schemas.microsoft.com/office/drawing/2014/main" id="{0CC40C27-17B8-6EC2-C8E7-693D4DE72AB1}"/>
              </a:ext>
            </a:extLst>
          </p:cNvPr>
          <p:cNvSpPr txBox="1"/>
          <p:nvPr/>
        </p:nvSpPr>
        <p:spPr>
          <a:xfrm>
            <a:off x="5451852" y="190098"/>
            <a:ext cx="5881738" cy="477054"/>
          </a:xfrm>
          <a:prstGeom prst="rect">
            <a:avLst/>
          </a:prstGeom>
          <a:noFill/>
        </p:spPr>
        <p:txBody>
          <a:bodyPr wrap="none" rtlCol="0">
            <a:spAutoFit/>
          </a:bodyPr>
          <a:lstStyle/>
          <a:p>
            <a:r>
              <a:rPr lang="en-US" sz="2500" b="1"/>
              <a:t>Số người dùng nền tảng mạng xã hội</a:t>
            </a:r>
            <a:endParaRPr lang="en-GB" sz="2500" b="1"/>
          </a:p>
        </p:txBody>
      </p:sp>
    </p:spTree>
    <p:extLst>
      <p:ext uri="{BB962C8B-B14F-4D97-AF65-F5344CB8AC3E}">
        <p14:creationId xmlns:p14="http://schemas.microsoft.com/office/powerpoint/2010/main" val="7701796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F0C8AA-C2C7-1EB0-D877-EEC0E88CB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72075" cy="857250"/>
          </a:xfrm>
          <a:prstGeom prst="rect">
            <a:avLst/>
          </a:prstGeom>
        </p:spPr>
      </p:pic>
      <p:sp>
        <p:nvSpPr>
          <p:cNvPr id="7" name="TextBox 6">
            <a:extLst>
              <a:ext uri="{FF2B5EF4-FFF2-40B4-BE49-F238E27FC236}">
                <a16:creationId xmlns:a16="http://schemas.microsoft.com/office/drawing/2014/main" id="{0CE3612D-088E-3595-EA61-FA472D93F89D}"/>
              </a:ext>
            </a:extLst>
          </p:cNvPr>
          <p:cNvSpPr txBox="1"/>
          <p:nvPr/>
        </p:nvSpPr>
        <p:spPr>
          <a:xfrm>
            <a:off x="0" y="6488668"/>
            <a:ext cx="6096000" cy="369332"/>
          </a:xfrm>
          <a:prstGeom prst="rect">
            <a:avLst/>
          </a:prstGeom>
          <a:noFill/>
        </p:spPr>
        <p:txBody>
          <a:bodyPr wrap="square">
            <a:spAutoFit/>
          </a:bodyPr>
          <a:lstStyle/>
          <a:p>
            <a:r>
              <a:rPr lang="en-GB"/>
              <a:t>https://blog.hootsuite.com/simon-kemp-social-media/</a:t>
            </a:r>
          </a:p>
        </p:txBody>
      </p:sp>
      <p:pic>
        <p:nvPicPr>
          <p:cNvPr id="3" name="Picture 2">
            <a:extLst>
              <a:ext uri="{FF2B5EF4-FFF2-40B4-BE49-F238E27FC236}">
                <a16:creationId xmlns:a16="http://schemas.microsoft.com/office/drawing/2014/main" id="{2F1B7515-81C7-E88A-CE10-E5BDB5E910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0663" y="1033132"/>
            <a:ext cx="9698728" cy="5455535"/>
          </a:xfrm>
          <a:prstGeom prst="rect">
            <a:avLst/>
          </a:prstGeom>
        </p:spPr>
      </p:pic>
      <p:sp>
        <p:nvSpPr>
          <p:cNvPr id="6" name="TextBox 5">
            <a:extLst>
              <a:ext uri="{FF2B5EF4-FFF2-40B4-BE49-F238E27FC236}">
                <a16:creationId xmlns:a16="http://schemas.microsoft.com/office/drawing/2014/main" id="{7B1BC28F-1658-DBED-A231-957BDD47B999}"/>
              </a:ext>
            </a:extLst>
          </p:cNvPr>
          <p:cNvSpPr txBox="1"/>
          <p:nvPr/>
        </p:nvSpPr>
        <p:spPr>
          <a:xfrm>
            <a:off x="5451852" y="190098"/>
            <a:ext cx="4801314" cy="477054"/>
          </a:xfrm>
          <a:prstGeom prst="rect">
            <a:avLst/>
          </a:prstGeom>
          <a:noFill/>
        </p:spPr>
        <p:txBody>
          <a:bodyPr wrap="none" rtlCol="0">
            <a:spAutoFit/>
          </a:bodyPr>
          <a:lstStyle/>
          <a:p>
            <a:r>
              <a:rPr lang="en-US" sz="2500" b="1"/>
              <a:t>Tỷ lệ người tìm kiếm, sử dụng</a:t>
            </a:r>
            <a:endParaRPr lang="en-GB" sz="2500" b="1"/>
          </a:p>
        </p:txBody>
      </p:sp>
    </p:spTree>
    <p:extLst>
      <p:ext uri="{BB962C8B-B14F-4D97-AF65-F5344CB8AC3E}">
        <p14:creationId xmlns:p14="http://schemas.microsoft.com/office/powerpoint/2010/main" val="2212098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B295A0F0-539F-4804-BCCC-6C83A67FA3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8447" y="2354526"/>
            <a:ext cx="4022581" cy="2274099"/>
          </a:xfrm>
          <a:prstGeom prst="rect">
            <a:avLst/>
          </a:prstGeom>
        </p:spPr>
      </p:pic>
      <p:sp>
        <p:nvSpPr>
          <p:cNvPr id="31" name="Block Arc 30">
            <a:extLst>
              <a:ext uri="{FF2B5EF4-FFF2-40B4-BE49-F238E27FC236}">
                <a16:creationId xmlns:a16="http://schemas.microsoft.com/office/drawing/2014/main" id="{7E6EFF06-1761-4D06-86DA-EAED7784D7DB}"/>
              </a:ext>
            </a:extLst>
          </p:cNvPr>
          <p:cNvSpPr/>
          <p:nvPr/>
        </p:nvSpPr>
        <p:spPr>
          <a:xfrm rot="5400000" flipH="1">
            <a:off x="5291266" y="1783512"/>
            <a:ext cx="3892275" cy="3892275"/>
          </a:xfrm>
          <a:prstGeom prst="blockArc">
            <a:avLst>
              <a:gd name="adj1" fmla="val 11864761"/>
              <a:gd name="adj2" fmla="val 20578708"/>
              <a:gd name="adj3" fmla="val 10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Trebuchet MS" panose="020B0603020202020204"/>
              <a:cs typeface="+mn-cs"/>
            </a:endParaRPr>
          </a:p>
        </p:txBody>
      </p:sp>
      <p:sp>
        <p:nvSpPr>
          <p:cNvPr id="33" name="TextBox 32">
            <a:extLst>
              <a:ext uri="{FF2B5EF4-FFF2-40B4-BE49-F238E27FC236}">
                <a16:creationId xmlns:a16="http://schemas.microsoft.com/office/drawing/2014/main" id="{5263D396-57E6-4513-906F-1B91310D4216}"/>
              </a:ext>
            </a:extLst>
          </p:cNvPr>
          <p:cNvSpPr txBox="1"/>
          <p:nvPr/>
        </p:nvSpPr>
        <p:spPr>
          <a:xfrm flipH="1">
            <a:off x="9225783" y="1546836"/>
            <a:ext cx="2600888"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Luôn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luôn</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phải đối mặt với nguy cơ bị tấn công , bị cài phần mềm gián điệp làm lộ các thông tin mật của cá nhân hoặc cơ quan, tổ chức.</a:t>
            </a: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39" name="TextBox 38">
            <a:extLst>
              <a:ext uri="{FF2B5EF4-FFF2-40B4-BE49-F238E27FC236}">
                <a16:creationId xmlns:a16="http://schemas.microsoft.com/office/drawing/2014/main" id="{53215D5A-A69E-43DC-8DD2-1506A6B92634}"/>
              </a:ext>
            </a:extLst>
          </p:cNvPr>
          <p:cNvSpPr txBox="1"/>
          <p:nvPr/>
        </p:nvSpPr>
        <p:spPr>
          <a:xfrm flipH="1">
            <a:off x="9225783" y="4351480"/>
            <a:ext cx="2600888"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Mạng xã hội có thể gây nghiện và có nguy cơ giành quá nhiều thời gian vào mạng xã hội, làm ảnh hưởng đến công việc và gia đình.</a:t>
            </a:r>
            <a:endParaRPr kumimoji="0" lang="ko-KR" altLang="en-US" sz="2000" b="0" i="0" u="none" strike="noStrike" kern="1200" cap="none" spc="0" normalizeH="0" baseline="0" noProof="0" dirty="0">
              <a:ln>
                <a:noFill/>
              </a:ln>
              <a:solidFill>
                <a:prstClr val="black"/>
              </a:solidFill>
              <a:effectLst/>
              <a:uLnTx/>
              <a:uFillTx/>
              <a:latin typeface="Trebuchet MS" panose="020B0603020202020204"/>
              <a:cs typeface="Arial" pitchFamily="34" charset="0"/>
            </a:endParaRPr>
          </a:p>
        </p:txBody>
      </p:sp>
      <p:cxnSp>
        <p:nvCxnSpPr>
          <p:cNvPr id="41" name="Elbow Connector 29">
            <a:extLst>
              <a:ext uri="{FF2B5EF4-FFF2-40B4-BE49-F238E27FC236}">
                <a16:creationId xmlns:a16="http://schemas.microsoft.com/office/drawing/2014/main" id="{512DDB9E-D4CA-45E9-AFA2-60DB2719565F}"/>
              </a:ext>
            </a:extLst>
          </p:cNvPr>
          <p:cNvCxnSpPr/>
          <p:nvPr/>
        </p:nvCxnSpPr>
        <p:spPr>
          <a:xfrm rot="10800000" flipH="1">
            <a:off x="8271028" y="5134601"/>
            <a:ext cx="777620" cy="265779"/>
          </a:xfrm>
          <a:prstGeom prst="bentConnector3">
            <a:avLst/>
          </a:prstGeom>
          <a:ln w="38100">
            <a:solidFill>
              <a:schemeClr val="accent4"/>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37C8A913-5BBF-4026-82D9-37F6C98D262C}"/>
              </a:ext>
            </a:extLst>
          </p:cNvPr>
          <p:cNvSpPr/>
          <p:nvPr/>
        </p:nvSpPr>
        <p:spPr>
          <a:xfrm flipH="1">
            <a:off x="7981390" y="5220859"/>
            <a:ext cx="360040" cy="3600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Trebuchet MS" panose="020B0603020202020204"/>
              <a:cs typeface="+mn-cs"/>
            </a:endParaRPr>
          </a:p>
        </p:txBody>
      </p:sp>
      <p:sp>
        <p:nvSpPr>
          <p:cNvPr id="44" name="Oval 43">
            <a:extLst>
              <a:ext uri="{FF2B5EF4-FFF2-40B4-BE49-F238E27FC236}">
                <a16:creationId xmlns:a16="http://schemas.microsoft.com/office/drawing/2014/main" id="{AEE89AAC-C33A-4D6F-9C6A-5004BC267AAD}"/>
              </a:ext>
            </a:extLst>
          </p:cNvPr>
          <p:cNvSpPr/>
          <p:nvPr/>
        </p:nvSpPr>
        <p:spPr>
          <a:xfrm flipH="1">
            <a:off x="7981390" y="1892052"/>
            <a:ext cx="360040" cy="3600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Trebuchet MS" panose="020B0603020202020204"/>
              <a:cs typeface="+mn-cs"/>
            </a:endParaRPr>
          </a:p>
        </p:txBody>
      </p:sp>
      <p:cxnSp>
        <p:nvCxnSpPr>
          <p:cNvPr id="46" name="Elbow Connector 40">
            <a:extLst>
              <a:ext uri="{FF2B5EF4-FFF2-40B4-BE49-F238E27FC236}">
                <a16:creationId xmlns:a16="http://schemas.microsoft.com/office/drawing/2014/main" id="{10220865-7264-4158-BAEF-9E645AC8D454}"/>
              </a:ext>
            </a:extLst>
          </p:cNvPr>
          <p:cNvCxnSpPr/>
          <p:nvPr/>
        </p:nvCxnSpPr>
        <p:spPr>
          <a:xfrm rot="10800000" flipH="1">
            <a:off x="8271028" y="1823547"/>
            <a:ext cx="777620" cy="265779"/>
          </a:xfrm>
          <a:prstGeom prst="bentConnector3">
            <a:avLst/>
          </a:prstGeom>
          <a:ln w="38100">
            <a:solidFill>
              <a:schemeClr val="accent4"/>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47" name="Block Arc 46">
            <a:extLst>
              <a:ext uri="{FF2B5EF4-FFF2-40B4-BE49-F238E27FC236}">
                <a16:creationId xmlns:a16="http://schemas.microsoft.com/office/drawing/2014/main" id="{86405175-75ED-4DB9-8CB5-25067232ABFF}"/>
              </a:ext>
            </a:extLst>
          </p:cNvPr>
          <p:cNvSpPr/>
          <p:nvPr/>
        </p:nvSpPr>
        <p:spPr>
          <a:xfrm rot="16200000" flipH="1">
            <a:off x="3176714" y="1792017"/>
            <a:ext cx="3892275" cy="3892275"/>
          </a:xfrm>
          <a:prstGeom prst="blockArc">
            <a:avLst>
              <a:gd name="adj1" fmla="val 11864761"/>
              <a:gd name="adj2" fmla="val 20597355"/>
              <a:gd name="adj3" fmla="val 101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Trebuchet MS" panose="020B0603020202020204"/>
              <a:cs typeface="+mn-cs"/>
            </a:endParaRPr>
          </a:p>
        </p:txBody>
      </p:sp>
      <p:sp>
        <p:nvSpPr>
          <p:cNvPr id="50" name="TextBox 49">
            <a:extLst>
              <a:ext uri="{FF2B5EF4-FFF2-40B4-BE49-F238E27FC236}">
                <a16:creationId xmlns:a16="http://schemas.microsoft.com/office/drawing/2014/main" id="{88FC8537-5BA2-4EC2-99FF-4C8AD26CB7B6}"/>
              </a:ext>
            </a:extLst>
          </p:cNvPr>
          <p:cNvSpPr txBox="1"/>
          <p:nvPr/>
        </p:nvSpPr>
        <p:spPr>
          <a:xfrm flipH="1">
            <a:off x="675130" y="1584444"/>
            <a:ext cx="2512833"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altLang="ko-KR" sz="2000" b="0" i="0" u="none" strike="noStrike" kern="1200" cap="none" spc="0" normalizeH="0" baseline="0" noProof="0" dirty="0">
                <a:ln>
                  <a:noFill/>
                </a:ln>
                <a:solidFill>
                  <a:prstClr val="black"/>
                </a:solidFill>
                <a:effectLst/>
                <a:uLnTx/>
                <a:uFillTx/>
                <a:latin typeface="Arial" panose="020B0604020202020204" pitchFamily="34" charset="0"/>
                <a:cs typeface="Arial" pitchFamily="34" charset="0"/>
              </a:rPr>
              <a:t>Làm ảnh hưởng tới hình ảnh, uy tín của bản thân. </a:t>
            </a:r>
            <a:endParaRPr kumimoji="0" lang="ko-KR" altLang="en-US" sz="2000" b="0" i="0" u="none" strike="noStrike" kern="1200" cap="none" spc="0" normalizeH="0" baseline="0" noProof="0" dirty="0">
              <a:ln>
                <a:noFill/>
              </a:ln>
              <a:solidFill>
                <a:prstClr val="black"/>
              </a:solidFill>
              <a:effectLst/>
              <a:uLnTx/>
              <a:uFillTx/>
              <a:latin typeface="Trebuchet MS" panose="020B0603020202020204"/>
              <a:cs typeface="Arial" pitchFamily="34" charset="0"/>
            </a:endParaRPr>
          </a:p>
        </p:txBody>
      </p:sp>
      <p:sp>
        <p:nvSpPr>
          <p:cNvPr id="53" name="TextBox 52">
            <a:extLst>
              <a:ext uri="{FF2B5EF4-FFF2-40B4-BE49-F238E27FC236}">
                <a16:creationId xmlns:a16="http://schemas.microsoft.com/office/drawing/2014/main" id="{C7DEEC61-EAC9-4269-9AC2-8F0E9EB534BD}"/>
              </a:ext>
            </a:extLst>
          </p:cNvPr>
          <p:cNvSpPr txBox="1"/>
          <p:nvPr/>
        </p:nvSpPr>
        <p:spPr>
          <a:xfrm flipH="1">
            <a:off x="153192" y="3774672"/>
            <a:ext cx="3011251" cy="286232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altLang="ko-KR" sz="2000" b="0" i="0" u="none" strike="noStrike" kern="1200" cap="none" spc="0" normalizeH="0" baseline="0" noProof="0" dirty="0">
                <a:ln>
                  <a:noFill/>
                </a:ln>
                <a:solidFill>
                  <a:prstClr val="black"/>
                </a:solidFill>
                <a:effectLst/>
                <a:uLnTx/>
                <a:uFillTx/>
                <a:latin typeface="Arial" panose="020B0604020202020204" pitchFamily="34" charset="0"/>
                <a:cs typeface="Arial" pitchFamily="34" charset="0"/>
              </a:rPr>
              <a:t>Sử dụng các thông tin đưa lên mạng xã hội như: vị trí địa lý, sở thích cá nhân, danh sách bạn bè, kẻ xấu có thể khai thác thêm các thông tin cá nhân khác hoặc các dữ liệu tài chính, ngân hàng của người dùng.</a:t>
            </a:r>
            <a:endParaRPr kumimoji="0" lang="ko-KR" altLang="en-US" sz="2000" b="0" i="0" u="none" strike="noStrike" kern="1200" cap="none" spc="0" normalizeH="0" baseline="0" noProof="0" dirty="0">
              <a:ln>
                <a:noFill/>
              </a:ln>
              <a:solidFill>
                <a:prstClr val="black"/>
              </a:solidFill>
              <a:effectLst/>
              <a:uLnTx/>
              <a:uFillTx/>
              <a:latin typeface="Trebuchet MS" panose="020B0603020202020204"/>
              <a:cs typeface="Arial" pitchFamily="34" charset="0"/>
            </a:endParaRPr>
          </a:p>
        </p:txBody>
      </p:sp>
      <p:sp>
        <p:nvSpPr>
          <p:cNvPr id="58" name="Oval 57">
            <a:extLst>
              <a:ext uri="{FF2B5EF4-FFF2-40B4-BE49-F238E27FC236}">
                <a16:creationId xmlns:a16="http://schemas.microsoft.com/office/drawing/2014/main" id="{87F89FFE-66EC-4485-9451-E1DAF4C0B31E}"/>
              </a:ext>
            </a:extLst>
          </p:cNvPr>
          <p:cNvSpPr/>
          <p:nvPr/>
        </p:nvSpPr>
        <p:spPr>
          <a:xfrm flipH="1">
            <a:off x="3950783" y="1900557"/>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Trebuchet MS" panose="020B0603020202020204"/>
              <a:cs typeface="+mn-cs"/>
            </a:endParaRPr>
          </a:p>
        </p:txBody>
      </p:sp>
      <p:sp>
        <p:nvSpPr>
          <p:cNvPr id="60" name="Oval 59">
            <a:extLst>
              <a:ext uri="{FF2B5EF4-FFF2-40B4-BE49-F238E27FC236}">
                <a16:creationId xmlns:a16="http://schemas.microsoft.com/office/drawing/2014/main" id="{C0B6A679-6A71-43A7-9D52-6DF394551E70}"/>
              </a:ext>
            </a:extLst>
          </p:cNvPr>
          <p:cNvSpPr/>
          <p:nvPr/>
        </p:nvSpPr>
        <p:spPr>
          <a:xfrm flipH="1">
            <a:off x="3950783" y="5229364"/>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Trebuchet MS" panose="020B0603020202020204"/>
              <a:cs typeface="+mn-cs"/>
            </a:endParaRPr>
          </a:p>
        </p:txBody>
      </p:sp>
      <p:cxnSp>
        <p:nvCxnSpPr>
          <p:cNvPr id="61" name="Elbow Connector 39">
            <a:extLst>
              <a:ext uri="{FF2B5EF4-FFF2-40B4-BE49-F238E27FC236}">
                <a16:creationId xmlns:a16="http://schemas.microsoft.com/office/drawing/2014/main" id="{AF68C440-D1C0-49F6-9A8A-546DC112A370}"/>
              </a:ext>
            </a:extLst>
          </p:cNvPr>
          <p:cNvCxnSpPr/>
          <p:nvPr/>
        </p:nvCxnSpPr>
        <p:spPr>
          <a:xfrm rot="10800000">
            <a:off x="3273902" y="5143105"/>
            <a:ext cx="777620" cy="265779"/>
          </a:xfrm>
          <a:prstGeom prst="bentConnector3">
            <a:avLst/>
          </a:prstGeom>
          <a:ln w="38100">
            <a:solidFill>
              <a:schemeClr val="accent3"/>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2" name="Elbow Connector 41">
            <a:extLst>
              <a:ext uri="{FF2B5EF4-FFF2-40B4-BE49-F238E27FC236}">
                <a16:creationId xmlns:a16="http://schemas.microsoft.com/office/drawing/2014/main" id="{447C8EFC-708C-4E72-BD15-BADDC610D8A2}"/>
              </a:ext>
            </a:extLst>
          </p:cNvPr>
          <p:cNvCxnSpPr/>
          <p:nvPr/>
        </p:nvCxnSpPr>
        <p:spPr>
          <a:xfrm rot="10800000">
            <a:off x="3273903" y="1832052"/>
            <a:ext cx="777620" cy="265779"/>
          </a:xfrm>
          <a:prstGeom prst="bentConnector3">
            <a:avLst/>
          </a:prstGeom>
          <a:ln w="38100">
            <a:solidFill>
              <a:schemeClr val="accent3"/>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3BB714E-40B5-416A-B888-BEB535BB68B2}"/>
              </a:ext>
            </a:extLst>
          </p:cNvPr>
          <p:cNvSpPr/>
          <p:nvPr/>
        </p:nvSpPr>
        <p:spPr>
          <a:xfrm>
            <a:off x="4517978" y="4805826"/>
            <a:ext cx="363607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Cung cấp nhiều thông tin</a:t>
            </a:r>
            <a:endParaRPr kumimoji="0" lang="en-US"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3" name="Picture 2">
            <a:extLst>
              <a:ext uri="{FF2B5EF4-FFF2-40B4-BE49-F238E27FC236}">
                <a16:creationId xmlns:a16="http://schemas.microsoft.com/office/drawing/2014/main" id="{C962EA1C-CDA4-C598-52CB-AB0CB54F8D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172075" cy="857250"/>
          </a:xfrm>
          <a:prstGeom prst="rect">
            <a:avLst/>
          </a:prstGeom>
        </p:spPr>
      </p:pic>
      <p:sp>
        <p:nvSpPr>
          <p:cNvPr id="4" name="TextBox 3">
            <a:extLst>
              <a:ext uri="{FF2B5EF4-FFF2-40B4-BE49-F238E27FC236}">
                <a16:creationId xmlns:a16="http://schemas.microsoft.com/office/drawing/2014/main" id="{16D2C235-6F93-06AE-98E0-14FDAA58C7B0}"/>
              </a:ext>
            </a:extLst>
          </p:cNvPr>
          <p:cNvSpPr txBox="1"/>
          <p:nvPr/>
        </p:nvSpPr>
        <p:spPr>
          <a:xfrm>
            <a:off x="5451852" y="190098"/>
            <a:ext cx="6333785" cy="523220"/>
          </a:xfrm>
          <a:prstGeom prst="rect">
            <a:avLst/>
          </a:prstGeom>
          <a:noFill/>
        </p:spPr>
        <p:txBody>
          <a:bodyPr wrap="none" rtlCol="0">
            <a:spAutoFit/>
          </a:bodyPr>
          <a:lstStyle/>
          <a:p>
            <a:r>
              <a:rPr lang="en-US" sz="2800" b="1">
                <a:solidFill>
                  <a:srgbClr val="C00000"/>
                </a:solidFill>
              </a:rPr>
              <a:t>Các rủi ro khi sử dụng mạng xã hội</a:t>
            </a:r>
            <a:endParaRPr lang="en-GB" sz="2500" b="1"/>
          </a:p>
        </p:txBody>
      </p:sp>
    </p:spTree>
    <p:extLst>
      <p:ext uri="{BB962C8B-B14F-4D97-AF65-F5344CB8AC3E}">
        <p14:creationId xmlns:p14="http://schemas.microsoft.com/office/powerpoint/2010/main" val="17487681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F0C8AA-C2C7-1EB0-D877-EEC0E88CB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72075" cy="857250"/>
          </a:xfrm>
          <a:prstGeom prst="rect">
            <a:avLst/>
          </a:prstGeom>
        </p:spPr>
      </p:pic>
      <p:sp>
        <p:nvSpPr>
          <p:cNvPr id="6" name="TextBox 5">
            <a:extLst>
              <a:ext uri="{FF2B5EF4-FFF2-40B4-BE49-F238E27FC236}">
                <a16:creationId xmlns:a16="http://schemas.microsoft.com/office/drawing/2014/main" id="{7B1BC28F-1658-DBED-A231-957BDD47B999}"/>
              </a:ext>
            </a:extLst>
          </p:cNvPr>
          <p:cNvSpPr txBox="1"/>
          <p:nvPr/>
        </p:nvSpPr>
        <p:spPr>
          <a:xfrm>
            <a:off x="5451852" y="190098"/>
            <a:ext cx="6333785" cy="523220"/>
          </a:xfrm>
          <a:prstGeom prst="rect">
            <a:avLst/>
          </a:prstGeom>
          <a:noFill/>
        </p:spPr>
        <p:txBody>
          <a:bodyPr wrap="none" rtlCol="0">
            <a:spAutoFit/>
          </a:bodyPr>
          <a:lstStyle/>
          <a:p>
            <a:r>
              <a:rPr lang="en-US" sz="2800" b="1">
                <a:solidFill>
                  <a:srgbClr val="C00000"/>
                </a:solidFill>
              </a:rPr>
              <a:t>Các rủi ro khi sử dụng mạng xã hội</a:t>
            </a:r>
            <a:endParaRPr lang="en-GB" sz="2500" b="1"/>
          </a:p>
        </p:txBody>
      </p:sp>
      <p:sp>
        <p:nvSpPr>
          <p:cNvPr id="2" name="Content Placeholder 2">
            <a:extLst>
              <a:ext uri="{FF2B5EF4-FFF2-40B4-BE49-F238E27FC236}">
                <a16:creationId xmlns:a16="http://schemas.microsoft.com/office/drawing/2014/main" id="{F1601DC6-EFE3-894B-6812-22662987C128}"/>
              </a:ext>
            </a:extLst>
          </p:cNvPr>
          <p:cNvSpPr txBox="1">
            <a:spLocks/>
          </p:cNvSpPr>
          <p:nvPr/>
        </p:nvSpPr>
        <p:spPr>
          <a:xfrm>
            <a:off x="304800" y="1066800"/>
            <a:ext cx="11277600" cy="5105400"/>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500"/>
              <a:t>Mạng xã hội </a:t>
            </a:r>
            <a:r>
              <a:rPr lang="en-US" sz="2500">
                <a:cs typeface="Arial"/>
              </a:rPr>
              <a:t>là mạng kết nối, khuyến khích mọi người cung cấp nhiều thông tin và kết nối với nhau. </a:t>
            </a:r>
            <a:r>
              <a:rPr lang="en-US" sz="2500" b="1">
                <a:solidFill>
                  <a:srgbClr val="0000CC"/>
                </a:solidFill>
                <a:cs typeface="Arial"/>
              </a:rPr>
              <a:t>Lợi ích kết nối – thông tin của mạng xã hội là rất lớn</a:t>
            </a:r>
            <a:r>
              <a:rPr lang="en-US" sz="2500" b="1">
                <a:cs typeface="Arial"/>
              </a:rPr>
              <a:t>.</a:t>
            </a:r>
            <a:endParaRPr lang="en-US" sz="2500"/>
          </a:p>
          <a:p>
            <a:pPr marL="0" indent="0">
              <a:lnSpc>
                <a:spcPct val="150000"/>
              </a:lnSpc>
              <a:buNone/>
            </a:pPr>
            <a:r>
              <a:rPr lang="en-US" sz="3000" b="1"/>
              <a:t>01. Không </a:t>
            </a:r>
            <a:r>
              <a:rPr lang="en-US" sz="3000" b="1" dirty="0" err="1"/>
              <a:t>biết</a:t>
            </a:r>
            <a:r>
              <a:rPr lang="en-US" sz="3000" b="1" dirty="0"/>
              <a:t> </a:t>
            </a:r>
            <a:r>
              <a:rPr lang="en-US" sz="3000" b="1" dirty="0" err="1"/>
              <a:t>đang</a:t>
            </a:r>
            <a:r>
              <a:rPr lang="en-US" sz="3000" b="1" dirty="0"/>
              <a:t> giao </a:t>
            </a:r>
            <a:r>
              <a:rPr lang="en-US" sz="3000" b="1" dirty="0" err="1"/>
              <a:t>tiếp</a:t>
            </a:r>
            <a:r>
              <a:rPr lang="en-US" sz="3000" b="1" dirty="0"/>
              <a:t> </a:t>
            </a:r>
            <a:r>
              <a:rPr lang="en-US" sz="3000" b="1" dirty="0" err="1"/>
              <a:t>với</a:t>
            </a:r>
            <a:r>
              <a:rPr lang="en-US" sz="3000" b="1" dirty="0"/>
              <a:t> </a:t>
            </a:r>
            <a:r>
              <a:rPr lang="en-US" sz="3000" b="1" dirty="0" err="1"/>
              <a:t>người</a:t>
            </a:r>
            <a:r>
              <a:rPr lang="en-US" sz="3000" b="1" dirty="0"/>
              <a:t> </a:t>
            </a:r>
            <a:r>
              <a:rPr lang="en-US" sz="3000" b="1" dirty="0" err="1"/>
              <a:t>dùng</a:t>
            </a:r>
            <a:r>
              <a:rPr lang="en-US" sz="3000" b="1" dirty="0"/>
              <a:t> </a:t>
            </a:r>
            <a:r>
              <a:rPr lang="en-US" sz="3000" b="1" dirty="0" err="1"/>
              <a:t>thật</a:t>
            </a:r>
            <a:r>
              <a:rPr lang="en-US" sz="3000" b="1" dirty="0"/>
              <a:t> / </a:t>
            </a:r>
            <a:r>
              <a:rPr lang="en-US" sz="3000" b="1" err="1"/>
              <a:t>giả</a:t>
            </a:r>
            <a:r>
              <a:rPr lang="en-US" sz="3000" b="1"/>
              <a:t> mạo.</a:t>
            </a:r>
          </a:p>
          <a:p>
            <a:pPr marL="0" indent="0">
              <a:lnSpc>
                <a:spcPct val="150000"/>
              </a:lnSpc>
              <a:buNone/>
            </a:pPr>
            <a:r>
              <a:rPr lang="en-US" sz="3000">
                <a:hlinkClick r:id="rId3"/>
              </a:rPr>
              <a:t>Face 01,</a:t>
            </a:r>
            <a:r>
              <a:rPr lang="en-US" sz="3000">
                <a:hlinkClick r:id="rId4"/>
              </a:rPr>
              <a:t> </a:t>
            </a:r>
            <a:r>
              <a:rPr lang="en-US" sz="3000"/>
              <a:t> </a:t>
            </a:r>
            <a:r>
              <a:rPr lang="en-US" sz="3000">
                <a:hlinkClick r:id="rId5"/>
              </a:rPr>
              <a:t>Face 02</a:t>
            </a:r>
            <a:endParaRPr lang="en-US" sz="3000"/>
          </a:p>
          <a:p>
            <a:pPr marL="0" indent="0">
              <a:lnSpc>
                <a:spcPct val="150000"/>
              </a:lnSpc>
              <a:buNone/>
            </a:pPr>
            <a:r>
              <a:rPr lang="en-US" sz="3000" b="1">
                <a:cs typeface="Arial"/>
              </a:rPr>
              <a:t>02. Thông </a:t>
            </a:r>
            <a:r>
              <a:rPr lang="en-US" sz="3000" b="1" dirty="0">
                <a:cs typeface="Arial"/>
              </a:rPr>
              <a:t>tin </a:t>
            </a:r>
            <a:r>
              <a:rPr lang="en-US" sz="3000" b="1" dirty="0" err="1">
                <a:cs typeface="Arial"/>
              </a:rPr>
              <a:t>trên</a:t>
            </a:r>
            <a:r>
              <a:rPr lang="en-US" sz="3000" b="1" dirty="0">
                <a:cs typeface="Arial"/>
              </a:rPr>
              <a:t> </a:t>
            </a:r>
            <a:r>
              <a:rPr lang="en-US" sz="3000" b="1" dirty="0" err="1">
                <a:cs typeface="Arial"/>
              </a:rPr>
              <a:t>mạng</a:t>
            </a:r>
            <a:r>
              <a:rPr lang="en-US" sz="3000" b="1" dirty="0">
                <a:cs typeface="Arial"/>
              </a:rPr>
              <a:t> do </a:t>
            </a:r>
            <a:r>
              <a:rPr lang="en-US" sz="3000" b="1" dirty="0" err="1">
                <a:cs typeface="Arial"/>
              </a:rPr>
              <a:t>người</a:t>
            </a:r>
            <a:r>
              <a:rPr lang="en-US" sz="3000" b="1" dirty="0">
                <a:cs typeface="Arial"/>
              </a:rPr>
              <a:t> </a:t>
            </a:r>
            <a:r>
              <a:rPr lang="en-US" sz="3000" b="1" dirty="0" err="1">
                <a:cs typeface="Arial"/>
              </a:rPr>
              <a:t>dùng</a:t>
            </a:r>
            <a:r>
              <a:rPr lang="en-US" sz="3000" b="1" dirty="0">
                <a:cs typeface="Arial"/>
              </a:rPr>
              <a:t> </a:t>
            </a:r>
            <a:r>
              <a:rPr lang="en-US" sz="3000" b="1" dirty="0" err="1">
                <a:cs typeface="Arial"/>
              </a:rPr>
              <a:t>tự</a:t>
            </a:r>
            <a:r>
              <a:rPr lang="en-US" sz="3000" b="1" dirty="0">
                <a:cs typeface="Arial"/>
              </a:rPr>
              <a:t> </a:t>
            </a:r>
            <a:r>
              <a:rPr lang="en-US" sz="3000" b="1" dirty="0" err="1">
                <a:cs typeface="Arial"/>
              </a:rPr>
              <a:t>đưa</a:t>
            </a:r>
            <a:r>
              <a:rPr lang="en-US" sz="3000" b="1" dirty="0">
                <a:cs typeface="Arial"/>
              </a:rPr>
              <a:t> </a:t>
            </a:r>
            <a:r>
              <a:rPr lang="en-US" sz="3000" b="1" dirty="0" err="1">
                <a:cs typeface="Arial"/>
              </a:rPr>
              <a:t>lên</a:t>
            </a:r>
            <a:r>
              <a:rPr lang="en-US" sz="3000" b="1" dirty="0">
                <a:cs typeface="Arial"/>
              </a:rPr>
              <a:t>, </a:t>
            </a:r>
            <a:r>
              <a:rPr lang="en-US" sz="3000" b="1" dirty="0" err="1">
                <a:cs typeface="Arial"/>
              </a:rPr>
              <a:t>không</a:t>
            </a:r>
            <a:r>
              <a:rPr lang="en-US" sz="3000" b="1" dirty="0">
                <a:cs typeface="Arial"/>
              </a:rPr>
              <a:t> qua </a:t>
            </a:r>
            <a:r>
              <a:rPr lang="en-US" sz="3000" b="1" err="1">
                <a:cs typeface="Arial"/>
              </a:rPr>
              <a:t>kiểm</a:t>
            </a:r>
            <a:r>
              <a:rPr lang="en-US" sz="3000" b="1">
                <a:cs typeface="Arial"/>
              </a:rPr>
              <a:t> chứng.</a:t>
            </a:r>
          </a:p>
        </p:txBody>
      </p:sp>
    </p:spTree>
    <p:extLst>
      <p:ext uri="{BB962C8B-B14F-4D97-AF65-F5344CB8AC3E}">
        <p14:creationId xmlns:p14="http://schemas.microsoft.com/office/powerpoint/2010/main" val="9786655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F0C8AA-C2C7-1EB0-D877-EEC0E88CB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72075" cy="857250"/>
          </a:xfrm>
          <a:prstGeom prst="rect">
            <a:avLst/>
          </a:prstGeom>
        </p:spPr>
      </p:pic>
      <p:sp>
        <p:nvSpPr>
          <p:cNvPr id="6" name="TextBox 5">
            <a:extLst>
              <a:ext uri="{FF2B5EF4-FFF2-40B4-BE49-F238E27FC236}">
                <a16:creationId xmlns:a16="http://schemas.microsoft.com/office/drawing/2014/main" id="{7B1BC28F-1658-DBED-A231-957BDD47B999}"/>
              </a:ext>
            </a:extLst>
          </p:cNvPr>
          <p:cNvSpPr txBox="1"/>
          <p:nvPr/>
        </p:nvSpPr>
        <p:spPr>
          <a:xfrm>
            <a:off x="5451852" y="190098"/>
            <a:ext cx="6333785" cy="523220"/>
          </a:xfrm>
          <a:prstGeom prst="rect">
            <a:avLst/>
          </a:prstGeom>
          <a:noFill/>
        </p:spPr>
        <p:txBody>
          <a:bodyPr wrap="none" rtlCol="0">
            <a:spAutoFit/>
          </a:bodyPr>
          <a:lstStyle/>
          <a:p>
            <a:r>
              <a:rPr lang="en-US" sz="2800" b="1">
                <a:solidFill>
                  <a:srgbClr val="C00000"/>
                </a:solidFill>
              </a:rPr>
              <a:t>Các rủi ro khi sử dụng mạng xã hội</a:t>
            </a:r>
            <a:endParaRPr lang="en-GB" sz="2500" b="1"/>
          </a:p>
        </p:txBody>
      </p:sp>
      <p:sp>
        <p:nvSpPr>
          <p:cNvPr id="2" name="Content Placeholder 2">
            <a:extLst>
              <a:ext uri="{FF2B5EF4-FFF2-40B4-BE49-F238E27FC236}">
                <a16:creationId xmlns:a16="http://schemas.microsoft.com/office/drawing/2014/main" id="{F1601DC6-EFE3-894B-6812-22662987C128}"/>
              </a:ext>
            </a:extLst>
          </p:cNvPr>
          <p:cNvSpPr txBox="1">
            <a:spLocks/>
          </p:cNvSpPr>
          <p:nvPr/>
        </p:nvSpPr>
        <p:spPr>
          <a:xfrm>
            <a:off x="291548" y="1343154"/>
            <a:ext cx="11277600" cy="4515678"/>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r>
              <a:rPr lang="en-US" b="1"/>
              <a:t>03. </a:t>
            </a:r>
            <a:r>
              <a:rPr lang="en-US" b="1">
                <a:cs typeface="Arial"/>
              </a:rPr>
              <a:t>Các </a:t>
            </a:r>
            <a:r>
              <a:rPr lang="en-US" b="1" dirty="0" err="1">
                <a:cs typeface="Arial"/>
              </a:rPr>
              <a:t>kẻ</a:t>
            </a:r>
            <a:r>
              <a:rPr lang="en-US" b="1" dirty="0">
                <a:cs typeface="Arial"/>
              </a:rPr>
              <a:t> </a:t>
            </a:r>
            <a:r>
              <a:rPr lang="en-US" b="1" dirty="0" err="1">
                <a:cs typeface="Arial"/>
              </a:rPr>
              <a:t>tấn</a:t>
            </a:r>
            <a:r>
              <a:rPr lang="en-US" b="1" dirty="0">
                <a:cs typeface="Arial"/>
              </a:rPr>
              <a:t> </a:t>
            </a:r>
            <a:r>
              <a:rPr lang="en-US" b="1" dirty="0" err="1">
                <a:cs typeface="Arial"/>
              </a:rPr>
              <a:t>công</a:t>
            </a:r>
            <a:r>
              <a:rPr lang="en-US" b="1" dirty="0">
                <a:cs typeface="Arial"/>
              </a:rPr>
              <a:t> </a:t>
            </a:r>
            <a:r>
              <a:rPr lang="en-US" b="1" dirty="0" err="1">
                <a:cs typeface="Arial"/>
              </a:rPr>
              <a:t>mạng</a:t>
            </a:r>
            <a:r>
              <a:rPr lang="en-US" b="1" dirty="0">
                <a:cs typeface="Arial"/>
              </a:rPr>
              <a:t> </a:t>
            </a:r>
            <a:r>
              <a:rPr lang="en-US" b="1" dirty="0" err="1">
                <a:cs typeface="Arial"/>
              </a:rPr>
              <a:t>dễ</a:t>
            </a:r>
            <a:r>
              <a:rPr lang="en-US" b="1" dirty="0">
                <a:cs typeface="Arial"/>
              </a:rPr>
              <a:t> </a:t>
            </a:r>
            <a:r>
              <a:rPr lang="en-US" b="1" dirty="0" err="1">
                <a:cs typeface="Arial"/>
              </a:rPr>
              <a:t>dàng</a:t>
            </a:r>
            <a:r>
              <a:rPr lang="en-US" b="1" dirty="0">
                <a:cs typeface="Arial"/>
              </a:rPr>
              <a:t> </a:t>
            </a:r>
            <a:r>
              <a:rPr lang="en-US" b="1" dirty="0" err="1">
                <a:cs typeface="Arial"/>
              </a:rPr>
              <a:t>khai</a:t>
            </a:r>
            <a:r>
              <a:rPr lang="en-US" b="1" dirty="0">
                <a:cs typeface="Arial"/>
              </a:rPr>
              <a:t> </a:t>
            </a:r>
            <a:r>
              <a:rPr lang="en-US" b="1" dirty="0" err="1">
                <a:cs typeface="Arial"/>
              </a:rPr>
              <a:t>thác</a:t>
            </a:r>
            <a:r>
              <a:rPr lang="en-US" b="1" dirty="0">
                <a:cs typeface="Arial"/>
              </a:rPr>
              <a:t> </a:t>
            </a:r>
            <a:r>
              <a:rPr lang="en-US" b="1" dirty="0" err="1">
                <a:cs typeface="Arial"/>
              </a:rPr>
              <a:t>thông</a:t>
            </a:r>
            <a:r>
              <a:rPr lang="en-US" b="1" dirty="0">
                <a:cs typeface="Arial"/>
              </a:rPr>
              <a:t> tin </a:t>
            </a:r>
            <a:r>
              <a:rPr lang="en-US" b="1" dirty="0" err="1">
                <a:cs typeface="Arial"/>
              </a:rPr>
              <a:t>và</a:t>
            </a:r>
            <a:r>
              <a:rPr lang="en-US" b="1" dirty="0">
                <a:cs typeface="Arial"/>
              </a:rPr>
              <a:t> </a:t>
            </a:r>
            <a:r>
              <a:rPr lang="en-US" b="1" dirty="0" err="1">
                <a:cs typeface="Arial"/>
              </a:rPr>
              <a:t>có</a:t>
            </a:r>
            <a:r>
              <a:rPr lang="en-US" b="1" dirty="0">
                <a:cs typeface="Arial"/>
              </a:rPr>
              <a:t> </a:t>
            </a:r>
            <a:r>
              <a:rPr lang="en-US" b="1" dirty="0" err="1">
                <a:cs typeface="Arial"/>
              </a:rPr>
              <a:t>thể</a:t>
            </a:r>
            <a:r>
              <a:rPr lang="en-US" b="1" dirty="0">
                <a:cs typeface="Arial"/>
              </a:rPr>
              <a:t> </a:t>
            </a:r>
            <a:r>
              <a:rPr lang="en-US" b="1" dirty="0" err="1">
                <a:cs typeface="Arial"/>
              </a:rPr>
              <a:t>tấn</a:t>
            </a:r>
            <a:r>
              <a:rPr lang="en-US" b="1" dirty="0">
                <a:cs typeface="Arial"/>
              </a:rPr>
              <a:t> </a:t>
            </a:r>
            <a:r>
              <a:rPr lang="en-US" b="1" dirty="0" err="1">
                <a:cs typeface="Arial"/>
              </a:rPr>
              <a:t>công</a:t>
            </a:r>
            <a:r>
              <a:rPr lang="en-US" b="1" dirty="0">
                <a:cs typeface="Arial"/>
              </a:rPr>
              <a:t> </a:t>
            </a:r>
            <a:r>
              <a:rPr lang="en-US" b="1" dirty="0" err="1">
                <a:cs typeface="Arial"/>
              </a:rPr>
              <a:t>đồng</a:t>
            </a:r>
            <a:r>
              <a:rPr lang="en-US" b="1" dirty="0">
                <a:cs typeface="Arial"/>
              </a:rPr>
              <a:t> </a:t>
            </a:r>
            <a:r>
              <a:rPr lang="en-US" b="1" dirty="0" err="1">
                <a:cs typeface="Arial"/>
              </a:rPr>
              <a:t>thời</a:t>
            </a:r>
            <a:r>
              <a:rPr lang="en-US" b="1" dirty="0">
                <a:cs typeface="Arial"/>
              </a:rPr>
              <a:t> </a:t>
            </a:r>
            <a:r>
              <a:rPr lang="en-US" b="1" dirty="0" err="1">
                <a:cs typeface="Arial"/>
              </a:rPr>
              <a:t>nhiều</a:t>
            </a:r>
            <a:r>
              <a:rPr lang="en-US" b="1" dirty="0">
                <a:cs typeface="Arial"/>
              </a:rPr>
              <a:t> </a:t>
            </a:r>
            <a:r>
              <a:rPr lang="en-US" b="1" err="1">
                <a:cs typeface="Arial"/>
              </a:rPr>
              <a:t>nạn</a:t>
            </a:r>
            <a:r>
              <a:rPr lang="en-US" b="1">
                <a:cs typeface="Arial"/>
              </a:rPr>
              <a:t> nhân.</a:t>
            </a:r>
          </a:p>
          <a:p>
            <a:pPr marL="0" indent="0">
              <a:lnSpc>
                <a:spcPct val="150000"/>
              </a:lnSpc>
              <a:buNone/>
            </a:pPr>
            <a:r>
              <a:rPr lang="en-US" b="1">
                <a:cs typeface="Arial"/>
              </a:rPr>
              <a:t>04. Thông </a:t>
            </a:r>
            <a:r>
              <a:rPr lang="en-US" b="1" dirty="0">
                <a:cs typeface="Arial"/>
              </a:rPr>
              <a:t>tin </a:t>
            </a:r>
            <a:r>
              <a:rPr lang="en-US" b="1" dirty="0" err="1">
                <a:cs typeface="Arial"/>
              </a:rPr>
              <a:t>cá</a:t>
            </a:r>
            <a:r>
              <a:rPr lang="en-US" b="1" dirty="0">
                <a:cs typeface="Arial"/>
              </a:rPr>
              <a:t> </a:t>
            </a:r>
            <a:r>
              <a:rPr lang="en-US" b="1" dirty="0" err="1">
                <a:cs typeface="Arial"/>
              </a:rPr>
              <a:t>nhân</a:t>
            </a:r>
            <a:r>
              <a:rPr lang="en-US" b="1" dirty="0">
                <a:cs typeface="Arial"/>
              </a:rPr>
              <a:t> </a:t>
            </a:r>
            <a:r>
              <a:rPr lang="en-US" b="1" dirty="0" err="1">
                <a:cs typeface="Arial"/>
              </a:rPr>
              <a:t>và</a:t>
            </a:r>
            <a:r>
              <a:rPr lang="en-US" b="1" dirty="0">
                <a:cs typeface="Arial"/>
              </a:rPr>
              <a:t> </a:t>
            </a:r>
            <a:r>
              <a:rPr lang="en-US" b="1" dirty="0" err="1">
                <a:cs typeface="Arial"/>
              </a:rPr>
              <a:t>các</a:t>
            </a:r>
            <a:r>
              <a:rPr lang="en-US" b="1" dirty="0">
                <a:cs typeface="Arial"/>
              </a:rPr>
              <a:t> </a:t>
            </a:r>
            <a:r>
              <a:rPr lang="en-US" b="1" dirty="0" err="1">
                <a:cs typeface="Arial"/>
              </a:rPr>
              <a:t>quan</a:t>
            </a:r>
            <a:r>
              <a:rPr lang="en-US" b="1" dirty="0">
                <a:cs typeface="Arial"/>
              </a:rPr>
              <a:t> </a:t>
            </a:r>
            <a:r>
              <a:rPr lang="en-US" b="1" dirty="0" err="1">
                <a:cs typeface="Arial"/>
              </a:rPr>
              <a:t>hệ</a:t>
            </a:r>
            <a:r>
              <a:rPr lang="en-US" b="1" dirty="0">
                <a:cs typeface="Arial"/>
              </a:rPr>
              <a:t> </a:t>
            </a:r>
            <a:r>
              <a:rPr lang="en-US" b="1" dirty="0" err="1">
                <a:cs typeface="Arial"/>
              </a:rPr>
              <a:t>cá</a:t>
            </a:r>
            <a:r>
              <a:rPr lang="en-US" b="1" dirty="0">
                <a:cs typeface="Arial"/>
              </a:rPr>
              <a:t> </a:t>
            </a:r>
            <a:r>
              <a:rPr lang="en-US" b="1" dirty="0" err="1">
                <a:cs typeface="Arial"/>
              </a:rPr>
              <a:t>nhân</a:t>
            </a:r>
            <a:r>
              <a:rPr lang="en-US" b="1" dirty="0">
                <a:cs typeface="Arial"/>
              </a:rPr>
              <a:t> </a:t>
            </a:r>
            <a:r>
              <a:rPr lang="en-US" b="1" dirty="0" err="1">
                <a:cs typeface="Arial"/>
              </a:rPr>
              <a:t>có</a:t>
            </a:r>
            <a:r>
              <a:rPr lang="en-US" b="1" dirty="0">
                <a:cs typeface="Arial"/>
              </a:rPr>
              <a:t> </a:t>
            </a:r>
            <a:r>
              <a:rPr lang="en-US" b="1" dirty="0" err="1">
                <a:cs typeface="Arial"/>
              </a:rPr>
              <a:t>thể</a:t>
            </a:r>
            <a:r>
              <a:rPr lang="en-US" b="1" dirty="0">
                <a:cs typeface="Arial"/>
              </a:rPr>
              <a:t> </a:t>
            </a:r>
            <a:r>
              <a:rPr lang="en-US" b="1" dirty="0" err="1">
                <a:cs typeface="Arial"/>
              </a:rPr>
              <a:t>bị</a:t>
            </a:r>
            <a:r>
              <a:rPr lang="en-US" b="1" dirty="0">
                <a:cs typeface="Arial"/>
              </a:rPr>
              <a:t> </a:t>
            </a:r>
            <a:r>
              <a:rPr lang="en-US" b="1" dirty="0" err="1">
                <a:cs typeface="Arial"/>
              </a:rPr>
              <a:t>phổ</a:t>
            </a:r>
            <a:r>
              <a:rPr lang="en-US" b="1" dirty="0">
                <a:cs typeface="Arial"/>
              </a:rPr>
              <a:t> </a:t>
            </a:r>
            <a:r>
              <a:rPr lang="en-US" b="1" dirty="0" err="1">
                <a:cs typeface="Arial"/>
              </a:rPr>
              <a:t>biến</a:t>
            </a:r>
            <a:r>
              <a:rPr lang="en-US" b="1" dirty="0">
                <a:cs typeface="Arial"/>
              </a:rPr>
              <a:t>, </a:t>
            </a:r>
            <a:r>
              <a:rPr lang="en-US" b="1" dirty="0" err="1">
                <a:cs typeface="Arial"/>
              </a:rPr>
              <a:t>khai</a:t>
            </a:r>
            <a:r>
              <a:rPr lang="en-US" b="1" dirty="0">
                <a:cs typeface="Arial"/>
              </a:rPr>
              <a:t> </a:t>
            </a:r>
            <a:r>
              <a:rPr lang="en-US" b="1" dirty="0" err="1">
                <a:cs typeface="Arial"/>
              </a:rPr>
              <a:t>thác</a:t>
            </a:r>
            <a:r>
              <a:rPr lang="en-US" b="1" dirty="0">
                <a:cs typeface="Arial"/>
              </a:rPr>
              <a:t> </a:t>
            </a:r>
            <a:r>
              <a:rPr lang="en-US" b="1" dirty="0" err="1">
                <a:cs typeface="Arial"/>
              </a:rPr>
              <a:t>không</a:t>
            </a:r>
            <a:r>
              <a:rPr lang="en-US" b="1" dirty="0">
                <a:cs typeface="Arial"/>
              </a:rPr>
              <a:t> </a:t>
            </a:r>
            <a:r>
              <a:rPr lang="en-US" b="1" dirty="0" err="1">
                <a:cs typeface="Arial"/>
              </a:rPr>
              <a:t>kiểm</a:t>
            </a:r>
            <a:r>
              <a:rPr lang="en-US" b="1" dirty="0">
                <a:cs typeface="Arial"/>
              </a:rPr>
              <a:t> </a:t>
            </a:r>
            <a:r>
              <a:rPr lang="en-US" b="1" dirty="0" err="1">
                <a:cs typeface="Arial"/>
              </a:rPr>
              <a:t>soát</a:t>
            </a:r>
            <a:r>
              <a:rPr lang="en-US" b="1" dirty="0">
                <a:cs typeface="Arial"/>
              </a:rPr>
              <a:t> </a:t>
            </a:r>
            <a:r>
              <a:rPr lang="en-US" b="1" dirty="0" err="1">
                <a:cs typeface="Arial"/>
              </a:rPr>
              <a:t>được</a:t>
            </a:r>
            <a:r>
              <a:rPr lang="en-US" b="1" dirty="0">
                <a:cs typeface="Arial"/>
              </a:rPr>
              <a:t>, </a:t>
            </a:r>
            <a:r>
              <a:rPr lang="en-US" b="1" dirty="0" err="1">
                <a:cs typeface="Arial"/>
              </a:rPr>
              <a:t>cả</a:t>
            </a:r>
            <a:r>
              <a:rPr lang="en-US" b="1" dirty="0">
                <a:cs typeface="Arial"/>
              </a:rPr>
              <a:t> </a:t>
            </a:r>
            <a:r>
              <a:rPr lang="en-US" b="1" dirty="0" err="1">
                <a:cs typeface="Arial"/>
              </a:rPr>
              <a:t>thông</a:t>
            </a:r>
            <a:r>
              <a:rPr lang="en-US" b="1" dirty="0">
                <a:cs typeface="Arial"/>
              </a:rPr>
              <a:t> tin </a:t>
            </a:r>
            <a:r>
              <a:rPr lang="en-US" b="1" dirty="0" err="1">
                <a:cs typeface="Arial"/>
              </a:rPr>
              <a:t>đúng</a:t>
            </a:r>
            <a:r>
              <a:rPr lang="en-US" b="1" dirty="0">
                <a:cs typeface="Arial"/>
              </a:rPr>
              <a:t> </a:t>
            </a:r>
            <a:r>
              <a:rPr lang="en-US" b="1" dirty="0" err="1">
                <a:cs typeface="Arial"/>
              </a:rPr>
              <a:t>và</a:t>
            </a:r>
            <a:r>
              <a:rPr lang="en-US" b="1" dirty="0">
                <a:cs typeface="Arial"/>
              </a:rPr>
              <a:t> </a:t>
            </a:r>
            <a:r>
              <a:rPr lang="en-US" b="1" dirty="0" err="1">
                <a:cs typeface="Arial"/>
              </a:rPr>
              <a:t>thông</a:t>
            </a:r>
            <a:r>
              <a:rPr lang="en-US" b="1" dirty="0">
                <a:cs typeface="Arial"/>
              </a:rPr>
              <a:t> tin </a:t>
            </a:r>
            <a:r>
              <a:rPr lang="en-US" b="1" err="1">
                <a:cs typeface="Arial"/>
              </a:rPr>
              <a:t>không</a:t>
            </a:r>
            <a:r>
              <a:rPr lang="en-US" b="1">
                <a:cs typeface="Arial"/>
              </a:rPr>
              <a:t> đúng.</a:t>
            </a:r>
            <a:r>
              <a:rPr lang="en-US">
                <a:cs typeface="Arial"/>
              </a:rPr>
              <a:t> </a:t>
            </a:r>
            <a:r>
              <a:rPr lang="en-US" sz="2800">
                <a:cs typeface="Arial"/>
              </a:rPr>
              <a:t>(</a:t>
            </a:r>
            <a:r>
              <a:rPr lang="en-US" sz="2800">
                <a:hlinkClick r:id="rId3"/>
              </a:rPr>
              <a:t>Face 01</a:t>
            </a:r>
            <a:r>
              <a:rPr lang="en-US" sz="2800"/>
              <a:t>, </a:t>
            </a:r>
            <a:r>
              <a:rPr lang="en-US" sz="2800">
                <a:hlinkClick r:id="rId4"/>
              </a:rPr>
              <a:t>Face 02</a:t>
            </a:r>
            <a:r>
              <a:rPr lang="en-US" sz="2800">
                <a:cs typeface="Arial"/>
              </a:rPr>
              <a:t>)</a:t>
            </a:r>
            <a:endParaRPr lang="en-US">
              <a:cs typeface="Arial"/>
            </a:endParaRPr>
          </a:p>
          <a:p>
            <a:pPr marL="0" indent="0" algn="just">
              <a:lnSpc>
                <a:spcPct val="150000"/>
              </a:lnSpc>
              <a:buNone/>
            </a:pPr>
            <a:r>
              <a:rPr lang="en-US" b="1">
                <a:cs typeface="Arial"/>
              </a:rPr>
              <a:t>05. Các </a:t>
            </a:r>
            <a:r>
              <a:rPr lang="en-US" b="1" dirty="0" err="1">
                <a:cs typeface="Arial"/>
              </a:rPr>
              <a:t>phát</a:t>
            </a:r>
            <a:r>
              <a:rPr lang="en-US" b="1" dirty="0">
                <a:cs typeface="Arial"/>
              </a:rPr>
              <a:t> </a:t>
            </a:r>
            <a:r>
              <a:rPr lang="en-US" b="1" dirty="0" err="1">
                <a:cs typeface="Arial"/>
              </a:rPr>
              <a:t>biểu</a:t>
            </a:r>
            <a:r>
              <a:rPr lang="en-US" b="1" dirty="0">
                <a:cs typeface="Arial"/>
              </a:rPr>
              <a:t> </a:t>
            </a:r>
            <a:r>
              <a:rPr lang="en-US" b="1" dirty="0" err="1">
                <a:cs typeface="Arial"/>
              </a:rPr>
              <a:t>cá</a:t>
            </a:r>
            <a:r>
              <a:rPr lang="en-US" b="1" dirty="0">
                <a:cs typeface="Arial"/>
              </a:rPr>
              <a:t> </a:t>
            </a:r>
            <a:r>
              <a:rPr lang="en-US" b="1" dirty="0" err="1">
                <a:cs typeface="Arial"/>
              </a:rPr>
              <a:t>nhân</a:t>
            </a:r>
            <a:r>
              <a:rPr lang="en-US" b="1" dirty="0">
                <a:cs typeface="Arial"/>
              </a:rPr>
              <a:t> </a:t>
            </a:r>
            <a:r>
              <a:rPr lang="en-US" b="1" dirty="0" err="1">
                <a:cs typeface="Arial"/>
              </a:rPr>
              <a:t>có</a:t>
            </a:r>
            <a:r>
              <a:rPr lang="en-US" b="1" dirty="0">
                <a:cs typeface="Arial"/>
              </a:rPr>
              <a:t> </a:t>
            </a:r>
            <a:r>
              <a:rPr lang="en-US" b="1" dirty="0" err="1">
                <a:cs typeface="Arial"/>
              </a:rPr>
              <a:t>thể</a:t>
            </a:r>
            <a:r>
              <a:rPr lang="en-US" b="1" dirty="0">
                <a:cs typeface="Arial"/>
              </a:rPr>
              <a:t> </a:t>
            </a:r>
            <a:r>
              <a:rPr lang="en-US" b="1" dirty="0" err="1">
                <a:cs typeface="Arial"/>
              </a:rPr>
              <a:t>không</a:t>
            </a:r>
            <a:r>
              <a:rPr lang="en-US" b="1" dirty="0">
                <a:cs typeface="Arial"/>
              </a:rPr>
              <a:t> </a:t>
            </a:r>
            <a:r>
              <a:rPr lang="en-US" b="1" dirty="0" err="1">
                <a:cs typeface="Arial"/>
              </a:rPr>
              <a:t>phù</a:t>
            </a:r>
            <a:r>
              <a:rPr lang="en-US" b="1" dirty="0">
                <a:cs typeface="Arial"/>
              </a:rPr>
              <a:t> </a:t>
            </a:r>
            <a:r>
              <a:rPr lang="en-US" b="1" dirty="0" err="1">
                <a:cs typeface="Arial"/>
              </a:rPr>
              <a:t>hợp</a:t>
            </a:r>
            <a:r>
              <a:rPr lang="en-US" b="1" dirty="0">
                <a:cs typeface="Arial"/>
              </a:rPr>
              <a:t> </a:t>
            </a:r>
            <a:r>
              <a:rPr lang="en-US" b="1" dirty="0" err="1">
                <a:cs typeface="Arial"/>
              </a:rPr>
              <a:t>với</a:t>
            </a:r>
            <a:r>
              <a:rPr lang="en-US" b="1" dirty="0">
                <a:cs typeface="Arial"/>
              </a:rPr>
              <a:t> </a:t>
            </a:r>
            <a:r>
              <a:rPr lang="en-US" b="1" err="1">
                <a:cs typeface="Arial"/>
              </a:rPr>
              <a:t>cộng</a:t>
            </a:r>
            <a:r>
              <a:rPr lang="en-US" b="1">
                <a:cs typeface="Arial"/>
              </a:rPr>
              <a:t> đồng</a:t>
            </a:r>
            <a:r>
              <a:rPr lang="en-US" b="1"/>
              <a:t>.</a:t>
            </a:r>
            <a:endParaRPr lang="en-US" b="1" dirty="0"/>
          </a:p>
        </p:txBody>
      </p:sp>
    </p:spTree>
    <p:extLst>
      <p:ext uri="{BB962C8B-B14F-4D97-AF65-F5344CB8AC3E}">
        <p14:creationId xmlns:p14="http://schemas.microsoft.com/office/powerpoint/2010/main" val="33047922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F0C8AA-C2C7-1EB0-D877-EEC0E88CB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72075" cy="857250"/>
          </a:xfrm>
          <a:prstGeom prst="rect">
            <a:avLst/>
          </a:prstGeom>
        </p:spPr>
      </p:pic>
      <p:sp>
        <p:nvSpPr>
          <p:cNvPr id="6" name="TextBox 5">
            <a:extLst>
              <a:ext uri="{FF2B5EF4-FFF2-40B4-BE49-F238E27FC236}">
                <a16:creationId xmlns:a16="http://schemas.microsoft.com/office/drawing/2014/main" id="{7B1BC28F-1658-DBED-A231-957BDD47B999}"/>
              </a:ext>
            </a:extLst>
          </p:cNvPr>
          <p:cNvSpPr txBox="1"/>
          <p:nvPr/>
        </p:nvSpPr>
        <p:spPr>
          <a:xfrm>
            <a:off x="5451852" y="190098"/>
            <a:ext cx="6333785" cy="523220"/>
          </a:xfrm>
          <a:prstGeom prst="rect">
            <a:avLst/>
          </a:prstGeom>
          <a:noFill/>
        </p:spPr>
        <p:txBody>
          <a:bodyPr wrap="none" rtlCol="0">
            <a:spAutoFit/>
          </a:bodyPr>
          <a:lstStyle/>
          <a:p>
            <a:r>
              <a:rPr lang="en-US" sz="2800" b="1">
                <a:solidFill>
                  <a:srgbClr val="C00000"/>
                </a:solidFill>
              </a:rPr>
              <a:t>Các rủi ro khi sử dụng mạng xã hội</a:t>
            </a:r>
            <a:endParaRPr lang="en-GB" sz="2500" b="1"/>
          </a:p>
        </p:txBody>
      </p:sp>
      <p:pic>
        <p:nvPicPr>
          <p:cNvPr id="4" name="Picture 3">
            <a:extLst>
              <a:ext uri="{FF2B5EF4-FFF2-40B4-BE49-F238E27FC236}">
                <a16:creationId xmlns:a16="http://schemas.microsoft.com/office/drawing/2014/main" id="{67BFD980-7453-7ED9-04D7-D9CD5D5B9F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49" y="1164193"/>
            <a:ext cx="4371975" cy="5324475"/>
          </a:xfrm>
          <a:prstGeom prst="rect">
            <a:avLst/>
          </a:prstGeom>
        </p:spPr>
      </p:pic>
      <p:pic>
        <p:nvPicPr>
          <p:cNvPr id="9" name="Picture 8">
            <a:extLst>
              <a:ext uri="{FF2B5EF4-FFF2-40B4-BE49-F238E27FC236}">
                <a16:creationId xmlns:a16="http://schemas.microsoft.com/office/drawing/2014/main" id="{23E92AAC-650A-5AB8-7D48-FFB1514542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2181" y="1277422"/>
            <a:ext cx="5953125" cy="4791075"/>
          </a:xfrm>
          <a:prstGeom prst="rect">
            <a:avLst/>
          </a:prstGeom>
        </p:spPr>
      </p:pic>
    </p:spTree>
    <p:extLst>
      <p:ext uri="{BB962C8B-B14F-4D97-AF65-F5344CB8AC3E}">
        <p14:creationId xmlns:p14="http://schemas.microsoft.com/office/powerpoint/2010/main" val="10940028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F0C8AA-C2C7-1EB0-D877-EEC0E88CB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72075" cy="857250"/>
          </a:xfrm>
          <a:prstGeom prst="rect">
            <a:avLst/>
          </a:prstGeom>
        </p:spPr>
      </p:pic>
      <p:sp>
        <p:nvSpPr>
          <p:cNvPr id="6" name="TextBox 5">
            <a:extLst>
              <a:ext uri="{FF2B5EF4-FFF2-40B4-BE49-F238E27FC236}">
                <a16:creationId xmlns:a16="http://schemas.microsoft.com/office/drawing/2014/main" id="{7B1BC28F-1658-DBED-A231-957BDD47B999}"/>
              </a:ext>
            </a:extLst>
          </p:cNvPr>
          <p:cNvSpPr txBox="1"/>
          <p:nvPr/>
        </p:nvSpPr>
        <p:spPr>
          <a:xfrm>
            <a:off x="5451852" y="190098"/>
            <a:ext cx="6176691" cy="523220"/>
          </a:xfrm>
          <a:prstGeom prst="rect">
            <a:avLst/>
          </a:prstGeom>
          <a:noFill/>
        </p:spPr>
        <p:txBody>
          <a:bodyPr wrap="none" rtlCol="0">
            <a:spAutoFit/>
          </a:bodyPr>
          <a:lstStyle/>
          <a:p>
            <a:r>
              <a:rPr lang="en-US" sz="2800" b="1">
                <a:solidFill>
                  <a:srgbClr val="C00000"/>
                </a:solidFill>
              </a:rPr>
              <a:t>Cách sử dụng mạng xã hội an toàn</a:t>
            </a:r>
            <a:endParaRPr lang="en-GB" sz="2500" b="1"/>
          </a:p>
        </p:txBody>
      </p:sp>
      <p:sp>
        <p:nvSpPr>
          <p:cNvPr id="2" name="Content Placeholder 2">
            <a:extLst>
              <a:ext uri="{FF2B5EF4-FFF2-40B4-BE49-F238E27FC236}">
                <a16:creationId xmlns:a16="http://schemas.microsoft.com/office/drawing/2014/main" id="{F1601DC6-EFE3-894B-6812-22662987C128}"/>
              </a:ext>
            </a:extLst>
          </p:cNvPr>
          <p:cNvSpPr txBox="1">
            <a:spLocks/>
          </p:cNvSpPr>
          <p:nvPr/>
        </p:nvSpPr>
        <p:spPr>
          <a:xfrm>
            <a:off x="291548" y="1343154"/>
            <a:ext cx="11277600" cy="4515678"/>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lnSpc>
                <a:spcPct val="150000"/>
              </a:lnSpc>
              <a:spcAft>
                <a:spcPts val="600"/>
              </a:spcAft>
              <a:buNone/>
            </a:pPr>
            <a:r>
              <a:rPr lang="en-US" b="1">
                <a:solidFill>
                  <a:srgbClr val="FF0000"/>
                </a:solidFill>
              </a:rPr>
              <a:t>01.</a:t>
            </a:r>
            <a:r>
              <a:rPr lang="en-US" b="1"/>
              <a:t> Không nên cung cấp thông tin chi tiết về cá nhân, gia đình </a:t>
            </a:r>
          </a:p>
          <a:p>
            <a:pPr marL="0" lvl="0" indent="0" algn="just">
              <a:lnSpc>
                <a:spcPct val="150000"/>
              </a:lnSpc>
              <a:spcAft>
                <a:spcPts val="600"/>
              </a:spcAft>
              <a:buNone/>
            </a:pPr>
            <a:r>
              <a:rPr lang="en-US" b="1">
                <a:solidFill>
                  <a:srgbClr val="FF0000"/>
                </a:solidFill>
                <a:cs typeface="Arial"/>
              </a:rPr>
              <a:t>02. </a:t>
            </a:r>
            <a:r>
              <a:rPr lang="en-US" b="1">
                <a:cs typeface="Arial"/>
              </a:rPr>
              <a:t>Giới hạn lượng thông tin mà bạn đăng, hạn chế các thông tin như địa chỉ, đường đi, lịch trình, … </a:t>
            </a:r>
            <a:r>
              <a:rPr lang="en-US" b="1"/>
              <a:t>Không cập nhật hoạt động hàng giờ, hàng phút lên mạng</a:t>
            </a:r>
          </a:p>
          <a:p>
            <a:pPr marL="0" lvl="0" indent="0" algn="just">
              <a:lnSpc>
                <a:spcPct val="150000"/>
              </a:lnSpc>
              <a:spcAft>
                <a:spcPts val="600"/>
              </a:spcAft>
              <a:buNone/>
            </a:pPr>
            <a:r>
              <a:rPr lang="en-US" b="1">
                <a:solidFill>
                  <a:srgbClr val="FF0000"/>
                </a:solidFill>
                <a:cs typeface="Arial"/>
              </a:rPr>
              <a:t>03. </a:t>
            </a:r>
            <a:r>
              <a:rPr lang="en-US" b="1">
                <a:cs typeface="Arial"/>
              </a:rPr>
              <a:t>Lưu ý rằng Internet là nguồn thông tin công cộng, khi đã gửi thì không thể rút lại</a:t>
            </a:r>
            <a:endParaRPr lang="en-US" b="1" dirty="0"/>
          </a:p>
        </p:txBody>
      </p:sp>
    </p:spTree>
    <p:extLst>
      <p:ext uri="{BB962C8B-B14F-4D97-AF65-F5344CB8AC3E}">
        <p14:creationId xmlns:p14="http://schemas.microsoft.com/office/powerpoint/2010/main" val="41088103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F0C8AA-C2C7-1EB0-D877-EEC0E88CB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72075" cy="857250"/>
          </a:xfrm>
          <a:prstGeom prst="rect">
            <a:avLst/>
          </a:prstGeom>
        </p:spPr>
      </p:pic>
      <p:sp>
        <p:nvSpPr>
          <p:cNvPr id="6" name="TextBox 5">
            <a:extLst>
              <a:ext uri="{FF2B5EF4-FFF2-40B4-BE49-F238E27FC236}">
                <a16:creationId xmlns:a16="http://schemas.microsoft.com/office/drawing/2014/main" id="{7B1BC28F-1658-DBED-A231-957BDD47B999}"/>
              </a:ext>
            </a:extLst>
          </p:cNvPr>
          <p:cNvSpPr txBox="1"/>
          <p:nvPr/>
        </p:nvSpPr>
        <p:spPr>
          <a:xfrm>
            <a:off x="5451852" y="190098"/>
            <a:ext cx="6176691" cy="523220"/>
          </a:xfrm>
          <a:prstGeom prst="rect">
            <a:avLst/>
          </a:prstGeom>
          <a:noFill/>
        </p:spPr>
        <p:txBody>
          <a:bodyPr wrap="none" rtlCol="0">
            <a:spAutoFit/>
          </a:bodyPr>
          <a:lstStyle/>
          <a:p>
            <a:r>
              <a:rPr lang="en-US" sz="2800" b="1">
                <a:solidFill>
                  <a:srgbClr val="C00000"/>
                </a:solidFill>
              </a:rPr>
              <a:t>Cách sử dụng mạng xã hội an toàn</a:t>
            </a:r>
            <a:endParaRPr lang="en-GB" sz="2500" b="1"/>
          </a:p>
        </p:txBody>
      </p:sp>
      <p:sp>
        <p:nvSpPr>
          <p:cNvPr id="2" name="Content Placeholder 2">
            <a:extLst>
              <a:ext uri="{FF2B5EF4-FFF2-40B4-BE49-F238E27FC236}">
                <a16:creationId xmlns:a16="http://schemas.microsoft.com/office/drawing/2014/main" id="{F1601DC6-EFE3-894B-6812-22662987C128}"/>
              </a:ext>
            </a:extLst>
          </p:cNvPr>
          <p:cNvSpPr txBox="1">
            <a:spLocks/>
          </p:cNvSpPr>
          <p:nvPr/>
        </p:nvSpPr>
        <p:spPr>
          <a:xfrm>
            <a:off x="291548" y="1343154"/>
            <a:ext cx="11277600" cy="4515678"/>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lnSpc>
                <a:spcPct val="200000"/>
              </a:lnSpc>
              <a:spcAft>
                <a:spcPts val="600"/>
              </a:spcAft>
              <a:buNone/>
            </a:pPr>
            <a:r>
              <a:rPr lang="en-US" b="1">
                <a:solidFill>
                  <a:srgbClr val="FF0000"/>
                </a:solidFill>
                <a:cs typeface="Arial"/>
              </a:rPr>
              <a:t>04. </a:t>
            </a:r>
            <a:r>
              <a:rPr lang="en-US" b="1">
                <a:cs typeface="Arial"/>
              </a:rPr>
              <a:t>Cẩn thận với người lạ, liên lạc với những người trong danh bạ, không kết bạn với người không quen biết.</a:t>
            </a:r>
          </a:p>
          <a:p>
            <a:pPr marL="0" lvl="0" indent="0" algn="just">
              <a:lnSpc>
                <a:spcPct val="200000"/>
              </a:lnSpc>
              <a:spcAft>
                <a:spcPts val="600"/>
              </a:spcAft>
              <a:buNone/>
            </a:pPr>
            <a:r>
              <a:rPr lang="en-US" b="1">
                <a:solidFill>
                  <a:srgbClr val="FF0000"/>
                </a:solidFill>
                <a:cs typeface="Arial"/>
              </a:rPr>
              <a:t>05. </a:t>
            </a:r>
            <a:r>
              <a:rPr lang="en-US" b="1">
                <a:cs typeface="Arial"/>
              </a:rPr>
              <a:t>Luôn đặt câu hỏi và hoài nghi với mọi thông tin, không trả lời các câu hỏi thăm dò.</a:t>
            </a:r>
          </a:p>
          <a:p>
            <a:pPr marL="0" lvl="0" indent="0" algn="just">
              <a:lnSpc>
                <a:spcPct val="200000"/>
              </a:lnSpc>
              <a:spcAft>
                <a:spcPts val="600"/>
              </a:spcAft>
              <a:buNone/>
            </a:pPr>
            <a:r>
              <a:rPr lang="en-US" b="1">
                <a:solidFill>
                  <a:srgbClr val="FF0000"/>
                </a:solidFill>
                <a:cs typeface="Arial"/>
              </a:rPr>
              <a:t>06. </a:t>
            </a:r>
            <a:r>
              <a:rPr lang="en-US" b="1">
                <a:cs typeface="Arial"/>
              </a:rPr>
              <a:t>Xem xét và kiểm tra các thiết lập riêng tư của cá nhân.</a:t>
            </a:r>
          </a:p>
        </p:txBody>
      </p:sp>
    </p:spTree>
    <p:extLst>
      <p:ext uri="{BB962C8B-B14F-4D97-AF65-F5344CB8AC3E}">
        <p14:creationId xmlns:p14="http://schemas.microsoft.com/office/powerpoint/2010/main" val="10485278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F0C8AA-C2C7-1EB0-D877-EEC0E88CB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72075" cy="857250"/>
          </a:xfrm>
          <a:prstGeom prst="rect">
            <a:avLst/>
          </a:prstGeom>
        </p:spPr>
      </p:pic>
      <p:sp>
        <p:nvSpPr>
          <p:cNvPr id="6" name="TextBox 5">
            <a:extLst>
              <a:ext uri="{FF2B5EF4-FFF2-40B4-BE49-F238E27FC236}">
                <a16:creationId xmlns:a16="http://schemas.microsoft.com/office/drawing/2014/main" id="{7B1BC28F-1658-DBED-A231-957BDD47B999}"/>
              </a:ext>
            </a:extLst>
          </p:cNvPr>
          <p:cNvSpPr txBox="1"/>
          <p:nvPr/>
        </p:nvSpPr>
        <p:spPr>
          <a:xfrm>
            <a:off x="5451852" y="190098"/>
            <a:ext cx="6176691" cy="523220"/>
          </a:xfrm>
          <a:prstGeom prst="rect">
            <a:avLst/>
          </a:prstGeom>
          <a:noFill/>
        </p:spPr>
        <p:txBody>
          <a:bodyPr wrap="none" rtlCol="0">
            <a:spAutoFit/>
          </a:bodyPr>
          <a:lstStyle/>
          <a:p>
            <a:r>
              <a:rPr lang="en-US" sz="2800" b="1">
                <a:solidFill>
                  <a:srgbClr val="C00000"/>
                </a:solidFill>
              </a:rPr>
              <a:t>Cách sử dụng mạng xã hội an toàn</a:t>
            </a:r>
            <a:endParaRPr lang="en-GB" sz="2500" b="1"/>
          </a:p>
        </p:txBody>
      </p:sp>
      <p:sp>
        <p:nvSpPr>
          <p:cNvPr id="2" name="Content Placeholder 2">
            <a:extLst>
              <a:ext uri="{FF2B5EF4-FFF2-40B4-BE49-F238E27FC236}">
                <a16:creationId xmlns:a16="http://schemas.microsoft.com/office/drawing/2014/main" id="{F1601DC6-EFE3-894B-6812-22662987C128}"/>
              </a:ext>
            </a:extLst>
          </p:cNvPr>
          <p:cNvSpPr txBox="1">
            <a:spLocks/>
          </p:cNvSpPr>
          <p:nvPr/>
        </p:nvSpPr>
        <p:spPr>
          <a:xfrm>
            <a:off x="291548" y="1343154"/>
            <a:ext cx="11277600" cy="4515678"/>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lnSpc>
                <a:spcPct val="200000"/>
              </a:lnSpc>
              <a:spcAft>
                <a:spcPts val="600"/>
              </a:spcAft>
              <a:buNone/>
            </a:pPr>
            <a:r>
              <a:rPr lang="en-US" b="1">
                <a:solidFill>
                  <a:srgbClr val="FF0000"/>
                </a:solidFill>
                <a:cs typeface="Arial"/>
              </a:rPr>
              <a:t>07. </a:t>
            </a:r>
            <a:r>
              <a:rPr lang="en-US" b="1">
                <a:cs typeface="Arial"/>
              </a:rPr>
              <a:t>Cảnh giác với các ứng dụng của các bên thứ ba.</a:t>
            </a:r>
          </a:p>
          <a:p>
            <a:pPr marL="0" lvl="0" indent="0" algn="just">
              <a:lnSpc>
                <a:spcPct val="200000"/>
              </a:lnSpc>
              <a:spcAft>
                <a:spcPts val="600"/>
              </a:spcAft>
              <a:buNone/>
            </a:pPr>
            <a:r>
              <a:rPr lang="en-US" b="1">
                <a:solidFill>
                  <a:srgbClr val="FF0000"/>
                </a:solidFill>
                <a:cs typeface="Arial"/>
              </a:rPr>
              <a:t>08. </a:t>
            </a:r>
            <a:r>
              <a:rPr lang="en-US" b="1">
                <a:cs typeface="Arial"/>
              </a:rPr>
              <a:t>Sử dụng mật khẩu mạnh và thường xuyên thay đổi mật khẩu.</a:t>
            </a:r>
          </a:p>
          <a:p>
            <a:pPr marL="0" lvl="0" indent="0" algn="just">
              <a:lnSpc>
                <a:spcPct val="200000"/>
              </a:lnSpc>
              <a:spcAft>
                <a:spcPts val="600"/>
              </a:spcAft>
              <a:buNone/>
            </a:pPr>
            <a:r>
              <a:rPr lang="en-US" b="1">
                <a:solidFill>
                  <a:srgbClr val="FF0000"/>
                </a:solidFill>
                <a:cs typeface="Arial"/>
              </a:rPr>
              <a:t>09. </a:t>
            </a:r>
            <a:r>
              <a:rPr lang="en-US" b="1">
                <a:cs typeface="Arial"/>
              </a:rPr>
              <a:t>Cập nhật các phần mềm, trình duyệt web, trình chống virus mới nhất.</a:t>
            </a:r>
            <a:endParaRPr lang="en-US" b="1" dirty="0"/>
          </a:p>
        </p:txBody>
      </p:sp>
    </p:spTree>
    <p:extLst>
      <p:ext uri="{BB962C8B-B14F-4D97-AF65-F5344CB8AC3E}">
        <p14:creationId xmlns:p14="http://schemas.microsoft.com/office/powerpoint/2010/main" val="41569682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F0C8AA-C2C7-1EB0-D877-EEC0E88CB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72075" cy="857250"/>
          </a:xfrm>
          <a:prstGeom prst="rect">
            <a:avLst/>
          </a:prstGeom>
        </p:spPr>
      </p:pic>
      <p:sp>
        <p:nvSpPr>
          <p:cNvPr id="6" name="TextBox 5">
            <a:extLst>
              <a:ext uri="{FF2B5EF4-FFF2-40B4-BE49-F238E27FC236}">
                <a16:creationId xmlns:a16="http://schemas.microsoft.com/office/drawing/2014/main" id="{7B1BC28F-1658-DBED-A231-957BDD47B999}"/>
              </a:ext>
            </a:extLst>
          </p:cNvPr>
          <p:cNvSpPr txBox="1"/>
          <p:nvPr/>
        </p:nvSpPr>
        <p:spPr>
          <a:xfrm>
            <a:off x="5451852" y="190098"/>
            <a:ext cx="3898824" cy="523220"/>
          </a:xfrm>
          <a:prstGeom prst="rect">
            <a:avLst/>
          </a:prstGeom>
          <a:noFill/>
        </p:spPr>
        <p:txBody>
          <a:bodyPr wrap="none" rtlCol="0">
            <a:spAutoFit/>
          </a:bodyPr>
          <a:lstStyle/>
          <a:p>
            <a:r>
              <a:rPr lang="en-US" sz="2800" b="1">
                <a:solidFill>
                  <a:srgbClr val="C00000"/>
                </a:solidFill>
              </a:rPr>
              <a:t>Bảo mật mạng xã hội</a:t>
            </a:r>
            <a:endParaRPr lang="en-GB" sz="2500" b="1"/>
          </a:p>
        </p:txBody>
      </p:sp>
      <p:sp>
        <p:nvSpPr>
          <p:cNvPr id="2" name="Content Placeholder 2">
            <a:extLst>
              <a:ext uri="{FF2B5EF4-FFF2-40B4-BE49-F238E27FC236}">
                <a16:creationId xmlns:a16="http://schemas.microsoft.com/office/drawing/2014/main" id="{F1601DC6-EFE3-894B-6812-22662987C128}"/>
              </a:ext>
            </a:extLst>
          </p:cNvPr>
          <p:cNvSpPr txBox="1">
            <a:spLocks/>
          </p:cNvSpPr>
          <p:nvPr/>
        </p:nvSpPr>
        <p:spPr>
          <a:xfrm>
            <a:off x="291548" y="1343154"/>
            <a:ext cx="11277600" cy="671176"/>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lvl="0" indent="-514350" algn="just">
              <a:lnSpc>
                <a:spcPct val="150000"/>
              </a:lnSpc>
              <a:buFont typeface="+mj-lt"/>
              <a:buAutoNum type="arabicPeriod"/>
            </a:pPr>
            <a:r>
              <a:rPr lang="en-GB" b="1" i="0">
                <a:solidFill>
                  <a:srgbClr val="222222"/>
                </a:solidFill>
                <a:effectLst/>
                <a:latin typeface="Segoe UI" panose="020B0502040204020203" pitchFamily="34" charset="0"/>
              </a:rPr>
              <a:t>Kích hoạt bảo mật 2 lớp.</a:t>
            </a:r>
          </a:p>
        </p:txBody>
      </p:sp>
      <p:pic>
        <p:nvPicPr>
          <p:cNvPr id="4" name="Picture 3">
            <a:extLst>
              <a:ext uri="{FF2B5EF4-FFF2-40B4-BE49-F238E27FC236}">
                <a16:creationId xmlns:a16="http://schemas.microsoft.com/office/drawing/2014/main" id="{20B1CB65-1C95-F8FA-B449-152693D0EC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3507" y="4136951"/>
            <a:ext cx="4439735" cy="2498091"/>
          </a:xfrm>
          <a:prstGeom prst="rect">
            <a:avLst/>
          </a:prstGeom>
        </p:spPr>
      </p:pic>
      <p:pic>
        <p:nvPicPr>
          <p:cNvPr id="7" name="Picture 6">
            <a:extLst>
              <a:ext uri="{FF2B5EF4-FFF2-40B4-BE49-F238E27FC236}">
                <a16:creationId xmlns:a16="http://schemas.microsoft.com/office/drawing/2014/main" id="{AF551749-6962-75C4-2C63-CBF16608EE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2192" y="1251188"/>
            <a:ext cx="4441050" cy="24980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6FD3B96C-A2F6-FE70-FE68-F4276D5D4794}"/>
              </a:ext>
            </a:extLst>
          </p:cNvPr>
          <p:cNvPicPr>
            <a:picLocks noChangeAspect="1"/>
          </p:cNvPicPr>
          <p:nvPr/>
        </p:nvPicPr>
        <p:blipFill>
          <a:blip r:embed="rId5"/>
          <a:stretch>
            <a:fillRect/>
          </a:stretch>
        </p:blipFill>
        <p:spPr>
          <a:xfrm>
            <a:off x="252049" y="2500234"/>
            <a:ext cx="6679096" cy="35538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82943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a:xfrm>
            <a:off x="1828800" y="-228600"/>
            <a:ext cx="77724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endParaRPr lang="en-US" dirty="0"/>
          </a:p>
        </p:txBody>
      </p:sp>
      <p:sp>
        <p:nvSpPr>
          <p:cNvPr id="7" name="Slide Number Placeholder 6"/>
          <p:cNvSpPr>
            <a:spLocks noGrp="1"/>
          </p:cNvSpPr>
          <p:nvPr>
            <p:ph type="sldNum" sz="quarter" idx="12"/>
          </p:nvPr>
        </p:nvSpPr>
        <p:spPr/>
        <p:txBody>
          <a:bodyPr/>
          <a:lstStyle/>
          <a:p>
            <a:fld id="{A1A52A4C-8883-4C52-AAE8-0405D358AC4B}" type="slidenum">
              <a:rPr lang="en-US" sz="1600" b="1"/>
              <a:pPr/>
              <a:t>5</a:t>
            </a:fld>
            <a:endParaRPr lang="en-US" sz="1600" b="1" dirty="0"/>
          </a:p>
        </p:txBody>
      </p:sp>
      <p:sp>
        <p:nvSpPr>
          <p:cNvPr id="8" name="TextBox 7"/>
          <p:cNvSpPr txBox="1"/>
          <p:nvPr/>
        </p:nvSpPr>
        <p:spPr>
          <a:xfrm>
            <a:off x="2362201" y="1447800"/>
            <a:ext cx="184731" cy="369332"/>
          </a:xfrm>
          <a:prstGeom prst="rect">
            <a:avLst/>
          </a:prstGeom>
          <a:noFill/>
        </p:spPr>
        <p:txBody>
          <a:bodyPr wrap="none" rtlCol="0">
            <a:spAutoFit/>
          </a:bodyPr>
          <a:lstStyle/>
          <a:p>
            <a:endParaRPr lang="vi-VN" dirty="0"/>
          </a:p>
        </p:txBody>
      </p:sp>
      <p:sp>
        <p:nvSpPr>
          <p:cNvPr id="10" name="Content Placeholder 2"/>
          <p:cNvSpPr txBox="1">
            <a:spLocks/>
          </p:cNvSpPr>
          <p:nvPr/>
        </p:nvSpPr>
        <p:spPr>
          <a:xfrm>
            <a:off x="1750512" y="1143000"/>
            <a:ext cx="86868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a:t>3 thuộc tính quan trọng của bảo mật thông tin:</a:t>
            </a:r>
            <a:endParaRPr lang="en-US" sz="3000" b="1">
              <a:solidFill>
                <a:srgbClr val="C00000"/>
              </a:solidFill>
            </a:endParaRPr>
          </a:p>
          <a:p>
            <a:pPr marL="0" indent="0">
              <a:buNone/>
            </a:pPr>
            <a:endParaRPr lang="en-US" sz="3000" dirty="0"/>
          </a:p>
        </p:txBody>
      </p:sp>
      <p:graphicFrame>
        <p:nvGraphicFramePr>
          <p:cNvPr id="11" name="Diagram 10"/>
          <p:cNvGraphicFramePr/>
          <p:nvPr>
            <p:extLst>
              <p:ext uri="{D42A27DB-BD31-4B8C-83A1-F6EECF244321}">
                <p14:modId xmlns:p14="http://schemas.microsoft.com/office/powerpoint/2010/main" val="648771582"/>
              </p:ext>
            </p:extLst>
          </p:nvPr>
        </p:nvGraphicFramePr>
        <p:xfrm>
          <a:off x="2279576" y="2032000"/>
          <a:ext cx="763284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5079199" y="3287688"/>
            <a:ext cx="2064989" cy="1815882"/>
          </a:xfrm>
          <a:prstGeom prst="rect">
            <a:avLst/>
          </a:prstGeom>
          <a:noFill/>
        </p:spPr>
        <p:txBody>
          <a:bodyPr wrap="none" rtlCol="0">
            <a:spAutoFit/>
          </a:bodyPr>
          <a:lstStyle/>
          <a:p>
            <a:pPr algn="ctr"/>
            <a:r>
              <a:rPr lang="en-US" sz="2800" dirty="0">
                <a:solidFill>
                  <a:schemeClr val="accent6">
                    <a:lumMod val="75000"/>
                  </a:schemeClr>
                </a:solidFill>
              </a:rPr>
              <a:t>Information</a:t>
            </a:r>
            <a:br>
              <a:rPr lang="en-US" sz="2800" dirty="0">
                <a:solidFill>
                  <a:schemeClr val="accent6">
                    <a:lumMod val="75000"/>
                  </a:schemeClr>
                </a:solidFill>
              </a:rPr>
            </a:br>
            <a:r>
              <a:rPr lang="en-US" sz="2800" dirty="0">
                <a:solidFill>
                  <a:schemeClr val="accent6">
                    <a:lumMod val="75000"/>
                  </a:schemeClr>
                </a:solidFill>
              </a:rPr>
              <a:t>Security</a:t>
            </a:r>
            <a:br>
              <a:rPr lang="en-US" sz="2800" dirty="0"/>
            </a:br>
            <a:r>
              <a:rPr lang="en-US" sz="2800" dirty="0" err="1"/>
              <a:t>Bảo</a:t>
            </a:r>
            <a:r>
              <a:rPr lang="en-US" sz="2800" dirty="0"/>
              <a:t> </a:t>
            </a:r>
            <a:r>
              <a:rPr lang="en-US" sz="2800" dirty="0" err="1"/>
              <a:t>mật</a:t>
            </a:r>
            <a:r>
              <a:rPr lang="en-US" sz="2800" dirty="0"/>
              <a:t> </a:t>
            </a:r>
            <a:br>
              <a:rPr lang="en-US" sz="2800" dirty="0"/>
            </a:br>
            <a:r>
              <a:rPr lang="en-US" sz="2800" dirty="0" err="1"/>
              <a:t>thông</a:t>
            </a:r>
            <a:r>
              <a:rPr lang="en-US" sz="2800" dirty="0"/>
              <a:t> tin</a:t>
            </a:r>
            <a:endParaRPr lang="vi-VN" dirty="0"/>
          </a:p>
        </p:txBody>
      </p:sp>
      <p:sp>
        <p:nvSpPr>
          <p:cNvPr id="16" name="Title 1"/>
          <p:cNvSpPr txBox="1">
            <a:spLocks/>
          </p:cNvSpPr>
          <p:nvPr/>
        </p:nvSpPr>
        <p:spPr>
          <a:xfrm>
            <a:off x="106018" y="88900"/>
            <a:ext cx="3975652" cy="609600"/>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lvl1pPr algn="l" defTabSz="914400" rtl="0" eaLnBrk="1" latinLnBrk="0" hangingPunct="1">
              <a:spcBef>
                <a:spcPct val="0"/>
              </a:spcBef>
              <a:buNone/>
              <a:defRPr sz="28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lvl="0"/>
            <a:r>
              <a:rPr lang="en-US">
                <a:solidFill>
                  <a:schemeClr val="tx1"/>
                </a:solidFill>
                <a:effectLst/>
              </a:rPr>
              <a:t>KIẾN THỨC CƠ BẢN</a:t>
            </a:r>
            <a:endParaRPr lang="en-US" dirty="0">
              <a:solidFill>
                <a:schemeClr val="tx1"/>
              </a:solidFill>
              <a:effectLst/>
            </a:endParaRPr>
          </a:p>
          <a:p>
            <a:endParaRPr lang="en-US" dirty="0">
              <a:solidFill>
                <a:schemeClr val="tx1"/>
              </a:solidFill>
              <a:effectLst/>
            </a:endParaRPr>
          </a:p>
        </p:txBody>
      </p:sp>
      <p:sp>
        <p:nvSpPr>
          <p:cNvPr id="5" name="TextBox 4">
            <a:extLst>
              <a:ext uri="{FF2B5EF4-FFF2-40B4-BE49-F238E27FC236}">
                <a16:creationId xmlns:a16="http://schemas.microsoft.com/office/drawing/2014/main" id="{53EEFA8B-7C2C-3686-D0A8-99CBC11EE33F}"/>
              </a:ext>
            </a:extLst>
          </p:cNvPr>
          <p:cNvSpPr txBox="1"/>
          <p:nvPr/>
        </p:nvSpPr>
        <p:spPr>
          <a:xfrm>
            <a:off x="7951304" y="1817132"/>
            <a:ext cx="4240696" cy="923330"/>
          </a:xfrm>
          <a:prstGeom prst="rect">
            <a:avLst/>
          </a:prstGeom>
          <a:noFill/>
        </p:spPr>
        <p:txBody>
          <a:bodyPr wrap="square">
            <a:spAutoFit/>
          </a:bodyPr>
          <a:lstStyle/>
          <a:p>
            <a:pPr lvl="0"/>
            <a:r>
              <a:rPr lang="en-US" sz="1800"/>
              <a:t>thông tin, hệ thống thông tin hoặc một phần của hệ thống không được thay đổi hoặc huỷ hoại theo cách trái phép</a:t>
            </a:r>
            <a:endParaRPr lang="vi-VN" sz="1800" dirty="0"/>
          </a:p>
        </p:txBody>
      </p:sp>
      <p:sp>
        <p:nvSpPr>
          <p:cNvPr id="9" name="TextBox 8">
            <a:extLst>
              <a:ext uri="{FF2B5EF4-FFF2-40B4-BE49-F238E27FC236}">
                <a16:creationId xmlns:a16="http://schemas.microsoft.com/office/drawing/2014/main" id="{BE051759-BD68-B410-3344-5CEAF5F07B54}"/>
              </a:ext>
            </a:extLst>
          </p:cNvPr>
          <p:cNvSpPr txBox="1"/>
          <p:nvPr/>
        </p:nvSpPr>
        <p:spPr>
          <a:xfrm>
            <a:off x="289252" y="5091801"/>
            <a:ext cx="2622706" cy="1477328"/>
          </a:xfrm>
          <a:prstGeom prst="rect">
            <a:avLst/>
          </a:prstGeom>
          <a:noFill/>
        </p:spPr>
        <p:txBody>
          <a:bodyPr wrap="square">
            <a:spAutoFit/>
          </a:bodyPr>
          <a:lstStyle/>
          <a:p>
            <a:pPr lvl="0"/>
            <a:r>
              <a:rPr lang="en-US" sz="1800"/>
              <a:t>thông tin không được tiết lộ cho người dùng, cho các tiến trình, hoặc cho các thiết bị nếu không được phép</a:t>
            </a:r>
            <a:endParaRPr lang="vi-VN" sz="1800" dirty="0"/>
          </a:p>
        </p:txBody>
      </p:sp>
      <p:sp>
        <p:nvSpPr>
          <p:cNvPr id="19" name="TextBox 18">
            <a:extLst>
              <a:ext uri="{FF2B5EF4-FFF2-40B4-BE49-F238E27FC236}">
                <a16:creationId xmlns:a16="http://schemas.microsoft.com/office/drawing/2014/main" id="{DC78DFC5-5251-185E-7B0A-2D8445FB35C3}"/>
              </a:ext>
            </a:extLst>
          </p:cNvPr>
          <p:cNvSpPr txBox="1"/>
          <p:nvPr/>
        </p:nvSpPr>
        <p:spPr>
          <a:xfrm>
            <a:off x="9236765" y="5390728"/>
            <a:ext cx="2917418" cy="923330"/>
          </a:xfrm>
          <a:prstGeom prst="rect">
            <a:avLst/>
          </a:prstGeom>
          <a:noFill/>
        </p:spPr>
        <p:txBody>
          <a:bodyPr wrap="square">
            <a:spAutoFit/>
          </a:bodyPr>
          <a:lstStyle/>
          <a:p>
            <a:pPr lvl="0"/>
            <a:r>
              <a:rPr lang="en-US" sz="1800"/>
              <a:t>thông tin sẵn sàng để truy cập và sử dụng theo yêu cầu</a:t>
            </a:r>
            <a:endParaRPr lang="vi-VN" sz="1800" dirty="0"/>
          </a:p>
        </p:txBody>
      </p:sp>
    </p:spTree>
    <p:extLst>
      <p:ext uri="{BB962C8B-B14F-4D97-AF65-F5344CB8AC3E}">
        <p14:creationId xmlns:p14="http://schemas.microsoft.com/office/powerpoint/2010/main" val="42731470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F0C8AA-C2C7-1EB0-D877-EEC0E88CB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72075" cy="857250"/>
          </a:xfrm>
          <a:prstGeom prst="rect">
            <a:avLst/>
          </a:prstGeom>
        </p:spPr>
      </p:pic>
      <p:sp>
        <p:nvSpPr>
          <p:cNvPr id="6" name="TextBox 5">
            <a:extLst>
              <a:ext uri="{FF2B5EF4-FFF2-40B4-BE49-F238E27FC236}">
                <a16:creationId xmlns:a16="http://schemas.microsoft.com/office/drawing/2014/main" id="{7B1BC28F-1658-DBED-A231-957BDD47B999}"/>
              </a:ext>
            </a:extLst>
          </p:cNvPr>
          <p:cNvSpPr txBox="1"/>
          <p:nvPr/>
        </p:nvSpPr>
        <p:spPr>
          <a:xfrm>
            <a:off x="5451852" y="190098"/>
            <a:ext cx="3898824" cy="523220"/>
          </a:xfrm>
          <a:prstGeom prst="rect">
            <a:avLst/>
          </a:prstGeom>
          <a:noFill/>
        </p:spPr>
        <p:txBody>
          <a:bodyPr wrap="none" rtlCol="0">
            <a:spAutoFit/>
          </a:bodyPr>
          <a:lstStyle/>
          <a:p>
            <a:r>
              <a:rPr lang="en-US" sz="2800" b="1">
                <a:solidFill>
                  <a:srgbClr val="C00000"/>
                </a:solidFill>
              </a:rPr>
              <a:t>Bảo mật mạng xã hội</a:t>
            </a:r>
            <a:endParaRPr lang="en-GB" sz="2500" b="1"/>
          </a:p>
        </p:txBody>
      </p:sp>
      <p:sp>
        <p:nvSpPr>
          <p:cNvPr id="2" name="Content Placeholder 2">
            <a:extLst>
              <a:ext uri="{FF2B5EF4-FFF2-40B4-BE49-F238E27FC236}">
                <a16:creationId xmlns:a16="http://schemas.microsoft.com/office/drawing/2014/main" id="{F1601DC6-EFE3-894B-6812-22662987C128}"/>
              </a:ext>
            </a:extLst>
          </p:cNvPr>
          <p:cNvSpPr txBox="1">
            <a:spLocks/>
          </p:cNvSpPr>
          <p:nvPr/>
        </p:nvSpPr>
        <p:spPr>
          <a:xfrm>
            <a:off x="291548" y="1343154"/>
            <a:ext cx="11277600" cy="4515678"/>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lnSpc>
                <a:spcPct val="150000"/>
              </a:lnSpc>
              <a:buNone/>
            </a:pPr>
            <a:r>
              <a:rPr lang="en-GB" b="1">
                <a:solidFill>
                  <a:srgbClr val="222222"/>
                </a:solidFill>
                <a:latin typeface="Segoe UI" panose="020B0502040204020203" pitchFamily="34" charset="0"/>
              </a:rPr>
              <a:t>2. Thiết lập mật khẩu mạnh.</a:t>
            </a:r>
            <a:endParaRPr lang="en-GB" b="1" i="0">
              <a:solidFill>
                <a:srgbClr val="222222"/>
              </a:solidFill>
              <a:effectLst/>
              <a:latin typeface="Segoe UI" panose="020B0502040204020203" pitchFamily="34" charset="0"/>
            </a:endParaRPr>
          </a:p>
        </p:txBody>
      </p:sp>
      <p:pic>
        <p:nvPicPr>
          <p:cNvPr id="9" name="Picture 8">
            <a:extLst>
              <a:ext uri="{FF2B5EF4-FFF2-40B4-BE49-F238E27FC236}">
                <a16:creationId xmlns:a16="http://schemas.microsoft.com/office/drawing/2014/main" id="{0A5D7457-C1B3-F999-DAB9-BAC4332AB5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492" y="3247604"/>
            <a:ext cx="7232959" cy="2592407"/>
          </a:xfrm>
          <a:prstGeom prst="rect">
            <a:avLst/>
          </a:prstGeom>
        </p:spPr>
      </p:pic>
      <p:pic>
        <p:nvPicPr>
          <p:cNvPr id="11" name="Picture 10">
            <a:extLst>
              <a:ext uri="{FF2B5EF4-FFF2-40B4-BE49-F238E27FC236}">
                <a16:creationId xmlns:a16="http://schemas.microsoft.com/office/drawing/2014/main" id="{A05A6DCD-B4AF-2114-AFB8-E8DD575AA3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52" y="2304789"/>
            <a:ext cx="3944063" cy="2592407"/>
          </a:xfrm>
          <a:prstGeom prst="rect">
            <a:avLst/>
          </a:prstGeom>
        </p:spPr>
      </p:pic>
    </p:spTree>
    <p:extLst>
      <p:ext uri="{BB962C8B-B14F-4D97-AF65-F5344CB8AC3E}">
        <p14:creationId xmlns:p14="http://schemas.microsoft.com/office/powerpoint/2010/main" val="22391743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F0C8AA-C2C7-1EB0-D877-EEC0E88CB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72075" cy="857250"/>
          </a:xfrm>
          <a:prstGeom prst="rect">
            <a:avLst/>
          </a:prstGeom>
        </p:spPr>
      </p:pic>
      <p:sp>
        <p:nvSpPr>
          <p:cNvPr id="6" name="TextBox 5">
            <a:extLst>
              <a:ext uri="{FF2B5EF4-FFF2-40B4-BE49-F238E27FC236}">
                <a16:creationId xmlns:a16="http://schemas.microsoft.com/office/drawing/2014/main" id="{7B1BC28F-1658-DBED-A231-957BDD47B999}"/>
              </a:ext>
            </a:extLst>
          </p:cNvPr>
          <p:cNvSpPr txBox="1"/>
          <p:nvPr/>
        </p:nvSpPr>
        <p:spPr>
          <a:xfrm>
            <a:off x="5451852" y="190098"/>
            <a:ext cx="3898824" cy="523220"/>
          </a:xfrm>
          <a:prstGeom prst="rect">
            <a:avLst/>
          </a:prstGeom>
          <a:noFill/>
        </p:spPr>
        <p:txBody>
          <a:bodyPr wrap="none" rtlCol="0">
            <a:spAutoFit/>
          </a:bodyPr>
          <a:lstStyle/>
          <a:p>
            <a:r>
              <a:rPr lang="en-US" sz="2800" b="1">
                <a:solidFill>
                  <a:srgbClr val="C00000"/>
                </a:solidFill>
              </a:rPr>
              <a:t>Bảo mật mạng xã hội</a:t>
            </a:r>
            <a:endParaRPr lang="en-GB" sz="2500" b="1"/>
          </a:p>
        </p:txBody>
      </p:sp>
      <p:sp>
        <p:nvSpPr>
          <p:cNvPr id="2" name="Content Placeholder 2">
            <a:extLst>
              <a:ext uri="{FF2B5EF4-FFF2-40B4-BE49-F238E27FC236}">
                <a16:creationId xmlns:a16="http://schemas.microsoft.com/office/drawing/2014/main" id="{F1601DC6-EFE3-894B-6812-22662987C128}"/>
              </a:ext>
            </a:extLst>
          </p:cNvPr>
          <p:cNvSpPr txBox="1">
            <a:spLocks/>
          </p:cNvSpPr>
          <p:nvPr/>
        </p:nvSpPr>
        <p:spPr>
          <a:xfrm>
            <a:off x="291548" y="1343154"/>
            <a:ext cx="11277600" cy="4515678"/>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lnSpc>
                <a:spcPct val="150000"/>
              </a:lnSpc>
              <a:buNone/>
            </a:pPr>
            <a:r>
              <a:rPr lang="en-GB" b="1">
                <a:solidFill>
                  <a:srgbClr val="222222"/>
                </a:solidFill>
                <a:latin typeface="Segoe UI" panose="020B0502040204020203" pitchFamily="34" charset="0"/>
              </a:rPr>
              <a:t>3. Xác thực danh tính (CMND/CCCD, hình ảnh cá nhân).</a:t>
            </a:r>
          </a:p>
        </p:txBody>
      </p:sp>
      <p:pic>
        <p:nvPicPr>
          <p:cNvPr id="4" name="Picture 3">
            <a:extLst>
              <a:ext uri="{FF2B5EF4-FFF2-40B4-BE49-F238E27FC236}">
                <a16:creationId xmlns:a16="http://schemas.microsoft.com/office/drawing/2014/main" id="{F0DAFBA7-9C2A-66BF-DE48-FB33C15892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9951" y="2096586"/>
            <a:ext cx="5419725" cy="4248150"/>
          </a:xfrm>
          <a:prstGeom prst="rect">
            <a:avLst/>
          </a:prstGeom>
        </p:spPr>
      </p:pic>
      <p:pic>
        <p:nvPicPr>
          <p:cNvPr id="9" name="Picture 8">
            <a:extLst>
              <a:ext uri="{FF2B5EF4-FFF2-40B4-BE49-F238E27FC236}">
                <a16:creationId xmlns:a16="http://schemas.microsoft.com/office/drawing/2014/main" id="{1BEEBE7B-65A1-85C6-B9E8-5CA972F27F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304" y="2849217"/>
            <a:ext cx="4356548" cy="2904932"/>
          </a:xfrm>
          <a:prstGeom prst="rect">
            <a:avLst/>
          </a:prstGeom>
        </p:spPr>
      </p:pic>
    </p:spTree>
    <p:extLst>
      <p:ext uri="{BB962C8B-B14F-4D97-AF65-F5344CB8AC3E}">
        <p14:creationId xmlns:p14="http://schemas.microsoft.com/office/powerpoint/2010/main" val="22216723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F0C8AA-C2C7-1EB0-D877-EEC0E88CB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72075" cy="857250"/>
          </a:xfrm>
          <a:prstGeom prst="rect">
            <a:avLst/>
          </a:prstGeom>
        </p:spPr>
      </p:pic>
      <p:sp>
        <p:nvSpPr>
          <p:cNvPr id="6" name="TextBox 5">
            <a:extLst>
              <a:ext uri="{FF2B5EF4-FFF2-40B4-BE49-F238E27FC236}">
                <a16:creationId xmlns:a16="http://schemas.microsoft.com/office/drawing/2014/main" id="{7B1BC28F-1658-DBED-A231-957BDD47B999}"/>
              </a:ext>
            </a:extLst>
          </p:cNvPr>
          <p:cNvSpPr txBox="1"/>
          <p:nvPr/>
        </p:nvSpPr>
        <p:spPr>
          <a:xfrm>
            <a:off x="5451852" y="190098"/>
            <a:ext cx="3898824" cy="523220"/>
          </a:xfrm>
          <a:prstGeom prst="rect">
            <a:avLst/>
          </a:prstGeom>
          <a:noFill/>
        </p:spPr>
        <p:txBody>
          <a:bodyPr wrap="none" rtlCol="0">
            <a:spAutoFit/>
          </a:bodyPr>
          <a:lstStyle/>
          <a:p>
            <a:r>
              <a:rPr lang="en-US" sz="2800" b="1">
                <a:solidFill>
                  <a:srgbClr val="C00000"/>
                </a:solidFill>
              </a:rPr>
              <a:t>Bảo mật mạng xã hội</a:t>
            </a:r>
            <a:endParaRPr lang="en-GB" sz="2500" b="1"/>
          </a:p>
        </p:txBody>
      </p:sp>
      <p:sp>
        <p:nvSpPr>
          <p:cNvPr id="2" name="Content Placeholder 2">
            <a:extLst>
              <a:ext uri="{FF2B5EF4-FFF2-40B4-BE49-F238E27FC236}">
                <a16:creationId xmlns:a16="http://schemas.microsoft.com/office/drawing/2014/main" id="{F1601DC6-EFE3-894B-6812-22662987C128}"/>
              </a:ext>
            </a:extLst>
          </p:cNvPr>
          <p:cNvSpPr txBox="1">
            <a:spLocks/>
          </p:cNvSpPr>
          <p:nvPr/>
        </p:nvSpPr>
        <p:spPr>
          <a:xfrm>
            <a:off x="291548" y="1343154"/>
            <a:ext cx="9674087" cy="962724"/>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lnSpc>
                <a:spcPct val="150000"/>
              </a:lnSpc>
              <a:buNone/>
            </a:pPr>
            <a:r>
              <a:rPr lang="en-GB" b="1" i="0">
                <a:solidFill>
                  <a:srgbClr val="222222"/>
                </a:solidFill>
                <a:effectLst/>
                <a:latin typeface="Segoe UI" panose="020B0502040204020203" pitchFamily="34" charset="0"/>
              </a:rPr>
              <a:t>4. Tạo cảnh báo đăng nhập Facebook.</a:t>
            </a:r>
            <a:endParaRPr lang="en-US" dirty="0"/>
          </a:p>
        </p:txBody>
      </p:sp>
      <p:pic>
        <p:nvPicPr>
          <p:cNvPr id="4" name="Picture 3">
            <a:extLst>
              <a:ext uri="{FF2B5EF4-FFF2-40B4-BE49-F238E27FC236}">
                <a16:creationId xmlns:a16="http://schemas.microsoft.com/office/drawing/2014/main" id="{90D44D1A-46D0-0D3B-D962-2A7F69A61F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4038" y="2028824"/>
            <a:ext cx="8236640" cy="4634483"/>
          </a:xfrm>
          <a:prstGeom prst="rect">
            <a:avLst/>
          </a:prstGeom>
        </p:spPr>
      </p:pic>
    </p:spTree>
    <p:extLst>
      <p:ext uri="{BB962C8B-B14F-4D97-AF65-F5344CB8AC3E}">
        <p14:creationId xmlns:p14="http://schemas.microsoft.com/office/powerpoint/2010/main" val="16940484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1E8675-C6C5-161D-2954-EFB26E2828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2225" y="1357312"/>
            <a:ext cx="7067550" cy="4143375"/>
          </a:xfrm>
          <a:prstGeom prst="rect">
            <a:avLst/>
          </a:prstGeom>
        </p:spPr>
      </p:pic>
      <p:sp>
        <p:nvSpPr>
          <p:cNvPr id="5" name="Rectangle 4">
            <a:extLst>
              <a:ext uri="{FF2B5EF4-FFF2-40B4-BE49-F238E27FC236}">
                <a16:creationId xmlns:a16="http://schemas.microsoft.com/office/drawing/2014/main" id="{CEAD8C97-57EF-3B8D-C344-54245512922B}"/>
              </a:ext>
            </a:extLst>
          </p:cNvPr>
          <p:cNvSpPr/>
          <p:nvPr/>
        </p:nvSpPr>
        <p:spPr>
          <a:xfrm>
            <a:off x="3485349" y="240799"/>
            <a:ext cx="5221302" cy="1015663"/>
          </a:xfrm>
          <a:prstGeom prst="rect">
            <a:avLst/>
          </a:prstGeom>
          <a:noFill/>
        </p:spPr>
        <p:txBody>
          <a:bodyPr wrap="none" lIns="91440" tIns="45720" rIns="91440" bIns="45720">
            <a:spAutoFit/>
          </a:bodyPr>
          <a:lstStyle/>
          <a:p>
            <a:pPr algn="ctr"/>
            <a:r>
              <a:rPr lang="en-US" sz="60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THƯ ĐIỆN TỬ</a:t>
            </a:r>
            <a:endParaRPr lang="en-GB" sz="60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5486676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1B1BCA9-11B6-46F4-AD42-5510FFD7076B}"/>
              </a:ext>
            </a:extLst>
          </p:cNvPr>
          <p:cNvSpPr>
            <a:spLocks noGrp="1"/>
          </p:cNvSpPr>
          <p:nvPr>
            <p:ph type="body" sz="quarter" idx="10"/>
          </p:nvPr>
        </p:nvSpPr>
        <p:spPr>
          <a:xfrm>
            <a:off x="309401" y="708377"/>
            <a:ext cx="11573197" cy="724247"/>
          </a:xfrm>
        </p:spPr>
        <p:txBody>
          <a:bodyPr>
            <a:normAutofit lnSpcReduction="10000"/>
          </a:bodyPr>
          <a:lstStyle/>
          <a:p>
            <a:r>
              <a:rPr lang="vi-VN" sz="4800" b="1" dirty="0"/>
              <a:t>Quản lý, sử dụng thư </a:t>
            </a:r>
            <a:r>
              <a:rPr lang="vi-VN" sz="4800" b="1"/>
              <a:t>điện tử </a:t>
            </a:r>
            <a:r>
              <a:rPr lang="vi-VN" sz="4800" b="1" dirty="0"/>
              <a:t>an toàn</a:t>
            </a:r>
            <a:endParaRPr lang="en-US" sz="4800" b="1" dirty="0"/>
          </a:p>
        </p:txBody>
      </p:sp>
      <p:sp>
        <p:nvSpPr>
          <p:cNvPr id="3" name="TextBox 2"/>
          <p:cNvSpPr txBox="1"/>
          <p:nvPr/>
        </p:nvSpPr>
        <p:spPr>
          <a:xfrm>
            <a:off x="541930" y="1432624"/>
            <a:ext cx="3864607" cy="461665"/>
          </a:xfrm>
          <a:prstGeom prst="rect">
            <a:avLst/>
          </a:prstGeom>
          <a:noFill/>
        </p:spPr>
        <p:txBody>
          <a:bodyPr wrap="square" rtlCol="0">
            <a:spAutoFit/>
          </a:bodyPr>
          <a:lstStyle/>
          <a:p>
            <a:pPr algn="just"/>
            <a:r>
              <a:rPr lang="en-US" sz="2400" b="1" dirty="0">
                <a:solidFill>
                  <a:schemeClr val="accent1"/>
                </a:solidFill>
                <a:latin typeface="Arial" pitchFamily="34" charset="0"/>
                <a:cs typeface="Arial" pitchFamily="34" charset="0"/>
              </a:rPr>
              <a:t>Tác hại của thư rác</a:t>
            </a:r>
          </a:p>
        </p:txBody>
      </p:sp>
      <p:sp>
        <p:nvSpPr>
          <p:cNvPr id="4" name="TextBox 3"/>
          <p:cNvSpPr txBox="1"/>
          <p:nvPr/>
        </p:nvSpPr>
        <p:spPr>
          <a:xfrm>
            <a:off x="4689565" y="2233655"/>
            <a:ext cx="6610561" cy="2246769"/>
          </a:xfrm>
          <a:prstGeom prst="rect">
            <a:avLst/>
          </a:prstGeom>
          <a:noFill/>
        </p:spPr>
        <p:txBody>
          <a:bodyPr wrap="square" rtlCol="0">
            <a:spAutoFit/>
          </a:bodyPr>
          <a:lstStyle/>
          <a:p>
            <a:pPr>
              <a:spcBef>
                <a:spcPts val="600"/>
              </a:spcBef>
              <a:spcAft>
                <a:spcPts val="600"/>
              </a:spcAft>
            </a:pPr>
            <a:r>
              <a:rPr lang="vi-VN" sz="2400" dirty="0">
                <a:latin typeface="Arial" pitchFamily="34" charset="0"/>
                <a:cs typeface="Arial" pitchFamily="34" charset="0"/>
              </a:rPr>
              <a:t>Thư rác không chỉ làm ngắt quãng công việc</a:t>
            </a:r>
            <a:r>
              <a:rPr lang="en-US" sz="2400" dirty="0">
                <a:latin typeface="Arial" pitchFamily="34" charset="0"/>
                <a:cs typeface="Arial" pitchFamily="34" charset="0"/>
              </a:rPr>
              <a:t>.</a:t>
            </a:r>
          </a:p>
          <a:p>
            <a:pPr>
              <a:spcBef>
                <a:spcPts val="600"/>
              </a:spcBef>
              <a:spcAft>
                <a:spcPts val="600"/>
              </a:spcAft>
            </a:pPr>
            <a:r>
              <a:rPr lang="en-US" sz="2400" dirty="0">
                <a:latin typeface="Arial" pitchFamily="34" charset="0"/>
                <a:cs typeface="Arial" pitchFamily="34" charset="0"/>
              </a:rPr>
              <a:t>C</a:t>
            </a:r>
            <a:r>
              <a:rPr lang="vi-VN" sz="2400" dirty="0">
                <a:latin typeface="Arial" pitchFamily="34" charset="0"/>
                <a:cs typeface="Arial" pitchFamily="34" charset="0"/>
              </a:rPr>
              <a:t>ó thể dẫn dắt người nhận đến những trang web đáng ngờ dẫn đến mất tiền </a:t>
            </a:r>
            <a:endParaRPr lang="en-US" sz="2400" dirty="0">
              <a:latin typeface="Arial" pitchFamily="34" charset="0"/>
              <a:cs typeface="Arial" pitchFamily="34" charset="0"/>
            </a:endParaRPr>
          </a:p>
          <a:p>
            <a:pPr>
              <a:spcBef>
                <a:spcPts val="600"/>
              </a:spcBef>
              <a:spcAft>
                <a:spcPts val="600"/>
              </a:spcAft>
            </a:pPr>
            <a:r>
              <a:rPr lang="vi-VN" sz="2400" dirty="0">
                <a:latin typeface="Arial" pitchFamily="34" charset="0"/>
                <a:cs typeface="Arial" pitchFamily="34" charset="0"/>
              </a:rPr>
              <a:t>Hệ thống thư có thể bị quá tải bởi số lượng lớn thư rác được gửi đi và đến</a:t>
            </a:r>
            <a:r>
              <a:rPr lang="en-US" sz="2400" dirty="0">
                <a:latin typeface="Arial" pitchFamily="34" charset="0"/>
                <a:cs typeface="Arial" pitchFamily="34" charset="0"/>
              </a:rPr>
              <a:t>.</a:t>
            </a:r>
            <a:r>
              <a:rPr lang="vi-VN" sz="2400" dirty="0">
                <a:latin typeface="Arial" pitchFamily="34" charset="0"/>
                <a:cs typeface="Arial" pitchFamily="34" charset="0"/>
              </a:rPr>
              <a:t> </a:t>
            </a:r>
            <a:endParaRPr lang="en-US" sz="2400" dirty="0">
              <a:latin typeface="Arial" pitchFamily="34" charset="0"/>
              <a:cs typeface="Arial" pitchFamily="34" charset="0"/>
            </a:endParaRP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891873" y="2233655"/>
            <a:ext cx="3035693" cy="3191721"/>
          </a:xfrm>
          <a:prstGeom prst="rect">
            <a:avLst/>
          </a:prstGeom>
        </p:spPr>
      </p:pic>
      <p:grpSp>
        <p:nvGrpSpPr>
          <p:cNvPr id="11" name="Group 10">
            <a:extLst>
              <a:ext uri="{FF2B5EF4-FFF2-40B4-BE49-F238E27FC236}">
                <a16:creationId xmlns:a16="http://schemas.microsoft.com/office/drawing/2014/main" id="{CA0591F0-D0C6-DE44-ADC9-7FB8E79DB35F}"/>
              </a:ext>
            </a:extLst>
          </p:cNvPr>
          <p:cNvGrpSpPr/>
          <p:nvPr/>
        </p:nvGrpSpPr>
        <p:grpSpPr>
          <a:xfrm>
            <a:off x="0" y="-6570"/>
            <a:ext cx="4452727" cy="563161"/>
            <a:chOff x="0" y="-6570"/>
            <a:chExt cx="4452727" cy="563161"/>
          </a:xfrm>
        </p:grpSpPr>
        <p:sp>
          <p:nvSpPr>
            <p:cNvPr id="7" name="Rectangle 6">
              <a:extLst>
                <a:ext uri="{FF2B5EF4-FFF2-40B4-BE49-F238E27FC236}">
                  <a16:creationId xmlns:a16="http://schemas.microsoft.com/office/drawing/2014/main" id="{E869A4D9-0217-22CD-C323-D6497ADC51A8}"/>
                </a:ext>
              </a:extLst>
            </p:cNvPr>
            <p:cNvSpPr/>
            <p:nvPr/>
          </p:nvSpPr>
          <p:spPr>
            <a:xfrm>
              <a:off x="737559" y="0"/>
              <a:ext cx="3715168" cy="553998"/>
            </a:xfrm>
            <a:prstGeom prst="rect">
              <a:avLst/>
            </a:prstGeom>
            <a:solidFill>
              <a:schemeClr val="accent6">
                <a:lumMod val="20000"/>
                <a:lumOff val="80000"/>
              </a:schemeClr>
            </a:solidFill>
          </p:spPr>
          <p:txBody>
            <a:bodyPr wrap="square" lIns="91440" tIns="45720" rIns="91440" bIns="45720">
              <a:spAutoFit/>
            </a:bodyPr>
            <a:lstStyle/>
            <a:p>
              <a:pPr algn="ctr"/>
              <a:r>
                <a:rPr lang="en-US" sz="30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THƯ ĐIỆN TỬ</a:t>
              </a:r>
              <a:endParaRPr lang="en-GB" sz="30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10" name="Picture 9">
              <a:extLst>
                <a:ext uri="{FF2B5EF4-FFF2-40B4-BE49-F238E27FC236}">
                  <a16:creationId xmlns:a16="http://schemas.microsoft.com/office/drawing/2014/main" id="{F81F9FA0-BD9F-E059-B132-69A18CE8FD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570"/>
              <a:ext cx="1177966" cy="563161"/>
            </a:xfrm>
            <a:prstGeom prst="rect">
              <a:avLst/>
            </a:prstGeom>
          </p:spPr>
        </p:pic>
      </p:grpSp>
    </p:spTree>
    <p:extLst>
      <p:ext uri="{BB962C8B-B14F-4D97-AF65-F5344CB8AC3E}">
        <p14:creationId xmlns:p14="http://schemas.microsoft.com/office/powerpoint/2010/main" val="23142426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296510" y="712508"/>
            <a:ext cx="11573197" cy="724247"/>
          </a:xfrm>
          <a:prstGeom prst="rect">
            <a:avLst/>
          </a:prstGeom>
        </p:spPr>
        <p:txBody>
          <a:bodyPr>
            <a:normAutofit fontScale="92500"/>
          </a:bodyPr>
          <a:lstStyle/>
          <a:p>
            <a:r>
              <a:rPr lang="vi-VN" sz="4800" b="1" dirty="0"/>
              <a:t>Các vấn đề liên quan đến </a:t>
            </a:r>
            <a:r>
              <a:rPr lang="en-US" sz="4800" b="1" dirty="0"/>
              <a:t>ATTT</a:t>
            </a:r>
            <a:r>
              <a:rPr lang="vi-VN" sz="4800" b="1" dirty="0"/>
              <a:t> thư điện tử</a:t>
            </a:r>
          </a:p>
        </p:txBody>
      </p:sp>
      <p:grpSp>
        <p:nvGrpSpPr>
          <p:cNvPr id="3" name="Group 2">
            <a:extLst>
              <a:ext uri="{FF2B5EF4-FFF2-40B4-BE49-F238E27FC236}">
                <a16:creationId xmlns:a16="http://schemas.microsoft.com/office/drawing/2014/main" id="{F34ED32D-E10D-4BD0-B514-C64962014F84}"/>
              </a:ext>
            </a:extLst>
          </p:cNvPr>
          <p:cNvGrpSpPr/>
          <p:nvPr/>
        </p:nvGrpSpPr>
        <p:grpSpPr>
          <a:xfrm>
            <a:off x="296510" y="2021149"/>
            <a:ext cx="11573197" cy="526155"/>
            <a:chOff x="546356" y="1642281"/>
            <a:chExt cx="8031297" cy="432049"/>
          </a:xfrm>
        </p:grpSpPr>
        <p:sp>
          <p:nvSpPr>
            <p:cNvPr id="4" name="Rectangle 3">
              <a:extLst>
                <a:ext uri="{FF2B5EF4-FFF2-40B4-BE49-F238E27FC236}">
                  <a16:creationId xmlns:a16="http://schemas.microsoft.com/office/drawing/2014/main" id="{6E8AF542-0121-424F-97E4-AAD24F3E5716}"/>
                </a:ext>
              </a:extLst>
            </p:cNvPr>
            <p:cNvSpPr/>
            <p:nvPr/>
          </p:nvSpPr>
          <p:spPr>
            <a:xfrm>
              <a:off x="546356" y="1642282"/>
              <a:ext cx="1440160" cy="4320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bg1"/>
                  </a:solidFill>
                  <a:cs typeface="Arial" pitchFamily="34" charset="0"/>
                </a:rPr>
                <a:t>1</a:t>
              </a:r>
              <a:endParaRPr lang="ko-KR" altLang="en-US" sz="1400" b="1" dirty="0">
                <a:solidFill>
                  <a:schemeClr val="bg1"/>
                </a:solidFill>
                <a:cs typeface="Arial" pitchFamily="34" charset="0"/>
              </a:endParaRPr>
            </a:p>
          </p:txBody>
        </p:sp>
        <p:sp>
          <p:nvSpPr>
            <p:cNvPr id="5" name="Rectangle 4">
              <a:extLst>
                <a:ext uri="{FF2B5EF4-FFF2-40B4-BE49-F238E27FC236}">
                  <a16:creationId xmlns:a16="http://schemas.microsoft.com/office/drawing/2014/main" id="{62FA3BCE-4910-44CA-9FE1-9120E1C5B062}"/>
                </a:ext>
              </a:extLst>
            </p:cNvPr>
            <p:cNvSpPr/>
            <p:nvPr/>
          </p:nvSpPr>
          <p:spPr>
            <a:xfrm>
              <a:off x="2194140" y="1642281"/>
              <a:ext cx="144016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bg1"/>
                  </a:solidFill>
                  <a:cs typeface="Arial" pitchFamily="34" charset="0"/>
                </a:rPr>
                <a:t>2</a:t>
              </a:r>
              <a:endParaRPr lang="ko-KR" altLang="en-US" sz="1400" b="1" dirty="0">
                <a:solidFill>
                  <a:schemeClr val="bg1"/>
                </a:solidFill>
                <a:cs typeface="Arial" pitchFamily="34" charset="0"/>
              </a:endParaRPr>
            </a:p>
          </p:txBody>
        </p:sp>
        <p:sp>
          <p:nvSpPr>
            <p:cNvPr id="6" name="Rectangle 5">
              <a:extLst>
                <a:ext uri="{FF2B5EF4-FFF2-40B4-BE49-F238E27FC236}">
                  <a16:creationId xmlns:a16="http://schemas.microsoft.com/office/drawing/2014/main" id="{432C363E-16FE-40BA-B178-4D1D2CA2A173}"/>
                </a:ext>
              </a:extLst>
            </p:cNvPr>
            <p:cNvSpPr/>
            <p:nvPr/>
          </p:nvSpPr>
          <p:spPr>
            <a:xfrm>
              <a:off x="3841924" y="1642281"/>
              <a:ext cx="1440160" cy="432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bg1"/>
                  </a:solidFill>
                  <a:cs typeface="Arial" pitchFamily="34" charset="0"/>
                </a:rPr>
                <a:t>3</a:t>
              </a:r>
              <a:endParaRPr lang="ko-KR" altLang="en-US" sz="1400" b="1" dirty="0">
                <a:solidFill>
                  <a:schemeClr val="bg1"/>
                </a:solidFill>
                <a:cs typeface="Arial" pitchFamily="34" charset="0"/>
              </a:endParaRPr>
            </a:p>
          </p:txBody>
        </p:sp>
        <p:sp>
          <p:nvSpPr>
            <p:cNvPr id="7" name="Rectangle 6">
              <a:extLst>
                <a:ext uri="{FF2B5EF4-FFF2-40B4-BE49-F238E27FC236}">
                  <a16:creationId xmlns:a16="http://schemas.microsoft.com/office/drawing/2014/main" id="{C509FFF1-9482-4C1E-8D44-CC1649B69709}"/>
                </a:ext>
              </a:extLst>
            </p:cNvPr>
            <p:cNvSpPr/>
            <p:nvPr/>
          </p:nvSpPr>
          <p:spPr>
            <a:xfrm>
              <a:off x="5489708" y="1642281"/>
              <a:ext cx="1440160" cy="432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bg1"/>
                  </a:solidFill>
                  <a:cs typeface="Arial" pitchFamily="34" charset="0"/>
                </a:rPr>
                <a:t>4</a:t>
              </a:r>
              <a:endParaRPr lang="ko-KR" altLang="en-US" sz="1400" b="1" dirty="0">
                <a:solidFill>
                  <a:schemeClr val="bg1"/>
                </a:solidFill>
                <a:cs typeface="Arial" pitchFamily="34" charset="0"/>
              </a:endParaRPr>
            </a:p>
          </p:txBody>
        </p:sp>
        <p:sp>
          <p:nvSpPr>
            <p:cNvPr id="8" name="Rectangle 7">
              <a:extLst>
                <a:ext uri="{FF2B5EF4-FFF2-40B4-BE49-F238E27FC236}">
                  <a16:creationId xmlns:a16="http://schemas.microsoft.com/office/drawing/2014/main" id="{43AACD2A-909A-452E-BCBA-131E3027AD8A}"/>
                </a:ext>
              </a:extLst>
            </p:cNvPr>
            <p:cNvSpPr/>
            <p:nvPr/>
          </p:nvSpPr>
          <p:spPr>
            <a:xfrm>
              <a:off x="7137493" y="1642281"/>
              <a:ext cx="1440160" cy="4320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bg1"/>
                  </a:solidFill>
                  <a:cs typeface="Arial" pitchFamily="34" charset="0"/>
                </a:rPr>
                <a:t>5</a:t>
              </a:r>
              <a:endParaRPr lang="ko-KR" altLang="en-US" sz="1400" b="1" dirty="0">
                <a:solidFill>
                  <a:schemeClr val="bg1"/>
                </a:solidFill>
                <a:cs typeface="Arial" pitchFamily="34" charset="0"/>
              </a:endParaRPr>
            </a:p>
          </p:txBody>
        </p:sp>
      </p:grpSp>
      <p:sp>
        <p:nvSpPr>
          <p:cNvPr id="11" name="TextBox 10">
            <a:extLst>
              <a:ext uri="{FF2B5EF4-FFF2-40B4-BE49-F238E27FC236}">
                <a16:creationId xmlns:a16="http://schemas.microsoft.com/office/drawing/2014/main" id="{821B0CF3-F339-4E0C-80FA-64CF4A5BFADD}"/>
              </a:ext>
            </a:extLst>
          </p:cNvPr>
          <p:cNvSpPr txBox="1"/>
          <p:nvPr/>
        </p:nvSpPr>
        <p:spPr>
          <a:xfrm>
            <a:off x="296510" y="2771279"/>
            <a:ext cx="1926632" cy="1569660"/>
          </a:xfrm>
          <a:prstGeom prst="rect">
            <a:avLst/>
          </a:prstGeom>
          <a:noFill/>
        </p:spPr>
        <p:txBody>
          <a:bodyPr wrap="square" rtlCol="0">
            <a:spAutoFit/>
          </a:bodyPr>
          <a:lstStyle/>
          <a:p>
            <a:r>
              <a:rPr lang="en-US" altLang="ko-KR" sz="2400" dirty="0">
                <a:cs typeface="Arial" pitchFamily="34" charset="0"/>
              </a:rPr>
              <a:t>Lộ lọt các thông tin bí mật, nhạy cảm</a:t>
            </a:r>
            <a:endParaRPr lang="ko-KR" altLang="en-US" sz="2400" dirty="0">
              <a:cs typeface="Arial" pitchFamily="34" charset="0"/>
            </a:endParaRPr>
          </a:p>
        </p:txBody>
      </p:sp>
      <p:sp>
        <p:nvSpPr>
          <p:cNvPr id="14" name="TextBox 13">
            <a:extLst>
              <a:ext uri="{FF2B5EF4-FFF2-40B4-BE49-F238E27FC236}">
                <a16:creationId xmlns:a16="http://schemas.microsoft.com/office/drawing/2014/main" id="{2E7B6189-5693-445B-A1B6-C5D8A5042E17}"/>
              </a:ext>
            </a:extLst>
          </p:cNvPr>
          <p:cNvSpPr txBox="1"/>
          <p:nvPr/>
        </p:nvSpPr>
        <p:spPr>
          <a:xfrm>
            <a:off x="2745315" y="2743711"/>
            <a:ext cx="1926632" cy="2677656"/>
          </a:xfrm>
          <a:prstGeom prst="rect">
            <a:avLst/>
          </a:prstGeom>
          <a:noFill/>
        </p:spPr>
        <p:txBody>
          <a:bodyPr wrap="square" rtlCol="0">
            <a:spAutoFit/>
          </a:bodyPr>
          <a:lstStyle/>
          <a:p>
            <a:r>
              <a:rPr lang="vi-VN" altLang="ko-KR" sz="2400" dirty="0">
                <a:cs typeface="Arial" pitchFamily="34" charset="0"/>
              </a:rPr>
              <a:t>Phát tán các thư giả mạo, có nội dung lừa đảo hoặc quảng cáo không phù hợp. </a:t>
            </a:r>
          </a:p>
        </p:txBody>
      </p:sp>
      <p:sp>
        <p:nvSpPr>
          <p:cNvPr id="17" name="TextBox 16">
            <a:extLst>
              <a:ext uri="{FF2B5EF4-FFF2-40B4-BE49-F238E27FC236}">
                <a16:creationId xmlns:a16="http://schemas.microsoft.com/office/drawing/2014/main" id="{C6CB7024-890C-48AF-A495-F6B0600C2315}"/>
              </a:ext>
            </a:extLst>
          </p:cNvPr>
          <p:cNvSpPr txBox="1"/>
          <p:nvPr/>
        </p:nvSpPr>
        <p:spPr>
          <a:xfrm>
            <a:off x="5077509" y="2843908"/>
            <a:ext cx="1898082" cy="2308324"/>
          </a:xfrm>
          <a:prstGeom prst="rect">
            <a:avLst/>
          </a:prstGeom>
          <a:noFill/>
        </p:spPr>
        <p:txBody>
          <a:bodyPr wrap="square" rtlCol="0">
            <a:spAutoFit/>
          </a:bodyPr>
          <a:lstStyle/>
          <a:p>
            <a:r>
              <a:rPr lang="en-US" altLang="ko-KR" sz="2400" dirty="0">
                <a:cs typeface="Arial" pitchFamily="34" charset="0"/>
              </a:rPr>
              <a:t>Phát tán, lây lan mã độc, phần mềm quảng cáo trái phép </a:t>
            </a:r>
            <a:r>
              <a:rPr lang="en-US" altLang="ko-KR" sz="2400" dirty="0" err="1">
                <a:cs typeface="Arial" pitchFamily="34" charset="0"/>
              </a:rPr>
              <a:t>v.v</a:t>
            </a:r>
            <a:r>
              <a:rPr lang="en-US" altLang="ko-KR" sz="2400" dirty="0">
                <a:cs typeface="Arial" pitchFamily="34" charset="0"/>
              </a:rPr>
              <a:t>….</a:t>
            </a:r>
          </a:p>
        </p:txBody>
      </p:sp>
      <p:sp>
        <p:nvSpPr>
          <p:cNvPr id="20" name="TextBox 19">
            <a:extLst>
              <a:ext uri="{FF2B5EF4-FFF2-40B4-BE49-F238E27FC236}">
                <a16:creationId xmlns:a16="http://schemas.microsoft.com/office/drawing/2014/main" id="{0043493D-048B-438F-89B7-B1DEE694DB43}"/>
              </a:ext>
            </a:extLst>
          </p:cNvPr>
          <p:cNvSpPr txBox="1"/>
          <p:nvPr/>
        </p:nvSpPr>
        <p:spPr>
          <a:xfrm>
            <a:off x="7419941" y="2921168"/>
            <a:ext cx="1898082" cy="1569660"/>
          </a:xfrm>
          <a:prstGeom prst="rect">
            <a:avLst/>
          </a:prstGeom>
          <a:noFill/>
        </p:spPr>
        <p:txBody>
          <a:bodyPr wrap="square" rtlCol="0">
            <a:spAutoFit/>
          </a:bodyPr>
          <a:lstStyle/>
          <a:p>
            <a:r>
              <a:rPr lang="en-US" altLang="ko-KR" sz="2400" dirty="0">
                <a:cs typeface="Arial" pitchFamily="34" charset="0"/>
              </a:rPr>
              <a:t>Chiếm quyền sử dụng trái phép.</a:t>
            </a:r>
          </a:p>
        </p:txBody>
      </p:sp>
      <p:sp>
        <p:nvSpPr>
          <p:cNvPr id="23" name="TextBox 22">
            <a:extLst>
              <a:ext uri="{FF2B5EF4-FFF2-40B4-BE49-F238E27FC236}">
                <a16:creationId xmlns:a16="http://schemas.microsoft.com/office/drawing/2014/main" id="{A4EE2576-6FD0-4F78-A220-D355DFC5146C}"/>
              </a:ext>
            </a:extLst>
          </p:cNvPr>
          <p:cNvSpPr txBox="1"/>
          <p:nvPr/>
        </p:nvSpPr>
        <p:spPr>
          <a:xfrm>
            <a:off x="9794419" y="2771279"/>
            <a:ext cx="1898082" cy="1569660"/>
          </a:xfrm>
          <a:prstGeom prst="rect">
            <a:avLst/>
          </a:prstGeom>
          <a:noFill/>
        </p:spPr>
        <p:txBody>
          <a:bodyPr wrap="square" rtlCol="0">
            <a:spAutoFit/>
          </a:bodyPr>
          <a:lstStyle/>
          <a:p>
            <a:r>
              <a:rPr lang="en-US" altLang="ko-KR" sz="2400" dirty="0">
                <a:cs typeface="Arial" pitchFamily="34" charset="0"/>
              </a:rPr>
              <a:t>Bị lợi dụng để phục vụ cho các mục đích xấu</a:t>
            </a:r>
          </a:p>
        </p:txBody>
      </p:sp>
      <p:grpSp>
        <p:nvGrpSpPr>
          <p:cNvPr id="9" name="Group 8">
            <a:extLst>
              <a:ext uri="{FF2B5EF4-FFF2-40B4-BE49-F238E27FC236}">
                <a16:creationId xmlns:a16="http://schemas.microsoft.com/office/drawing/2014/main" id="{4821C35F-0E45-1B79-E4FB-36CD484EF021}"/>
              </a:ext>
            </a:extLst>
          </p:cNvPr>
          <p:cNvGrpSpPr/>
          <p:nvPr/>
        </p:nvGrpSpPr>
        <p:grpSpPr>
          <a:xfrm>
            <a:off x="0" y="-6570"/>
            <a:ext cx="4452727" cy="563161"/>
            <a:chOff x="0" y="-6570"/>
            <a:chExt cx="4452727" cy="563161"/>
          </a:xfrm>
        </p:grpSpPr>
        <p:sp>
          <p:nvSpPr>
            <p:cNvPr id="10" name="Rectangle 9">
              <a:extLst>
                <a:ext uri="{FF2B5EF4-FFF2-40B4-BE49-F238E27FC236}">
                  <a16:creationId xmlns:a16="http://schemas.microsoft.com/office/drawing/2014/main" id="{1525342B-AD69-A526-B597-90055A58665E}"/>
                </a:ext>
              </a:extLst>
            </p:cNvPr>
            <p:cNvSpPr/>
            <p:nvPr/>
          </p:nvSpPr>
          <p:spPr>
            <a:xfrm>
              <a:off x="737559" y="0"/>
              <a:ext cx="3715168" cy="553998"/>
            </a:xfrm>
            <a:prstGeom prst="rect">
              <a:avLst/>
            </a:prstGeom>
            <a:solidFill>
              <a:schemeClr val="accent6">
                <a:lumMod val="20000"/>
                <a:lumOff val="80000"/>
              </a:schemeClr>
            </a:solidFill>
          </p:spPr>
          <p:txBody>
            <a:bodyPr wrap="square" lIns="91440" tIns="45720" rIns="91440" bIns="45720">
              <a:spAutoFit/>
            </a:bodyPr>
            <a:lstStyle/>
            <a:p>
              <a:pPr algn="ctr"/>
              <a:r>
                <a:rPr lang="en-US" sz="30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THƯ ĐIỆN TỬ</a:t>
              </a:r>
              <a:endParaRPr lang="en-GB" sz="30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12" name="Picture 11">
              <a:extLst>
                <a:ext uri="{FF2B5EF4-FFF2-40B4-BE49-F238E27FC236}">
                  <a16:creationId xmlns:a16="http://schemas.microsoft.com/office/drawing/2014/main" id="{239437B2-6F62-93C3-6922-0CED91C7B4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70"/>
              <a:ext cx="1177966" cy="563161"/>
            </a:xfrm>
            <a:prstGeom prst="rect">
              <a:avLst/>
            </a:prstGeom>
          </p:spPr>
        </p:pic>
      </p:grpSp>
    </p:spTree>
    <p:extLst>
      <p:ext uri="{BB962C8B-B14F-4D97-AF65-F5344CB8AC3E}">
        <p14:creationId xmlns:p14="http://schemas.microsoft.com/office/powerpoint/2010/main" val="15667672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1549526" y="454362"/>
            <a:ext cx="9029787" cy="1143301"/>
          </a:xfrm>
          <a:prstGeom prst="rect">
            <a:avLst/>
          </a:prstGeom>
        </p:spPr>
        <p:txBody>
          <a:bodyPr>
            <a:normAutofit fontScale="92500" lnSpcReduction="20000"/>
          </a:bodyPr>
          <a:lstStyle/>
          <a:p>
            <a:r>
              <a:rPr lang="vi-VN" sz="4800" b="1" dirty="0"/>
              <a:t>Nguyên tắc chung sử dụng thư điện tử an toàn</a:t>
            </a:r>
          </a:p>
        </p:txBody>
      </p:sp>
      <p:sp>
        <p:nvSpPr>
          <p:cNvPr id="3" name="Circle: Hollow 2">
            <a:extLst>
              <a:ext uri="{FF2B5EF4-FFF2-40B4-BE49-F238E27FC236}">
                <a16:creationId xmlns:a16="http://schemas.microsoft.com/office/drawing/2014/main" id="{0DFD082D-0359-4D9E-823B-D129B1455046}"/>
              </a:ext>
            </a:extLst>
          </p:cNvPr>
          <p:cNvSpPr>
            <a:spLocks noChangeAspect="1"/>
          </p:cNvSpPr>
          <p:nvPr/>
        </p:nvSpPr>
        <p:spPr>
          <a:xfrm>
            <a:off x="932176" y="1924678"/>
            <a:ext cx="3657600" cy="3657600"/>
          </a:xfrm>
          <a:prstGeom prst="donut">
            <a:avLst>
              <a:gd name="adj" fmla="val 18423"/>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Oval 3">
            <a:extLst>
              <a:ext uri="{FF2B5EF4-FFF2-40B4-BE49-F238E27FC236}">
                <a16:creationId xmlns:a16="http://schemas.microsoft.com/office/drawing/2014/main" id="{56CFCF99-F3B9-4474-829B-899CF5B7FF49}"/>
              </a:ext>
            </a:extLst>
          </p:cNvPr>
          <p:cNvSpPr/>
          <p:nvPr/>
        </p:nvSpPr>
        <p:spPr>
          <a:xfrm>
            <a:off x="2331735" y="5030352"/>
            <a:ext cx="810105" cy="810105"/>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Oval 4">
            <a:extLst>
              <a:ext uri="{FF2B5EF4-FFF2-40B4-BE49-F238E27FC236}">
                <a16:creationId xmlns:a16="http://schemas.microsoft.com/office/drawing/2014/main" id="{D5B98831-3A03-4DAB-81C2-D33D4461E64D}"/>
              </a:ext>
            </a:extLst>
          </p:cNvPr>
          <p:cNvSpPr/>
          <p:nvPr/>
        </p:nvSpPr>
        <p:spPr>
          <a:xfrm>
            <a:off x="836504" y="2709965"/>
            <a:ext cx="810105" cy="810105"/>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Oval 5">
            <a:extLst>
              <a:ext uri="{FF2B5EF4-FFF2-40B4-BE49-F238E27FC236}">
                <a16:creationId xmlns:a16="http://schemas.microsoft.com/office/drawing/2014/main" id="{4AC663E8-E2C5-4B38-89CC-175311272F1B}"/>
              </a:ext>
            </a:extLst>
          </p:cNvPr>
          <p:cNvSpPr/>
          <p:nvPr/>
        </p:nvSpPr>
        <p:spPr>
          <a:xfrm>
            <a:off x="3830885" y="3997472"/>
            <a:ext cx="810105" cy="810105"/>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Oval 6">
            <a:extLst>
              <a:ext uri="{FF2B5EF4-FFF2-40B4-BE49-F238E27FC236}">
                <a16:creationId xmlns:a16="http://schemas.microsoft.com/office/drawing/2014/main" id="{AF5F278B-51D5-4D89-8F36-45C378C1C993}"/>
              </a:ext>
            </a:extLst>
          </p:cNvPr>
          <p:cNvSpPr/>
          <p:nvPr/>
        </p:nvSpPr>
        <p:spPr>
          <a:xfrm>
            <a:off x="2331735" y="1717497"/>
            <a:ext cx="810105" cy="810105"/>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Oval 7">
            <a:extLst>
              <a:ext uri="{FF2B5EF4-FFF2-40B4-BE49-F238E27FC236}">
                <a16:creationId xmlns:a16="http://schemas.microsoft.com/office/drawing/2014/main" id="{CC726EAB-5209-47EB-A5D5-0016E2951056}"/>
              </a:ext>
            </a:extLst>
          </p:cNvPr>
          <p:cNvSpPr/>
          <p:nvPr/>
        </p:nvSpPr>
        <p:spPr>
          <a:xfrm>
            <a:off x="836504" y="3997472"/>
            <a:ext cx="810105" cy="810105"/>
          </a:xfrm>
          <a:prstGeom prst="ellipse">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Oval 8">
            <a:extLst>
              <a:ext uri="{FF2B5EF4-FFF2-40B4-BE49-F238E27FC236}">
                <a16:creationId xmlns:a16="http://schemas.microsoft.com/office/drawing/2014/main" id="{4AC37376-6A67-4F23-A111-7ED51A23A3D5}"/>
              </a:ext>
            </a:extLst>
          </p:cNvPr>
          <p:cNvSpPr/>
          <p:nvPr/>
        </p:nvSpPr>
        <p:spPr>
          <a:xfrm>
            <a:off x="3830885" y="2709965"/>
            <a:ext cx="810105" cy="810105"/>
          </a:xfrm>
          <a:prstGeom prst="ellipse">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Isosceles Triangle 51">
            <a:extLst>
              <a:ext uri="{FF2B5EF4-FFF2-40B4-BE49-F238E27FC236}">
                <a16:creationId xmlns:a16="http://schemas.microsoft.com/office/drawing/2014/main" id="{B7AB50EB-4043-4891-9841-C3677BF7A717}"/>
              </a:ext>
            </a:extLst>
          </p:cNvPr>
          <p:cNvSpPr/>
          <p:nvPr/>
        </p:nvSpPr>
        <p:spPr>
          <a:xfrm>
            <a:off x="2263232" y="3353546"/>
            <a:ext cx="1052859" cy="77206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dirty="0"/>
          </a:p>
        </p:txBody>
      </p:sp>
      <p:sp>
        <p:nvSpPr>
          <p:cNvPr id="11" name="Oval 7">
            <a:extLst>
              <a:ext uri="{FF2B5EF4-FFF2-40B4-BE49-F238E27FC236}">
                <a16:creationId xmlns:a16="http://schemas.microsoft.com/office/drawing/2014/main" id="{7DC01357-5655-4B4A-A066-8B2450111306}"/>
              </a:ext>
            </a:extLst>
          </p:cNvPr>
          <p:cNvSpPr/>
          <p:nvPr/>
        </p:nvSpPr>
        <p:spPr>
          <a:xfrm>
            <a:off x="2571402" y="5270019"/>
            <a:ext cx="330770" cy="330770"/>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dirty="0"/>
          </a:p>
        </p:txBody>
      </p:sp>
      <p:sp>
        <p:nvSpPr>
          <p:cNvPr id="14" name="Round Same Side Corner Rectangle 36">
            <a:extLst>
              <a:ext uri="{FF2B5EF4-FFF2-40B4-BE49-F238E27FC236}">
                <a16:creationId xmlns:a16="http://schemas.microsoft.com/office/drawing/2014/main" id="{B102D8E9-1E4D-4AF8-A1FF-35A9BF3CCAD0}"/>
              </a:ext>
            </a:extLst>
          </p:cNvPr>
          <p:cNvSpPr/>
          <p:nvPr/>
        </p:nvSpPr>
        <p:spPr>
          <a:xfrm>
            <a:off x="4072126" y="2985505"/>
            <a:ext cx="327620" cy="259022"/>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dirty="0"/>
          </a:p>
        </p:txBody>
      </p:sp>
      <p:grpSp>
        <p:nvGrpSpPr>
          <p:cNvPr id="36" name="Group 35">
            <a:extLst>
              <a:ext uri="{FF2B5EF4-FFF2-40B4-BE49-F238E27FC236}">
                <a16:creationId xmlns:a16="http://schemas.microsoft.com/office/drawing/2014/main" id="{E3C6BD90-D6E0-4EEE-936B-7AE928CA2694}"/>
              </a:ext>
            </a:extLst>
          </p:cNvPr>
          <p:cNvGrpSpPr/>
          <p:nvPr/>
        </p:nvGrpSpPr>
        <p:grpSpPr>
          <a:xfrm>
            <a:off x="1846576" y="2764819"/>
            <a:ext cx="1828800" cy="1940459"/>
            <a:chOff x="8209276" y="2602894"/>
            <a:chExt cx="1828800" cy="1940459"/>
          </a:xfrm>
        </p:grpSpPr>
        <p:sp>
          <p:nvSpPr>
            <p:cNvPr id="17" name="Oval 16">
              <a:extLst>
                <a:ext uri="{FF2B5EF4-FFF2-40B4-BE49-F238E27FC236}">
                  <a16:creationId xmlns:a16="http://schemas.microsoft.com/office/drawing/2014/main" id="{92D31952-03C0-4F30-963B-23C2954306D0}"/>
                </a:ext>
              </a:extLst>
            </p:cNvPr>
            <p:cNvSpPr/>
            <p:nvPr/>
          </p:nvSpPr>
          <p:spPr>
            <a:xfrm>
              <a:off x="8209276" y="2677153"/>
              <a:ext cx="1828800" cy="18288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Oval 17">
              <a:extLst>
                <a:ext uri="{FF2B5EF4-FFF2-40B4-BE49-F238E27FC236}">
                  <a16:creationId xmlns:a16="http://schemas.microsoft.com/office/drawing/2014/main" id="{5DCFD59E-B0EF-45FB-9CC3-DF8ED186A80D}"/>
                </a:ext>
              </a:extLst>
            </p:cNvPr>
            <p:cNvSpPr/>
            <p:nvPr/>
          </p:nvSpPr>
          <p:spPr>
            <a:xfrm>
              <a:off x="9054271" y="2602894"/>
              <a:ext cx="131813" cy="1318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Oval 18">
              <a:extLst>
                <a:ext uri="{FF2B5EF4-FFF2-40B4-BE49-F238E27FC236}">
                  <a16:creationId xmlns:a16="http://schemas.microsoft.com/office/drawing/2014/main" id="{377DECEA-7015-43DA-A5E1-BB6C37D950AB}"/>
                </a:ext>
              </a:extLst>
            </p:cNvPr>
            <p:cNvSpPr/>
            <p:nvPr/>
          </p:nvSpPr>
          <p:spPr>
            <a:xfrm>
              <a:off x="9823892" y="3963687"/>
              <a:ext cx="131813" cy="1318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Oval 19">
              <a:extLst>
                <a:ext uri="{FF2B5EF4-FFF2-40B4-BE49-F238E27FC236}">
                  <a16:creationId xmlns:a16="http://schemas.microsoft.com/office/drawing/2014/main" id="{08A25653-53A0-4EB5-861F-FD8CBF26DF06}"/>
                </a:ext>
              </a:extLst>
            </p:cNvPr>
            <p:cNvSpPr/>
            <p:nvPr/>
          </p:nvSpPr>
          <p:spPr>
            <a:xfrm>
              <a:off x="8237564" y="3963687"/>
              <a:ext cx="131813" cy="1318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Oval 20">
              <a:extLst>
                <a:ext uri="{FF2B5EF4-FFF2-40B4-BE49-F238E27FC236}">
                  <a16:creationId xmlns:a16="http://schemas.microsoft.com/office/drawing/2014/main" id="{3D56D990-228D-4489-AC47-0D43E912A834}"/>
                </a:ext>
              </a:extLst>
            </p:cNvPr>
            <p:cNvSpPr/>
            <p:nvPr/>
          </p:nvSpPr>
          <p:spPr>
            <a:xfrm>
              <a:off x="9823892" y="3091678"/>
              <a:ext cx="131813" cy="1318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Oval 21">
              <a:extLst>
                <a:ext uri="{FF2B5EF4-FFF2-40B4-BE49-F238E27FC236}">
                  <a16:creationId xmlns:a16="http://schemas.microsoft.com/office/drawing/2014/main" id="{3EE1EE35-F9BE-496F-A444-8E12A65B1432}"/>
                </a:ext>
              </a:extLst>
            </p:cNvPr>
            <p:cNvSpPr/>
            <p:nvPr/>
          </p:nvSpPr>
          <p:spPr>
            <a:xfrm>
              <a:off x="8237564" y="3091678"/>
              <a:ext cx="131813" cy="1318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Oval 22">
              <a:extLst>
                <a:ext uri="{FF2B5EF4-FFF2-40B4-BE49-F238E27FC236}">
                  <a16:creationId xmlns:a16="http://schemas.microsoft.com/office/drawing/2014/main" id="{A67FA4F1-DAA9-4BCC-8A09-384331DC8A8F}"/>
                </a:ext>
              </a:extLst>
            </p:cNvPr>
            <p:cNvSpPr/>
            <p:nvPr/>
          </p:nvSpPr>
          <p:spPr>
            <a:xfrm>
              <a:off x="9054271" y="4411540"/>
              <a:ext cx="131813" cy="1318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40" name="TextBox 39">
            <a:extLst>
              <a:ext uri="{FF2B5EF4-FFF2-40B4-BE49-F238E27FC236}">
                <a16:creationId xmlns:a16="http://schemas.microsoft.com/office/drawing/2014/main" id="{EEE7050C-803D-42C1-B28D-2DA3467D4366}"/>
              </a:ext>
            </a:extLst>
          </p:cNvPr>
          <p:cNvSpPr txBox="1"/>
          <p:nvPr/>
        </p:nvSpPr>
        <p:spPr>
          <a:xfrm>
            <a:off x="5129891" y="3180541"/>
            <a:ext cx="6321193" cy="1938992"/>
          </a:xfrm>
          <a:prstGeom prst="rect">
            <a:avLst/>
          </a:prstGeom>
          <a:noFill/>
        </p:spPr>
        <p:txBody>
          <a:bodyPr wrap="square" rtlCol="0">
            <a:spAutoFit/>
          </a:bodyPr>
          <a:lstStyle/>
          <a:p>
            <a:pPr algn="just"/>
            <a:r>
              <a:rPr lang="vi-VN" altLang="ko-KR" sz="2400" dirty="0">
                <a:cs typeface="Arial" pitchFamily="34" charset="0"/>
              </a:rPr>
              <a:t>Hạn chế tối đa việc sử dụng máy tính cá nhân truy cập hòm thư điện </a:t>
            </a:r>
            <a:r>
              <a:rPr lang="vi-VN" altLang="ko-KR" sz="2400">
                <a:cs typeface="Arial" pitchFamily="34" charset="0"/>
              </a:rPr>
              <a:t>tử thông </a:t>
            </a:r>
            <a:r>
              <a:rPr lang="vi-VN" altLang="ko-KR" sz="2400" dirty="0">
                <a:cs typeface="Arial" pitchFamily="34" charset="0"/>
              </a:rPr>
              <a:t>qua các mạng </a:t>
            </a:r>
            <a:r>
              <a:rPr lang="vi-VN" altLang="ko-KR" sz="2400" dirty="0" err="1">
                <a:cs typeface="Arial" pitchFamily="34" charset="0"/>
              </a:rPr>
              <a:t>Internet</a:t>
            </a:r>
            <a:r>
              <a:rPr lang="vi-VN" altLang="ko-KR" sz="2400" dirty="0">
                <a:cs typeface="Arial" pitchFamily="34" charset="0"/>
              </a:rPr>
              <a:t> không an toàn như: truy cập mạng </a:t>
            </a:r>
            <a:r>
              <a:rPr lang="vi-VN" altLang="ko-KR" sz="2400" dirty="0" err="1">
                <a:cs typeface="Arial" pitchFamily="34" charset="0"/>
              </a:rPr>
              <a:t>Internet</a:t>
            </a:r>
            <a:r>
              <a:rPr lang="vi-VN" altLang="ko-KR" sz="2400" dirty="0">
                <a:cs typeface="Arial" pitchFamily="34" charset="0"/>
              </a:rPr>
              <a:t> thông qua các điểm truy cập không dây công cộng…</a:t>
            </a:r>
          </a:p>
        </p:txBody>
      </p:sp>
      <p:sp>
        <p:nvSpPr>
          <p:cNvPr id="47" name="TextBox 46">
            <a:extLst>
              <a:ext uri="{FF2B5EF4-FFF2-40B4-BE49-F238E27FC236}">
                <a16:creationId xmlns:a16="http://schemas.microsoft.com/office/drawing/2014/main" id="{5B79F398-3127-4F40-BB58-1A06A20034A5}"/>
              </a:ext>
            </a:extLst>
          </p:cNvPr>
          <p:cNvSpPr txBox="1"/>
          <p:nvPr/>
        </p:nvSpPr>
        <p:spPr>
          <a:xfrm>
            <a:off x="5129891" y="1901519"/>
            <a:ext cx="6499063" cy="1200329"/>
          </a:xfrm>
          <a:prstGeom prst="rect">
            <a:avLst/>
          </a:prstGeom>
          <a:noFill/>
        </p:spPr>
        <p:txBody>
          <a:bodyPr wrap="square" rtlCol="0">
            <a:spAutoFit/>
          </a:bodyPr>
          <a:lstStyle/>
          <a:p>
            <a:pPr algn="just"/>
            <a:r>
              <a:rPr lang="vi-VN" altLang="ko-KR" sz="2400" dirty="0">
                <a:cs typeface="Arial" pitchFamily="34" charset="0"/>
              </a:rPr>
              <a:t>Hạn chế tối đa việc truy cập hòm thư điện tử bằng các máy tính không đảm bảo toàn hoặc mạng máy tính không an toàn</a:t>
            </a:r>
            <a:endParaRPr lang="en-US" altLang="ko-KR" sz="2400" dirty="0">
              <a:cs typeface="Arial" pitchFamily="34" charset="0"/>
            </a:endParaRPr>
          </a:p>
        </p:txBody>
      </p:sp>
      <p:sp>
        <p:nvSpPr>
          <p:cNvPr id="56" name="Frame 17">
            <a:extLst>
              <a:ext uri="{FF2B5EF4-FFF2-40B4-BE49-F238E27FC236}">
                <a16:creationId xmlns:a16="http://schemas.microsoft.com/office/drawing/2014/main" id="{1278BF84-DDF3-43F8-88E4-A0F28E4079EF}"/>
              </a:ext>
            </a:extLst>
          </p:cNvPr>
          <p:cNvSpPr/>
          <p:nvPr/>
        </p:nvSpPr>
        <p:spPr>
          <a:xfrm>
            <a:off x="1054402" y="4197415"/>
            <a:ext cx="376050" cy="376050"/>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57" name="Right Triangle 17">
            <a:extLst>
              <a:ext uri="{FF2B5EF4-FFF2-40B4-BE49-F238E27FC236}">
                <a16:creationId xmlns:a16="http://schemas.microsoft.com/office/drawing/2014/main" id="{6ADCC979-BA1C-4251-B6F5-CE5AA2B72FD0}"/>
              </a:ext>
            </a:extLst>
          </p:cNvPr>
          <p:cNvSpPr/>
          <p:nvPr/>
        </p:nvSpPr>
        <p:spPr>
          <a:xfrm>
            <a:off x="4088704" y="4165683"/>
            <a:ext cx="329514" cy="466689"/>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58" name="Parallelogram 15">
            <a:extLst>
              <a:ext uri="{FF2B5EF4-FFF2-40B4-BE49-F238E27FC236}">
                <a16:creationId xmlns:a16="http://schemas.microsoft.com/office/drawing/2014/main" id="{24ABDD0B-564D-4579-ACF2-A3B23447A0E6}"/>
              </a:ext>
            </a:extLst>
          </p:cNvPr>
          <p:cNvSpPr/>
          <p:nvPr/>
        </p:nvSpPr>
        <p:spPr>
          <a:xfrm rot="16200000">
            <a:off x="2505854" y="1882452"/>
            <a:ext cx="462444" cy="500579"/>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59" name="Rectangle 9">
            <a:extLst>
              <a:ext uri="{FF2B5EF4-FFF2-40B4-BE49-F238E27FC236}">
                <a16:creationId xmlns:a16="http://schemas.microsoft.com/office/drawing/2014/main" id="{444E6227-4972-4DE6-BEB0-C3FC42991182}"/>
              </a:ext>
            </a:extLst>
          </p:cNvPr>
          <p:cNvSpPr/>
          <p:nvPr/>
        </p:nvSpPr>
        <p:spPr>
          <a:xfrm>
            <a:off x="1061363" y="2896632"/>
            <a:ext cx="391003" cy="36601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6" name="Rectangle 15">
            <a:extLst>
              <a:ext uri="{FF2B5EF4-FFF2-40B4-BE49-F238E27FC236}">
                <a16:creationId xmlns:a16="http://schemas.microsoft.com/office/drawing/2014/main" id="{BC7B2439-C690-4BCC-8B01-8943239A2A3C}"/>
              </a:ext>
            </a:extLst>
          </p:cNvPr>
          <p:cNvSpPr/>
          <p:nvPr/>
        </p:nvSpPr>
        <p:spPr>
          <a:xfrm>
            <a:off x="5129890" y="5198226"/>
            <a:ext cx="6321193" cy="1569660"/>
          </a:xfrm>
          <a:prstGeom prst="rect">
            <a:avLst/>
          </a:prstGeom>
        </p:spPr>
        <p:txBody>
          <a:bodyPr wrap="square">
            <a:spAutoFit/>
          </a:bodyPr>
          <a:lstStyle/>
          <a:p>
            <a:pPr algn="just">
              <a:spcBef>
                <a:spcPts val="600"/>
              </a:spcBef>
              <a:spcAft>
                <a:spcPts val="600"/>
              </a:spcAft>
            </a:pPr>
            <a:r>
              <a:rPr lang="vi-VN" sz="2400" dirty="0">
                <a:latin typeface="Arial" pitchFamily="34" charset="0"/>
                <a:cs typeface="Arial" pitchFamily="34" charset="0"/>
              </a:rPr>
              <a:t>Không sử dụng hòm thư </a:t>
            </a:r>
            <a:r>
              <a:rPr lang="vi-VN" sz="2400">
                <a:latin typeface="Arial" pitchFamily="34" charset="0"/>
                <a:cs typeface="Arial" pitchFamily="34" charset="0"/>
              </a:rPr>
              <a:t>điện tử</a:t>
            </a:r>
            <a:r>
              <a:rPr lang="en-US" sz="2400">
                <a:latin typeface="Arial" pitchFamily="34" charset="0"/>
                <a:cs typeface="Arial" pitchFamily="34" charset="0"/>
              </a:rPr>
              <a:t> công vụ</a:t>
            </a:r>
            <a:r>
              <a:rPr lang="vi-VN" sz="2400">
                <a:latin typeface="Arial" pitchFamily="34" charset="0"/>
                <a:cs typeface="Arial" pitchFamily="34" charset="0"/>
              </a:rPr>
              <a:t> </a:t>
            </a:r>
            <a:r>
              <a:rPr lang="vi-VN" sz="2400" dirty="0">
                <a:latin typeface="Arial" pitchFamily="34" charset="0"/>
                <a:cs typeface="Arial" pitchFamily="34" charset="0"/>
              </a:rPr>
              <a:t>do cơ quan cấp cho mục đích cá nhân như: đăng ký các dịch vụ thương mại, dịch vụ trao đổi chia sẻ thông tin cá nhân</a:t>
            </a:r>
            <a:endParaRPr lang="en-US" sz="2400" dirty="0">
              <a:latin typeface="Arial" pitchFamily="34" charset="0"/>
              <a:cs typeface="Arial" pitchFamily="34" charset="0"/>
            </a:endParaRPr>
          </a:p>
        </p:txBody>
      </p:sp>
      <p:grpSp>
        <p:nvGrpSpPr>
          <p:cNvPr id="12" name="Group 11">
            <a:extLst>
              <a:ext uri="{FF2B5EF4-FFF2-40B4-BE49-F238E27FC236}">
                <a16:creationId xmlns:a16="http://schemas.microsoft.com/office/drawing/2014/main" id="{DE6E3448-15C2-BA74-91A2-857C188FD15F}"/>
              </a:ext>
            </a:extLst>
          </p:cNvPr>
          <p:cNvGrpSpPr/>
          <p:nvPr/>
        </p:nvGrpSpPr>
        <p:grpSpPr>
          <a:xfrm>
            <a:off x="0" y="-6570"/>
            <a:ext cx="4452727" cy="563161"/>
            <a:chOff x="0" y="-6570"/>
            <a:chExt cx="4452727" cy="563161"/>
          </a:xfrm>
        </p:grpSpPr>
        <p:sp>
          <p:nvSpPr>
            <p:cNvPr id="13" name="Rectangle 12">
              <a:extLst>
                <a:ext uri="{FF2B5EF4-FFF2-40B4-BE49-F238E27FC236}">
                  <a16:creationId xmlns:a16="http://schemas.microsoft.com/office/drawing/2014/main" id="{DED8CC18-3F44-4A21-91E1-C40738490729}"/>
                </a:ext>
              </a:extLst>
            </p:cNvPr>
            <p:cNvSpPr/>
            <p:nvPr/>
          </p:nvSpPr>
          <p:spPr>
            <a:xfrm>
              <a:off x="737559" y="0"/>
              <a:ext cx="3715168" cy="553998"/>
            </a:xfrm>
            <a:prstGeom prst="rect">
              <a:avLst/>
            </a:prstGeom>
            <a:solidFill>
              <a:schemeClr val="accent6">
                <a:lumMod val="20000"/>
                <a:lumOff val="80000"/>
              </a:schemeClr>
            </a:solidFill>
          </p:spPr>
          <p:txBody>
            <a:bodyPr wrap="square" lIns="91440" tIns="45720" rIns="91440" bIns="45720">
              <a:spAutoFit/>
            </a:bodyPr>
            <a:lstStyle/>
            <a:p>
              <a:pPr algn="ctr"/>
              <a:r>
                <a:rPr lang="en-US" sz="30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THƯ ĐIỆN TỬ</a:t>
              </a:r>
              <a:endParaRPr lang="en-GB" sz="30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15" name="Picture 14">
              <a:extLst>
                <a:ext uri="{FF2B5EF4-FFF2-40B4-BE49-F238E27FC236}">
                  <a16:creationId xmlns:a16="http://schemas.microsoft.com/office/drawing/2014/main" id="{036B8DC9-6B31-F061-4189-D7E8E7E148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70"/>
              <a:ext cx="1177966" cy="563161"/>
            </a:xfrm>
            <a:prstGeom prst="rect">
              <a:avLst/>
            </a:prstGeom>
          </p:spPr>
        </p:pic>
      </p:grpSp>
    </p:spTree>
    <p:extLst>
      <p:ext uri="{BB962C8B-B14F-4D97-AF65-F5344CB8AC3E}">
        <p14:creationId xmlns:p14="http://schemas.microsoft.com/office/powerpoint/2010/main" val="22833666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1549526" y="454362"/>
            <a:ext cx="9029787" cy="1143301"/>
          </a:xfrm>
          <a:prstGeom prst="rect">
            <a:avLst/>
          </a:prstGeom>
        </p:spPr>
        <p:txBody>
          <a:bodyPr>
            <a:normAutofit fontScale="92500" lnSpcReduction="20000"/>
          </a:bodyPr>
          <a:lstStyle/>
          <a:p>
            <a:r>
              <a:rPr lang="vi-VN" sz="4800" b="1" dirty="0"/>
              <a:t>Nguyên tắc chung sử dụng thư điện tử an toàn</a:t>
            </a:r>
          </a:p>
        </p:txBody>
      </p:sp>
      <p:sp>
        <p:nvSpPr>
          <p:cNvPr id="3" name="Circle: Hollow 2">
            <a:extLst>
              <a:ext uri="{FF2B5EF4-FFF2-40B4-BE49-F238E27FC236}">
                <a16:creationId xmlns:a16="http://schemas.microsoft.com/office/drawing/2014/main" id="{0DFD082D-0359-4D9E-823B-D129B1455046}"/>
              </a:ext>
            </a:extLst>
          </p:cNvPr>
          <p:cNvSpPr>
            <a:spLocks noChangeAspect="1"/>
          </p:cNvSpPr>
          <p:nvPr/>
        </p:nvSpPr>
        <p:spPr>
          <a:xfrm>
            <a:off x="932176" y="1924678"/>
            <a:ext cx="3657600" cy="3657600"/>
          </a:xfrm>
          <a:prstGeom prst="donut">
            <a:avLst>
              <a:gd name="adj" fmla="val 18423"/>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Oval 3">
            <a:extLst>
              <a:ext uri="{FF2B5EF4-FFF2-40B4-BE49-F238E27FC236}">
                <a16:creationId xmlns:a16="http://schemas.microsoft.com/office/drawing/2014/main" id="{56CFCF99-F3B9-4474-829B-899CF5B7FF49}"/>
              </a:ext>
            </a:extLst>
          </p:cNvPr>
          <p:cNvSpPr/>
          <p:nvPr/>
        </p:nvSpPr>
        <p:spPr>
          <a:xfrm>
            <a:off x="2331735" y="5030352"/>
            <a:ext cx="810105" cy="810105"/>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Oval 4">
            <a:extLst>
              <a:ext uri="{FF2B5EF4-FFF2-40B4-BE49-F238E27FC236}">
                <a16:creationId xmlns:a16="http://schemas.microsoft.com/office/drawing/2014/main" id="{D5B98831-3A03-4DAB-81C2-D33D4461E64D}"/>
              </a:ext>
            </a:extLst>
          </p:cNvPr>
          <p:cNvSpPr/>
          <p:nvPr/>
        </p:nvSpPr>
        <p:spPr>
          <a:xfrm>
            <a:off x="836504" y="2709965"/>
            <a:ext cx="810105" cy="810105"/>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Oval 5">
            <a:extLst>
              <a:ext uri="{FF2B5EF4-FFF2-40B4-BE49-F238E27FC236}">
                <a16:creationId xmlns:a16="http://schemas.microsoft.com/office/drawing/2014/main" id="{4AC663E8-E2C5-4B38-89CC-175311272F1B}"/>
              </a:ext>
            </a:extLst>
          </p:cNvPr>
          <p:cNvSpPr/>
          <p:nvPr/>
        </p:nvSpPr>
        <p:spPr>
          <a:xfrm>
            <a:off x="3830885" y="3997472"/>
            <a:ext cx="810105" cy="810105"/>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Oval 6">
            <a:extLst>
              <a:ext uri="{FF2B5EF4-FFF2-40B4-BE49-F238E27FC236}">
                <a16:creationId xmlns:a16="http://schemas.microsoft.com/office/drawing/2014/main" id="{AF5F278B-51D5-4D89-8F36-45C378C1C993}"/>
              </a:ext>
            </a:extLst>
          </p:cNvPr>
          <p:cNvSpPr/>
          <p:nvPr/>
        </p:nvSpPr>
        <p:spPr>
          <a:xfrm>
            <a:off x="2331735" y="1717497"/>
            <a:ext cx="810105" cy="810105"/>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Oval 7">
            <a:extLst>
              <a:ext uri="{FF2B5EF4-FFF2-40B4-BE49-F238E27FC236}">
                <a16:creationId xmlns:a16="http://schemas.microsoft.com/office/drawing/2014/main" id="{CC726EAB-5209-47EB-A5D5-0016E2951056}"/>
              </a:ext>
            </a:extLst>
          </p:cNvPr>
          <p:cNvSpPr/>
          <p:nvPr/>
        </p:nvSpPr>
        <p:spPr>
          <a:xfrm>
            <a:off x="836504" y="3997472"/>
            <a:ext cx="810105" cy="810105"/>
          </a:xfrm>
          <a:prstGeom prst="ellipse">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Oval 8">
            <a:extLst>
              <a:ext uri="{FF2B5EF4-FFF2-40B4-BE49-F238E27FC236}">
                <a16:creationId xmlns:a16="http://schemas.microsoft.com/office/drawing/2014/main" id="{4AC37376-6A67-4F23-A111-7ED51A23A3D5}"/>
              </a:ext>
            </a:extLst>
          </p:cNvPr>
          <p:cNvSpPr/>
          <p:nvPr/>
        </p:nvSpPr>
        <p:spPr>
          <a:xfrm>
            <a:off x="3830885" y="2709965"/>
            <a:ext cx="810105" cy="810105"/>
          </a:xfrm>
          <a:prstGeom prst="ellipse">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Isosceles Triangle 51">
            <a:extLst>
              <a:ext uri="{FF2B5EF4-FFF2-40B4-BE49-F238E27FC236}">
                <a16:creationId xmlns:a16="http://schemas.microsoft.com/office/drawing/2014/main" id="{B7AB50EB-4043-4891-9841-C3677BF7A717}"/>
              </a:ext>
            </a:extLst>
          </p:cNvPr>
          <p:cNvSpPr/>
          <p:nvPr/>
        </p:nvSpPr>
        <p:spPr>
          <a:xfrm>
            <a:off x="2263232" y="3353546"/>
            <a:ext cx="1052859" cy="77206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dirty="0"/>
          </a:p>
        </p:txBody>
      </p:sp>
      <p:sp>
        <p:nvSpPr>
          <p:cNvPr id="11" name="Oval 7">
            <a:extLst>
              <a:ext uri="{FF2B5EF4-FFF2-40B4-BE49-F238E27FC236}">
                <a16:creationId xmlns:a16="http://schemas.microsoft.com/office/drawing/2014/main" id="{7DC01357-5655-4B4A-A066-8B2450111306}"/>
              </a:ext>
            </a:extLst>
          </p:cNvPr>
          <p:cNvSpPr/>
          <p:nvPr/>
        </p:nvSpPr>
        <p:spPr>
          <a:xfrm>
            <a:off x="2571402" y="5270019"/>
            <a:ext cx="330770" cy="330770"/>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dirty="0"/>
          </a:p>
        </p:txBody>
      </p:sp>
      <p:sp>
        <p:nvSpPr>
          <p:cNvPr id="14" name="Round Same Side Corner Rectangle 36">
            <a:extLst>
              <a:ext uri="{FF2B5EF4-FFF2-40B4-BE49-F238E27FC236}">
                <a16:creationId xmlns:a16="http://schemas.microsoft.com/office/drawing/2014/main" id="{B102D8E9-1E4D-4AF8-A1FF-35A9BF3CCAD0}"/>
              </a:ext>
            </a:extLst>
          </p:cNvPr>
          <p:cNvSpPr/>
          <p:nvPr/>
        </p:nvSpPr>
        <p:spPr>
          <a:xfrm>
            <a:off x="4072126" y="2985505"/>
            <a:ext cx="327620" cy="259022"/>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dirty="0"/>
          </a:p>
        </p:txBody>
      </p:sp>
      <p:grpSp>
        <p:nvGrpSpPr>
          <p:cNvPr id="36" name="Group 35">
            <a:extLst>
              <a:ext uri="{FF2B5EF4-FFF2-40B4-BE49-F238E27FC236}">
                <a16:creationId xmlns:a16="http://schemas.microsoft.com/office/drawing/2014/main" id="{E3C6BD90-D6E0-4EEE-936B-7AE928CA2694}"/>
              </a:ext>
            </a:extLst>
          </p:cNvPr>
          <p:cNvGrpSpPr/>
          <p:nvPr/>
        </p:nvGrpSpPr>
        <p:grpSpPr>
          <a:xfrm>
            <a:off x="1846576" y="2764819"/>
            <a:ext cx="1828800" cy="1940459"/>
            <a:chOff x="8209276" y="2602894"/>
            <a:chExt cx="1828800" cy="1940459"/>
          </a:xfrm>
        </p:grpSpPr>
        <p:sp>
          <p:nvSpPr>
            <p:cNvPr id="17" name="Oval 16">
              <a:extLst>
                <a:ext uri="{FF2B5EF4-FFF2-40B4-BE49-F238E27FC236}">
                  <a16:creationId xmlns:a16="http://schemas.microsoft.com/office/drawing/2014/main" id="{92D31952-03C0-4F30-963B-23C2954306D0}"/>
                </a:ext>
              </a:extLst>
            </p:cNvPr>
            <p:cNvSpPr/>
            <p:nvPr/>
          </p:nvSpPr>
          <p:spPr>
            <a:xfrm>
              <a:off x="8209276" y="2677153"/>
              <a:ext cx="1828800" cy="18288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Oval 17">
              <a:extLst>
                <a:ext uri="{FF2B5EF4-FFF2-40B4-BE49-F238E27FC236}">
                  <a16:creationId xmlns:a16="http://schemas.microsoft.com/office/drawing/2014/main" id="{5DCFD59E-B0EF-45FB-9CC3-DF8ED186A80D}"/>
                </a:ext>
              </a:extLst>
            </p:cNvPr>
            <p:cNvSpPr/>
            <p:nvPr/>
          </p:nvSpPr>
          <p:spPr>
            <a:xfrm>
              <a:off x="9054271" y="2602894"/>
              <a:ext cx="131813" cy="1318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Oval 18">
              <a:extLst>
                <a:ext uri="{FF2B5EF4-FFF2-40B4-BE49-F238E27FC236}">
                  <a16:creationId xmlns:a16="http://schemas.microsoft.com/office/drawing/2014/main" id="{377DECEA-7015-43DA-A5E1-BB6C37D950AB}"/>
                </a:ext>
              </a:extLst>
            </p:cNvPr>
            <p:cNvSpPr/>
            <p:nvPr/>
          </p:nvSpPr>
          <p:spPr>
            <a:xfrm>
              <a:off x="9823892" y="3963687"/>
              <a:ext cx="131813" cy="1318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Oval 19">
              <a:extLst>
                <a:ext uri="{FF2B5EF4-FFF2-40B4-BE49-F238E27FC236}">
                  <a16:creationId xmlns:a16="http://schemas.microsoft.com/office/drawing/2014/main" id="{08A25653-53A0-4EB5-861F-FD8CBF26DF06}"/>
                </a:ext>
              </a:extLst>
            </p:cNvPr>
            <p:cNvSpPr/>
            <p:nvPr/>
          </p:nvSpPr>
          <p:spPr>
            <a:xfrm>
              <a:off x="8237564" y="3963687"/>
              <a:ext cx="131813" cy="1318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Oval 20">
              <a:extLst>
                <a:ext uri="{FF2B5EF4-FFF2-40B4-BE49-F238E27FC236}">
                  <a16:creationId xmlns:a16="http://schemas.microsoft.com/office/drawing/2014/main" id="{3D56D990-228D-4489-AC47-0D43E912A834}"/>
                </a:ext>
              </a:extLst>
            </p:cNvPr>
            <p:cNvSpPr/>
            <p:nvPr/>
          </p:nvSpPr>
          <p:spPr>
            <a:xfrm>
              <a:off x="9823892" y="3091678"/>
              <a:ext cx="131813" cy="1318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Oval 21">
              <a:extLst>
                <a:ext uri="{FF2B5EF4-FFF2-40B4-BE49-F238E27FC236}">
                  <a16:creationId xmlns:a16="http://schemas.microsoft.com/office/drawing/2014/main" id="{3EE1EE35-F9BE-496F-A444-8E12A65B1432}"/>
                </a:ext>
              </a:extLst>
            </p:cNvPr>
            <p:cNvSpPr/>
            <p:nvPr/>
          </p:nvSpPr>
          <p:spPr>
            <a:xfrm>
              <a:off x="8237564" y="3091678"/>
              <a:ext cx="131813" cy="1318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Oval 22">
              <a:extLst>
                <a:ext uri="{FF2B5EF4-FFF2-40B4-BE49-F238E27FC236}">
                  <a16:creationId xmlns:a16="http://schemas.microsoft.com/office/drawing/2014/main" id="{A67FA4F1-DAA9-4BCC-8A09-384331DC8A8F}"/>
                </a:ext>
              </a:extLst>
            </p:cNvPr>
            <p:cNvSpPr/>
            <p:nvPr/>
          </p:nvSpPr>
          <p:spPr>
            <a:xfrm>
              <a:off x="9054271" y="4411540"/>
              <a:ext cx="131813" cy="1318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40" name="TextBox 39">
            <a:extLst>
              <a:ext uri="{FF2B5EF4-FFF2-40B4-BE49-F238E27FC236}">
                <a16:creationId xmlns:a16="http://schemas.microsoft.com/office/drawing/2014/main" id="{EEE7050C-803D-42C1-B28D-2DA3467D4366}"/>
              </a:ext>
            </a:extLst>
          </p:cNvPr>
          <p:cNvSpPr txBox="1"/>
          <p:nvPr/>
        </p:nvSpPr>
        <p:spPr>
          <a:xfrm>
            <a:off x="5129891" y="3581973"/>
            <a:ext cx="6321193" cy="830997"/>
          </a:xfrm>
          <a:prstGeom prst="rect">
            <a:avLst/>
          </a:prstGeom>
          <a:noFill/>
        </p:spPr>
        <p:txBody>
          <a:bodyPr wrap="square" rtlCol="0">
            <a:spAutoFit/>
          </a:bodyPr>
          <a:lstStyle/>
          <a:p>
            <a:r>
              <a:rPr lang="vi-VN" altLang="ko-KR" sz="2400" dirty="0">
                <a:cs typeface="Arial" pitchFamily="34" charset="0"/>
              </a:rPr>
              <a:t>Chú ý cảnh giác với những thư điện tử có nội dung, nguồn gốc khả nghi.</a:t>
            </a:r>
          </a:p>
        </p:txBody>
      </p:sp>
      <p:sp>
        <p:nvSpPr>
          <p:cNvPr id="47" name="TextBox 46">
            <a:extLst>
              <a:ext uri="{FF2B5EF4-FFF2-40B4-BE49-F238E27FC236}">
                <a16:creationId xmlns:a16="http://schemas.microsoft.com/office/drawing/2014/main" id="{5B79F398-3127-4F40-BB58-1A06A20034A5}"/>
              </a:ext>
            </a:extLst>
          </p:cNvPr>
          <p:cNvSpPr txBox="1"/>
          <p:nvPr/>
        </p:nvSpPr>
        <p:spPr>
          <a:xfrm>
            <a:off x="5129891" y="1839492"/>
            <a:ext cx="6499063" cy="1569660"/>
          </a:xfrm>
          <a:prstGeom prst="rect">
            <a:avLst/>
          </a:prstGeom>
          <a:noFill/>
        </p:spPr>
        <p:txBody>
          <a:bodyPr wrap="square" rtlCol="0">
            <a:spAutoFit/>
          </a:bodyPr>
          <a:lstStyle/>
          <a:p>
            <a:r>
              <a:rPr lang="vi-VN" altLang="ko-KR" sz="2400" dirty="0">
                <a:cs typeface="Arial" pitchFamily="34" charset="0"/>
              </a:rPr>
              <a:t>Không đặt chế độ chuyển thư tự động từ hòm thư điện tử công vụ được cấp tới hòm thư khác không phải do các cơ quan nhà nước cấp.</a:t>
            </a:r>
          </a:p>
        </p:txBody>
      </p:sp>
      <p:sp>
        <p:nvSpPr>
          <p:cNvPr id="56" name="Frame 17">
            <a:extLst>
              <a:ext uri="{FF2B5EF4-FFF2-40B4-BE49-F238E27FC236}">
                <a16:creationId xmlns:a16="http://schemas.microsoft.com/office/drawing/2014/main" id="{1278BF84-DDF3-43F8-88E4-A0F28E4079EF}"/>
              </a:ext>
            </a:extLst>
          </p:cNvPr>
          <p:cNvSpPr/>
          <p:nvPr/>
        </p:nvSpPr>
        <p:spPr>
          <a:xfrm>
            <a:off x="1054402" y="4197415"/>
            <a:ext cx="376050" cy="376050"/>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57" name="Right Triangle 17">
            <a:extLst>
              <a:ext uri="{FF2B5EF4-FFF2-40B4-BE49-F238E27FC236}">
                <a16:creationId xmlns:a16="http://schemas.microsoft.com/office/drawing/2014/main" id="{6ADCC979-BA1C-4251-B6F5-CE5AA2B72FD0}"/>
              </a:ext>
            </a:extLst>
          </p:cNvPr>
          <p:cNvSpPr/>
          <p:nvPr/>
        </p:nvSpPr>
        <p:spPr>
          <a:xfrm>
            <a:off x="4088704" y="4165683"/>
            <a:ext cx="329514" cy="466689"/>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58" name="Parallelogram 15">
            <a:extLst>
              <a:ext uri="{FF2B5EF4-FFF2-40B4-BE49-F238E27FC236}">
                <a16:creationId xmlns:a16="http://schemas.microsoft.com/office/drawing/2014/main" id="{24ABDD0B-564D-4579-ACF2-A3B23447A0E6}"/>
              </a:ext>
            </a:extLst>
          </p:cNvPr>
          <p:cNvSpPr/>
          <p:nvPr/>
        </p:nvSpPr>
        <p:spPr>
          <a:xfrm rot="16200000">
            <a:off x="2505854" y="1882452"/>
            <a:ext cx="462444" cy="500579"/>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59" name="Rectangle 9">
            <a:extLst>
              <a:ext uri="{FF2B5EF4-FFF2-40B4-BE49-F238E27FC236}">
                <a16:creationId xmlns:a16="http://schemas.microsoft.com/office/drawing/2014/main" id="{444E6227-4972-4DE6-BEB0-C3FC42991182}"/>
              </a:ext>
            </a:extLst>
          </p:cNvPr>
          <p:cNvSpPr/>
          <p:nvPr/>
        </p:nvSpPr>
        <p:spPr>
          <a:xfrm>
            <a:off x="1061363" y="2896632"/>
            <a:ext cx="391003" cy="36601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28" name="TextBox 27">
            <a:extLst>
              <a:ext uri="{FF2B5EF4-FFF2-40B4-BE49-F238E27FC236}">
                <a16:creationId xmlns:a16="http://schemas.microsoft.com/office/drawing/2014/main" id="{5C58977C-E3D6-49E0-8C55-88A22CDAE155}"/>
              </a:ext>
            </a:extLst>
          </p:cNvPr>
          <p:cNvSpPr txBox="1"/>
          <p:nvPr/>
        </p:nvSpPr>
        <p:spPr>
          <a:xfrm>
            <a:off x="5129890" y="4807577"/>
            <a:ext cx="6499063" cy="1200329"/>
          </a:xfrm>
          <a:prstGeom prst="rect">
            <a:avLst/>
          </a:prstGeom>
          <a:noFill/>
        </p:spPr>
        <p:txBody>
          <a:bodyPr wrap="square" rtlCol="0">
            <a:spAutoFit/>
          </a:bodyPr>
          <a:lstStyle/>
          <a:p>
            <a:r>
              <a:rPr lang="vi-VN" sz="2400" dirty="0">
                <a:cs typeface="Arial" pitchFamily="34" charset="0"/>
              </a:rPr>
              <a:t>Không gửi, nhận tệp tin thực thi(.exe,.bat…) qua hệ thống thư điện tử và hạn chế việc dùng tệp tin nén có mã hóa</a:t>
            </a:r>
            <a:r>
              <a:rPr lang="vi-VN" altLang="ko-KR" sz="2400" dirty="0">
                <a:cs typeface="Arial" pitchFamily="34" charset="0"/>
              </a:rPr>
              <a:t>.</a:t>
            </a:r>
          </a:p>
        </p:txBody>
      </p:sp>
      <p:grpSp>
        <p:nvGrpSpPr>
          <p:cNvPr id="12" name="Group 11">
            <a:extLst>
              <a:ext uri="{FF2B5EF4-FFF2-40B4-BE49-F238E27FC236}">
                <a16:creationId xmlns:a16="http://schemas.microsoft.com/office/drawing/2014/main" id="{B2296618-711E-0865-742E-FFD80EFA0A74}"/>
              </a:ext>
            </a:extLst>
          </p:cNvPr>
          <p:cNvGrpSpPr/>
          <p:nvPr/>
        </p:nvGrpSpPr>
        <p:grpSpPr>
          <a:xfrm>
            <a:off x="0" y="-6570"/>
            <a:ext cx="4452727" cy="563161"/>
            <a:chOff x="0" y="-6570"/>
            <a:chExt cx="4452727" cy="563161"/>
          </a:xfrm>
        </p:grpSpPr>
        <p:sp>
          <p:nvSpPr>
            <p:cNvPr id="13" name="Rectangle 12">
              <a:extLst>
                <a:ext uri="{FF2B5EF4-FFF2-40B4-BE49-F238E27FC236}">
                  <a16:creationId xmlns:a16="http://schemas.microsoft.com/office/drawing/2014/main" id="{B2D049CA-82CD-3962-AE51-B4E44ADFDE64}"/>
                </a:ext>
              </a:extLst>
            </p:cNvPr>
            <p:cNvSpPr/>
            <p:nvPr/>
          </p:nvSpPr>
          <p:spPr>
            <a:xfrm>
              <a:off x="737559" y="0"/>
              <a:ext cx="3715168" cy="553998"/>
            </a:xfrm>
            <a:prstGeom prst="rect">
              <a:avLst/>
            </a:prstGeom>
            <a:solidFill>
              <a:schemeClr val="accent6">
                <a:lumMod val="20000"/>
                <a:lumOff val="80000"/>
              </a:schemeClr>
            </a:solidFill>
          </p:spPr>
          <p:txBody>
            <a:bodyPr wrap="square" lIns="91440" tIns="45720" rIns="91440" bIns="45720">
              <a:spAutoFit/>
            </a:bodyPr>
            <a:lstStyle/>
            <a:p>
              <a:pPr algn="ctr"/>
              <a:r>
                <a:rPr lang="en-US" sz="30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THƯ ĐIỆN TỬ</a:t>
              </a:r>
              <a:endParaRPr lang="en-GB" sz="30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15" name="Picture 14">
              <a:extLst>
                <a:ext uri="{FF2B5EF4-FFF2-40B4-BE49-F238E27FC236}">
                  <a16:creationId xmlns:a16="http://schemas.microsoft.com/office/drawing/2014/main" id="{6E084B4B-415E-4CC3-41EF-0DE54CE62A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70"/>
              <a:ext cx="1177966" cy="563161"/>
            </a:xfrm>
            <a:prstGeom prst="rect">
              <a:avLst/>
            </a:prstGeom>
          </p:spPr>
        </p:pic>
      </p:grpSp>
    </p:spTree>
    <p:extLst>
      <p:ext uri="{BB962C8B-B14F-4D97-AF65-F5344CB8AC3E}">
        <p14:creationId xmlns:p14="http://schemas.microsoft.com/office/powerpoint/2010/main" val="14660331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1549526" y="454362"/>
            <a:ext cx="9029787" cy="1143301"/>
          </a:xfrm>
          <a:prstGeom prst="rect">
            <a:avLst/>
          </a:prstGeom>
        </p:spPr>
        <p:txBody>
          <a:bodyPr>
            <a:normAutofit fontScale="92500" lnSpcReduction="20000"/>
          </a:bodyPr>
          <a:lstStyle/>
          <a:p>
            <a:r>
              <a:rPr lang="vi-VN" sz="4800" b="1" dirty="0"/>
              <a:t>Nguyên tắc chung sử dụng thư điện tử an toàn</a:t>
            </a:r>
          </a:p>
        </p:txBody>
      </p:sp>
      <p:sp>
        <p:nvSpPr>
          <p:cNvPr id="3" name="Circle: Hollow 2">
            <a:extLst>
              <a:ext uri="{FF2B5EF4-FFF2-40B4-BE49-F238E27FC236}">
                <a16:creationId xmlns:a16="http://schemas.microsoft.com/office/drawing/2014/main" id="{0DFD082D-0359-4D9E-823B-D129B1455046}"/>
              </a:ext>
            </a:extLst>
          </p:cNvPr>
          <p:cNvSpPr>
            <a:spLocks noChangeAspect="1"/>
          </p:cNvSpPr>
          <p:nvPr/>
        </p:nvSpPr>
        <p:spPr>
          <a:xfrm>
            <a:off x="932176" y="1924678"/>
            <a:ext cx="3657600" cy="3657600"/>
          </a:xfrm>
          <a:prstGeom prst="donut">
            <a:avLst>
              <a:gd name="adj" fmla="val 18423"/>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Oval 3">
            <a:extLst>
              <a:ext uri="{FF2B5EF4-FFF2-40B4-BE49-F238E27FC236}">
                <a16:creationId xmlns:a16="http://schemas.microsoft.com/office/drawing/2014/main" id="{56CFCF99-F3B9-4474-829B-899CF5B7FF49}"/>
              </a:ext>
            </a:extLst>
          </p:cNvPr>
          <p:cNvSpPr/>
          <p:nvPr/>
        </p:nvSpPr>
        <p:spPr>
          <a:xfrm>
            <a:off x="2331735" y="5030352"/>
            <a:ext cx="810105" cy="810105"/>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Oval 4">
            <a:extLst>
              <a:ext uri="{FF2B5EF4-FFF2-40B4-BE49-F238E27FC236}">
                <a16:creationId xmlns:a16="http://schemas.microsoft.com/office/drawing/2014/main" id="{D5B98831-3A03-4DAB-81C2-D33D4461E64D}"/>
              </a:ext>
            </a:extLst>
          </p:cNvPr>
          <p:cNvSpPr/>
          <p:nvPr/>
        </p:nvSpPr>
        <p:spPr>
          <a:xfrm>
            <a:off x="836504" y="2709965"/>
            <a:ext cx="810105" cy="810105"/>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Oval 5">
            <a:extLst>
              <a:ext uri="{FF2B5EF4-FFF2-40B4-BE49-F238E27FC236}">
                <a16:creationId xmlns:a16="http://schemas.microsoft.com/office/drawing/2014/main" id="{4AC663E8-E2C5-4B38-89CC-175311272F1B}"/>
              </a:ext>
            </a:extLst>
          </p:cNvPr>
          <p:cNvSpPr/>
          <p:nvPr/>
        </p:nvSpPr>
        <p:spPr>
          <a:xfrm>
            <a:off x="3830885" y="3997472"/>
            <a:ext cx="810105" cy="810105"/>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Oval 6">
            <a:extLst>
              <a:ext uri="{FF2B5EF4-FFF2-40B4-BE49-F238E27FC236}">
                <a16:creationId xmlns:a16="http://schemas.microsoft.com/office/drawing/2014/main" id="{AF5F278B-51D5-4D89-8F36-45C378C1C993}"/>
              </a:ext>
            </a:extLst>
          </p:cNvPr>
          <p:cNvSpPr/>
          <p:nvPr/>
        </p:nvSpPr>
        <p:spPr>
          <a:xfrm>
            <a:off x="2331735" y="1717497"/>
            <a:ext cx="810105" cy="810105"/>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Oval 7">
            <a:extLst>
              <a:ext uri="{FF2B5EF4-FFF2-40B4-BE49-F238E27FC236}">
                <a16:creationId xmlns:a16="http://schemas.microsoft.com/office/drawing/2014/main" id="{CC726EAB-5209-47EB-A5D5-0016E2951056}"/>
              </a:ext>
            </a:extLst>
          </p:cNvPr>
          <p:cNvSpPr/>
          <p:nvPr/>
        </p:nvSpPr>
        <p:spPr>
          <a:xfrm>
            <a:off x="836504" y="3997472"/>
            <a:ext cx="810105" cy="810105"/>
          </a:xfrm>
          <a:prstGeom prst="ellipse">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Oval 8">
            <a:extLst>
              <a:ext uri="{FF2B5EF4-FFF2-40B4-BE49-F238E27FC236}">
                <a16:creationId xmlns:a16="http://schemas.microsoft.com/office/drawing/2014/main" id="{4AC37376-6A67-4F23-A111-7ED51A23A3D5}"/>
              </a:ext>
            </a:extLst>
          </p:cNvPr>
          <p:cNvSpPr/>
          <p:nvPr/>
        </p:nvSpPr>
        <p:spPr>
          <a:xfrm>
            <a:off x="3830885" y="2709965"/>
            <a:ext cx="810105" cy="810105"/>
          </a:xfrm>
          <a:prstGeom prst="ellipse">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Isosceles Triangle 51">
            <a:extLst>
              <a:ext uri="{FF2B5EF4-FFF2-40B4-BE49-F238E27FC236}">
                <a16:creationId xmlns:a16="http://schemas.microsoft.com/office/drawing/2014/main" id="{B7AB50EB-4043-4891-9841-C3677BF7A717}"/>
              </a:ext>
            </a:extLst>
          </p:cNvPr>
          <p:cNvSpPr/>
          <p:nvPr/>
        </p:nvSpPr>
        <p:spPr>
          <a:xfrm>
            <a:off x="2263232" y="3353546"/>
            <a:ext cx="1052859" cy="77206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dirty="0"/>
          </a:p>
        </p:txBody>
      </p:sp>
      <p:sp>
        <p:nvSpPr>
          <p:cNvPr id="11" name="Oval 7">
            <a:extLst>
              <a:ext uri="{FF2B5EF4-FFF2-40B4-BE49-F238E27FC236}">
                <a16:creationId xmlns:a16="http://schemas.microsoft.com/office/drawing/2014/main" id="{7DC01357-5655-4B4A-A066-8B2450111306}"/>
              </a:ext>
            </a:extLst>
          </p:cNvPr>
          <p:cNvSpPr/>
          <p:nvPr/>
        </p:nvSpPr>
        <p:spPr>
          <a:xfrm>
            <a:off x="2571402" y="5270019"/>
            <a:ext cx="330770" cy="330770"/>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dirty="0"/>
          </a:p>
        </p:txBody>
      </p:sp>
      <p:sp>
        <p:nvSpPr>
          <p:cNvPr id="14" name="Round Same Side Corner Rectangle 36">
            <a:extLst>
              <a:ext uri="{FF2B5EF4-FFF2-40B4-BE49-F238E27FC236}">
                <a16:creationId xmlns:a16="http://schemas.microsoft.com/office/drawing/2014/main" id="{B102D8E9-1E4D-4AF8-A1FF-35A9BF3CCAD0}"/>
              </a:ext>
            </a:extLst>
          </p:cNvPr>
          <p:cNvSpPr/>
          <p:nvPr/>
        </p:nvSpPr>
        <p:spPr>
          <a:xfrm>
            <a:off x="4072126" y="2985505"/>
            <a:ext cx="327620" cy="259022"/>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dirty="0"/>
          </a:p>
        </p:txBody>
      </p:sp>
      <p:grpSp>
        <p:nvGrpSpPr>
          <p:cNvPr id="36" name="Group 35">
            <a:extLst>
              <a:ext uri="{FF2B5EF4-FFF2-40B4-BE49-F238E27FC236}">
                <a16:creationId xmlns:a16="http://schemas.microsoft.com/office/drawing/2014/main" id="{E3C6BD90-D6E0-4EEE-936B-7AE928CA2694}"/>
              </a:ext>
            </a:extLst>
          </p:cNvPr>
          <p:cNvGrpSpPr/>
          <p:nvPr/>
        </p:nvGrpSpPr>
        <p:grpSpPr>
          <a:xfrm>
            <a:off x="1846576" y="2764819"/>
            <a:ext cx="1828800" cy="1940459"/>
            <a:chOff x="8209276" y="2602894"/>
            <a:chExt cx="1828800" cy="1940459"/>
          </a:xfrm>
        </p:grpSpPr>
        <p:sp>
          <p:nvSpPr>
            <p:cNvPr id="17" name="Oval 16">
              <a:extLst>
                <a:ext uri="{FF2B5EF4-FFF2-40B4-BE49-F238E27FC236}">
                  <a16:creationId xmlns:a16="http://schemas.microsoft.com/office/drawing/2014/main" id="{92D31952-03C0-4F30-963B-23C2954306D0}"/>
                </a:ext>
              </a:extLst>
            </p:cNvPr>
            <p:cNvSpPr/>
            <p:nvPr/>
          </p:nvSpPr>
          <p:spPr>
            <a:xfrm>
              <a:off x="8209276" y="2677153"/>
              <a:ext cx="1828800" cy="18288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Oval 17">
              <a:extLst>
                <a:ext uri="{FF2B5EF4-FFF2-40B4-BE49-F238E27FC236}">
                  <a16:creationId xmlns:a16="http://schemas.microsoft.com/office/drawing/2014/main" id="{5DCFD59E-B0EF-45FB-9CC3-DF8ED186A80D}"/>
                </a:ext>
              </a:extLst>
            </p:cNvPr>
            <p:cNvSpPr/>
            <p:nvPr/>
          </p:nvSpPr>
          <p:spPr>
            <a:xfrm>
              <a:off x="9054271" y="2602894"/>
              <a:ext cx="131813" cy="1318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Oval 18">
              <a:extLst>
                <a:ext uri="{FF2B5EF4-FFF2-40B4-BE49-F238E27FC236}">
                  <a16:creationId xmlns:a16="http://schemas.microsoft.com/office/drawing/2014/main" id="{377DECEA-7015-43DA-A5E1-BB6C37D950AB}"/>
                </a:ext>
              </a:extLst>
            </p:cNvPr>
            <p:cNvSpPr/>
            <p:nvPr/>
          </p:nvSpPr>
          <p:spPr>
            <a:xfrm>
              <a:off x="9823892" y="3963687"/>
              <a:ext cx="131813" cy="1318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Oval 19">
              <a:extLst>
                <a:ext uri="{FF2B5EF4-FFF2-40B4-BE49-F238E27FC236}">
                  <a16:creationId xmlns:a16="http://schemas.microsoft.com/office/drawing/2014/main" id="{08A25653-53A0-4EB5-861F-FD8CBF26DF06}"/>
                </a:ext>
              </a:extLst>
            </p:cNvPr>
            <p:cNvSpPr/>
            <p:nvPr/>
          </p:nvSpPr>
          <p:spPr>
            <a:xfrm>
              <a:off x="8237564" y="3963687"/>
              <a:ext cx="131813" cy="1318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Oval 20">
              <a:extLst>
                <a:ext uri="{FF2B5EF4-FFF2-40B4-BE49-F238E27FC236}">
                  <a16:creationId xmlns:a16="http://schemas.microsoft.com/office/drawing/2014/main" id="{3D56D990-228D-4489-AC47-0D43E912A834}"/>
                </a:ext>
              </a:extLst>
            </p:cNvPr>
            <p:cNvSpPr/>
            <p:nvPr/>
          </p:nvSpPr>
          <p:spPr>
            <a:xfrm>
              <a:off x="9823892" y="3091678"/>
              <a:ext cx="131813" cy="1318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Oval 21">
              <a:extLst>
                <a:ext uri="{FF2B5EF4-FFF2-40B4-BE49-F238E27FC236}">
                  <a16:creationId xmlns:a16="http://schemas.microsoft.com/office/drawing/2014/main" id="{3EE1EE35-F9BE-496F-A444-8E12A65B1432}"/>
                </a:ext>
              </a:extLst>
            </p:cNvPr>
            <p:cNvSpPr/>
            <p:nvPr/>
          </p:nvSpPr>
          <p:spPr>
            <a:xfrm>
              <a:off x="8237564" y="3091678"/>
              <a:ext cx="131813" cy="1318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Oval 22">
              <a:extLst>
                <a:ext uri="{FF2B5EF4-FFF2-40B4-BE49-F238E27FC236}">
                  <a16:creationId xmlns:a16="http://schemas.microsoft.com/office/drawing/2014/main" id="{A67FA4F1-DAA9-4BCC-8A09-384331DC8A8F}"/>
                </a:ext>
              </a:extLst>
            </p:cNvPr>
            <p:cNvSpPr/>
            <p:nvPr/>
          </p:nvSpPr>
          <p:spPr>
            <a:xfrm>
              <a:off x="9054271" y="4411540"/>
              <a:ext cx="131813" cy="1318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40" name="TextBox 39">
            <a:extLst>
              <a:ext uri="{FF2B5EF4-FFF2-40B4-BE49-F238E27FC236}">
                <a16:creationId xmlns:a16="http://schemas.microsoft.com/office/drawing/2014/main" id="{EEE7050C-803D-42C1-B28D-2DA3467D4366}"/>
              </a:ext>
            </a:extLst>
          </p:cNvPr>
          <p:cNvSpPr txBox="1"/>
          <p:nvPr/>
        </p:nvSpPr>
        <p:spPr>
          <a:xfrm>
            <a:off x="5047520" y="1966622"/>
            <a:ext cx="6321193" cy="1569660"/>
          </a:xfrm>
          <a:prstGeom prst="rect">
            <a:avLst/>
          </a:prstGeom>
          <a:noFill/>
        </p:spPr>
        <p:txBody>
          <a:bodyPr wrap="square" rtlCol="0">
            <a:spAutoFit/>
          </a:bodyPr>
          <a:lstStyle/>
          <a:p>
            <a:pPr algn="just"/>
            <a:r>
              <a:rPr lang="vi-VN" sz="2400" dirty="0">
                <a:latin typeface="Arial" pitchFamily="34" charset="0"/>
                <a:cs typeface="Arial" pitchFamily="34" charset="0"/>
              </a:rPr>
              <a:t>Nên sử dụng chữ ký số để ký xác nhận trên thư điện tử gửi đi và kiểm tra nguồn gốc thư điện tử khi tiếp nhận bằng chữ ký số nếu thư đó đã được ký bằng chữ ký số của người gửi</a:t>
            </a:r>
            <a:r>
              <a:rPr lang="vi-VN" altLang="ko-KR" sz="2400" dirty="0">
                <a:cs typeface="Arial" pitchFamily="34" charset="0"/>
              </a:rPr>
              <a:t>.</a:t>
            </a:r>
          </a:p>
        </p:txBody>
      </p:sp>
      <p:sp>
        <p:nvSpPr>
          <p:cNvPr id="56" name="Frame 17">
            <a:extLst>
              <a:ext uri="{FF2B5EF4-FFF2-40B4-BE49-F238E27FC236}">
                <a16:creationId xmlns:a16="http://schemas.microsoft.com/office/drawing/2014/main" id="{1278BF84-DDF3-43F8-88E4-A0F28E4079EF}"/>
              </a:ext>
            </a:extLst>
          </p:cNvPr>
          <p:cNvSpPr/>
          <p:nvPr/>
        </p:nvSpPr>
        <p:spPr>
          <a:xfrm>
            <a:off x="1054402" y="4197415"/>
            <a:ext cx="376050" cy="376050"/>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57" name="Right Triangle 17">
            <a:extLst>
              <a:ext uri="{FF2B5EF4-FFF2-40B4-BE49-F238E27FC236}">
                <a16:creationId xmlns:a16="http://schemas.microsoft.com/office/drawing/2014/main" id="{6ADCC979-BA1C-4251-B6F5-CE5AA2B72FD0}"/>
              </a:ext>
            </a:extLst>
          </p:cNvPr>
          <p:cNvSpPr/>
          <p:nvPr/>
        </p:nvSpPr>
        <p:spPr>
          <a:xfrm>
            <a:off x="4088704" y="4165683"/>
            <a:ext cx="329514" cy="466689"/>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58" name="Parallelogram 15">
            <a:extLst>
              <a:ext uri="{FF2B5EF4-FFF2-40B4-BE49-F238E27FC236}">
                <a16:creationId xmlns:a16="http://schemas.microsoft.com/office/drawing/2014/main" id="{24ABDD0B-564D-4579-ACF2-A3B23447A0E6}"/>
              </a:ext>
            </a:extLst>
          </p:cNvPr>
          <p:cNvSpPr/>
          <p:nvPr/>
        </p:nvSpPr>
        <p:spPr>
          <a:xfrm rot="16200000">
            <a:off x="2505854" y="1882452"/>
            <a:ext cx="462444" cy="500579"/>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59" name="Rectangle 9">
            <a:extLst>
              <a:ext uri="{FF2B5EF4-FFF2-40B4-BE49-F238E27FC236}">
                <a16:creationId xmlns:a16="http://schemas.microsoft.com/office/drawing/2014/main" id="{444E6227-4972-4DE6-BEB0-C3FC42991182}"/>
              </a:ext>
            </a:extLst>
          </p:cNvPr>
          <p:cNvSpPr/>
          <p:nvPr/>
        </p:nvSpPr>
        <p:spPr>
          <a:xfrm>
            <a:off x="1061363" y="2896632"/>
            <a:ext cx="391003" cy="36601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6" name="Rectangle 15">
            <a:extLst>
              <a:ext uri="{FF2B5EF4-FFF2-40B4-BE49-F238E27FC236}">
                <a16:creationId xmlns:a16="http://schemas.microsoft.com/office/drawing/2014/main" id="{BC7B2439-C690-4BCC-8B01-8943239A2A3C}"/>
              </a:ext>
            </a:extLst>
          </p:cNvPr>
          <p:cNvSpPr/>
          <p:nvPr/>
        </p:nvSpPr>
        <p:spPr>
          <a:xfrm>
            <a:off x="5087097" y="3914624"/>
            <a:ext cx="6096000" cy="830997"/>
          </a:xfrm>
          <a:prstGeom prst="rect">
            <a:avLst/>
          </a:prstGeom>
        </p:spPr>
        <p:txBody>
          <a:bodyPr>
            <a:spAutoFit/>
          </a:bodyPr>
          <a:lstStyle/>
          <a:p>
            <a:pPr>
              <a:spcBef>
                <a:spcPts val="600"/>
              </a:spcBef>
              <a:spcAft>
                <a:spcPts val="600"/>
              </a:spcAft>
            </a:pPr>
            <a:r>
              <a:rPr lang="vi-VN" sz="2400" dirty="0">
                <a:latin typeface="Arial" pitchFamily="34" charset="0"/>
                <a:cs typeface="Arial" pitchFamily="34" charset="0"/>
              </a:rPr>
              <a:t>Xóa thư khi không còn cần thiết để tránh bị mất mát thông tin nếu tài khoản bị lộ</a:t>
            </a:r>
            <a:r>
              <a:rPr lang="en-US" sz="2400" dirty="0">
                <a:latin typeface="Arial" pitchFamily="34" charset="0"/>
                <a:cs typeface="Arial" pitchFamily="34" charset="0"/>
              </a:rPr>
              <a:t>.</a:t>
            </a:r>
            <a:endParaRPr lang="vi-VN" sz="2400" dirty="0">
              <a:latin typeface="Arial" pitchFamily="34" charset="0"/>
              <a:cs typeface="Arial" pitchFamily="34" charset="0"/>
            </a:endParaRPr>
          </a:p>
        </p:txBody>
      </p:sp>
      <p:sp>
        <p:nvSpPr>
          <p:cNvPr id="12" name="Rectangle 11">
            <a:extLst>
              <a:ext uri="{FF2B5EF4-FFF2-40B4-BE49-F238E27FC236}">
                <a16:creationId xmlns:a16="http://schemas.microsoft.com/office/drawing/2014/main" id="{D47597F5-1FA3-41E3-A78A-CE8B535A5587}"/>
              </a:ext>
            </a:extLst>
          </p:cNvPr>
          <p:cNvSpPr/>
          <p:nvPr/>
        </p:nvSpPr>
        <p:spPr>
          <a:xfrm>
            <a:off x="5087097" y="5081461"/>
            <a:ext cx="6096000" cy="830997"/>
          </a:xfrm>
          <a:prstGeom prst="rect">
            <a:avLst/>
          </a:prstGeom>
        </p:spPr>
        <p:txBody>
          <a:bodyPr>
            <a:spAutoFit/>
          </a:bodyPr>
          <a:lstStyle/>
          <a:p>
            <a:pPr>
              <a:spcBef>
                <a:spcPts val="600"/>
              </a:spcBef>
              <a:spcAft>
                <a:spcPts val="600"/>
              </a:spcAft>
            </a:pPr>
            <a:r>
              <a:rPr lang="vi-VN" sz="2400" dirty="0">
                <a:latin typeface="Arial" pitchFamily="34" charset="0"/>
                <a:cs typeface="Arial" pitchFamily="34" charset="0"/>
              </a:rPr>
              <a:t>Sử dụng và quản lý mật khẩu theo hướng dẫn sử dụng mật khẩu an toàn.</a:t>
            </a:r>
          </a:p>
        </p:txBody>
      </p:sp>
      <p:grpSp>
        <p:nvGrpSpPr>
          <p:cNvPr id="13" name="Group 12">
            <a:extLst>
              <a:ext uri="{FF2B5EF4-FFF2-40B4-BE49-F238E27FC236}">
                <a16:creationId xmlns:a16="http://schemas.microsoft.com/office/drawing/2014/main" id="{FD92E005-ADC8-01C0-E62F-3DCAB742731D}"/>
              </a:ext>
            </a:extLst>
          </p:cNvPr>
          <p:cNvGrpSpPr/>
          <p:nvPr/>
        </p:nvGrpSpPr>
        <p:grpSpPr>
          <a:xfrm>
            <a:off x="0" y="-6570"/>
            <a:ext cx="4452727" cy="563161"/>
            <a:chOff x="0" y="-6570"/>
            <a:chExt cx="4452727" cy="563161"/>
          </a:xfrm>
        </p:grpSpPr>
        <p:sp>
          <p:nvSpPr>
            <p:cNvPr id="15" name="Rectangle 14">
              <a:extLst>
                <a:ext uri="{FF2B5EF4-FFF2-40B4-BE49-F238E27FC236}">
                  <a16:creationId xmlns:a16="http://schemas.microsoft.com/office/drawing/2014/main" id="{12A55AAB-FE86-FE63-D311-05016F2CD51C}"/>
                </a:ext>
              </a:extLst>
            </p:cNvPr>
            <p:cNvSpPr/>
            <p:nvPr/>
          </p:nvSpPr>
          <p:spPr>
            <a:xfrm>
              <a:off x="737559" y="0"/>
              <a:ext cx="3715168" cy="553998"/>
            </a:xfrm>
            <a:prstGeom prst="rect">
              <a:avLst/>
            </a:prstGeom>
            <a:solidFill>
              <a:schemeClr val="accent6">
                <a:lumMod val="20000"/>
                <a:lumOff val="80000"/>
              </a:schemeClr>
            </a:solidFill>
          </p:spPr>
          <p:txBody>
            <a:bodyPr wrap="square" lIns="91440" tIns="45720" rIns="91440" bIns="45720">
              <a:spAutoFit/>
            </a:bodyPr>
            <a:lstStyle/>
            <a:p>
              <a:pPr algn="ctr"/>
              <a:r>
                <a:rPr lang="en-US" sz="30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THƯ ĐIỆN TỬ</a:t>
              </a:r>
              <a:endParaRPr lang="en-GB" sz="30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24" name="Picture 23">
              <a:extLst>
                <a:ext uri="{FF2B5EF4-FFF2-40B4-BE49-F238E27FC236}">
                  <a16:creationId xmlns:a16="http://schemas.microsoft.com/office/drawing/2014/main" id="{30A37877-0E84-4101-579C-99061A771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70"/>
              <a:ext cx="1177966" cy="563161"/>
            </a:xfrm>
            <a:prstGeom prst="rect">
              <a:avLst/>
            </a:prstGeom>
          </p:spPr>
        </p:pic>
      </p:grpSp>
    </p:spTree>
    <p:extLst>
      <p:ext uri="{BB962C8B-B14F-4D97-AF65-F5344CB8AC3E}">
        <p14:creationId xmlns:p14="http://schemas.microsoft.com/office/powerpoint/2010/main" val="10863560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1549526" y="454362"/>
            <a:ext cx="9029787" cy="1143301"/>
          </a:xfrm>
          <a:prstGeom prst="rect">
            <a:avLst/>
          </a:prstGeom>
        </p:spPr>
        <p:txBody>
          <a:bodyPr/>
          <a:lstStyle/>
          <a:p>
            <a:r>
              <a:rPr lang="en-US" sz="4800" b="1" dirty="0"/>
              <a:t>Khi nhận đ</a:t>
            </a:r>
            <a:r>
              <a:rPr lang="vi-VN" sz="4800" b="1" dirty="0"/>
              <a:t>ư</a:t>
            </a:r>
            <a:r>
              <a:rPr lang="en-US" sz="4800" b="1" dirty="0" err="1"/>
              <a:t>ợc</a:t>
            </a:r>
            <a:r>
              <a:rPr lang="en-US" sz="4800" b="1" dirty="0"/>
              <a:t> file đính kèm</a:t>
            </a:r>
            <a:endParaRPr lang="vi-VN" sz="4800" b="1" dirty="0"/>
          </a:p>
        </p:txBody>
      </p:sp>
      <p:sp>
        <p:nvSpPr>
          <p:cNvPr id="47" name="TextBox 46">
            <a:extLst>
              <a:ext uri="{FF2B5EF4-FFF2-40B4-BE49-F238E27FC236}">
                <a16:creationId xmlns:a16="http://schemas.microsoft.com/office/drawing/2014/main" id="{5B79F398-3127-4F40-BB58-1A06A20034A5}"/>
              </a:ext>
            </a:extLst>
          </p:cNvPr>
          <p:cNvSpPr txBox="1"/>
          <p:nvPr/>
        </p:nvSpPr>
        <p:spPr>
          <a:xfrm>
            <a:off x="853439" y="1821777"/>
            <a:ext cx="10380617" cy="830997"/>
          </a:xfrm>
          <a:prstGeom prst="rect">
            <a:avLst/>
          </a:prstGeom>
          <a:noFill/>
        </p:spPr>
        <p:txBody>
          <a:bodyPr wrap="square" rtlCol="0">
            <a:spAutoFit/>
          </a:bodyPr>
          <a:lstStyle/>
          <a:p>
            <a:r>
              <a:rPr lang="vi-VN" altLang="ko-KR" sz="2400" dirty="0">
                <a:cs typeface="Arial" pitchFamily="34" charset="0"/>
              </a:rPr>
              <a:t>Khi nhận được thư điện tử gửi kèm tệp tin mà không phát hiện ra nghi ngờ thì thực hiện các bước sau:</a:t>
            </a:r>
          </a:p>
        </p:txBody>
      </p:sp>
      <p:pic>
        <p:nvPicPr>
          <p:cNvPr id="13" name="Picture 12">
            <a:extLst>
              <a:ext uri="{FF2B5EF4-FFF2-40B4-BE49-F238E27FC236}">
                <a16:creationId xmlns:a16="http://schemas.microsoft.com/office/drawing/2014/main" id="{53E86811-F1BE-44E2-99D4-A034A916A0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835" y="2994789"/>
            <a:ext cx="2981343" cy="2981343"/>
          </a:xfrm>
          <a:prstGeom prst="rect">
            <a:avLst/>
          </a:prstGeom>
        </p:spPr>
      </p:pic>
      <p:grpSp>
        <p:nvGrpSpPr>
          <p:cNvPr id="31" name="Group 30">
            <a:extLst>
              <a:ext uri="{FF2B5EF4-FFF2-40B4-BE49-F238E27FC236}">
                <a16:creationId xmlns:a16="http://schemas.microsoft.com/office/drawing/2014/main" id="{BDE258A4-DAEA-4525-9F80-8D1921CBD60A}"/>
              </a:ext>
            </a:extLst>
          </p:cNvPr>
          <p:cNvGrpSpPr/>
          <p:nvPr/>
        </p:nvGrpSpPr>
        <p:grpSpPr>
          <a:xfrm>
            <a:off x="3542538" y="2876888"/>
            <a:ext cx="2255520" cy="2005716"/>
            <a:chOff x="-475010" y="965226"/>
            <a:chExt cx="3859356" cy="2005716"/>
          </a:xfrm>
        </p:grpSpPr>
        <p:sp>
          <p:nvSpPr>
            <p:cNvPr id="45" name="TextBox 38">
              <a:extLst>
                <a:ext uri="{FF2B5EF4-FFF2-40B4-BE49-F238E27FC236}">
                  <a16:creationId xmlns:a16="http://schemas.microsoft.com/office/drawing/2014/main" id="{722B7DC8-FB2A-4382-B5A8-D357F7BAA1CE}"/>
                </a:ext>
              </a:extLst>
            </p:cNvPr>
            <p:cNvSpPr txBox="1"/>
            <p:nvPr/>
          </p:nvSpPr>
          <p:spPr>
            <a:xfrm>
              <a:off x="-475010" y="965226"/>
              <a:ext cx="3859356" cy="461665"/>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400" b="1" dirty="0">
                  <a:solidFill>
                    <a:schemeClr val="accent6"/>
                  </a:solidFill>
                  <a:cs typeface="Arial" pitchFamily="34" charset="0"/>
                </a:rPr>
                <a:t>B</a:t>
              </a:r>
              <a:r>
                <a:rPr lang="vi-VN" altLang="ko-KR" sz="2400" b="1" dirty="0">
                  <a:solidFill>
                    <a:schemeClr val="accent6"/>
                  </a:solidFill>
                  <a:cs typeface="Arial" pitchFamily="34" charset="0"/>
                </a:rPr>
                <a:t>ư</a:t>
              </a:r>
              <a:r>
                <a:rPr lang="en-US" altLang="ko-KR" sz="2400" b="1" dirty="0" err="1">
                  <a:solidFill>
                    <a:schemeClr val="accent6"/>
                  </a:solidFill>
                  <a:cs typeface="Arial" pitchFamily="34" charset="0"/>
                </a:rPr>
                <a:t>ớc</a:t>
              </a:r>
              <a:r>
                <a:rPr lang="en-US" altLang="ko-KR" sz="2400" b="1" dirty="0">
                  <a:solidFill>
                    <a:schemeClr val="accent6"/>
                  </a:solidFill>
                  <a:cs typeface="Arial" pitchFamily="34" charset="0"/>
                </a:rPr>
                <a:t> 1</a:t>
              </a:r>
              <a:endParaRPr lang="ko-KR" altLang="en-US" sz="2400" b="1" dirty="0">
                <a:solidFill>
                  <a:schemeClr val="accent6"/>
                </a:solidFill>
                <a:cs typeface="Arial" pitchFamily="34" charset="0"/>
              </a:endParaRPr>
            </a:p>
          </p:txBody>
        </p:sp>
        <p:sp>
          <p:nvSpPr>
            <p:cNvPr id="46" name="TextBox 39">
              <a:extLst>
                <a:ext uri="{FF2B5EF4-FFF2-40B4-BE49-F238E27FC236}">
                  <a16:creationId xmlns:a16="http://schemas.microsoft.com/office/drawing/2014/main" id="{EEE7050C-803D-42C1-B28D-2DA3467D4366}"/>
                </a:ext>
              </a:extLst>
            </p:cNvPr>
            <p:cNvSpPr txBox="1"/>
            <p:nvPr/>
          </p:nvSpPr>
          <p:spPr>
            <a:xfrm>
              <a:off x="-460972" y="1339726"/>
              <a:ext cx="3845318" cy="16312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ko-KR" sz="2000" dirty="0">
                  <a:cs typeface="Arial" pitchFamily="34" charset="0"/>
                </a:rPr>
                <a:t>Tải tệp tin về ổ cứng (tuyệt đổi không mở hoặc kích hoạt tệp tin ngay);</a:t>
              </a:r>
            </a:p>
          </p:txBody>
        </p:sp>
      </p:grpSp>
      <p:grpSp>
        <p:nvGrpSpPr>
          <p:cNvPr id="32" name="Group 31">
            <a:extLst>
              <a:ext uri="{FF2B5EF4-FFF2-40B4-BE49-F238E27FC236}">
                <a16:creationId xmlns:a16="http://schemas.microsoft.com/office/drawing/2014/main" id="{62DC079C-52F5-4F05-A17E-4D7C4AA1EE41}"/>
              </a:ext>
            </a:extLst>
          </p:cNvPr>
          <p:cNvGrpSpPr/>
          <p:nvPr/>
        </p:nvGrpSpPr>
        <p:grpSpPr>
          <a:xfrm>
            <a:off x="6071303" y="2876888"/>
            <a:ext cx="2828857" cy="3242471"/>
            <a:chOff x="-460973" y="959577"/>
            <a:chExt cx="3859356" cy="3242471"/>
          </a:xfrm>
        </p:grpSpPr>
        <p:sp>
          <p:nvSpPr>
            <p:cNvPr id="43" name="TextBox 41">
              <a:extLst>
                <a:ext uri="{FF2B5EF4-FFF2-40B4-BE49-F238E27FC236}">
                  <a16:creationId xmlns:a16="http://schemas.microsoft.com/office/drawing/2014/main" id="{CE80B494-C865-4F8D-A994-7EF5F4DFBCBF}"/>
                </a:ext>
              </a:extLst>
            </p:cNvPr>
            <p:cNvSpPr txBox="1"/>
            <p:nvPr/>
          </p:nvSpPr>
          <p:spPr>
            <a:xfrm>
              <a:off x="-460973" y="959577"/>
              <a:ext cx="3859356" cy="461665"/>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400" b="1" dirty="0">
                  <a:solidFill>
                    <a:schemeClr val="accent3"/>
                  </a:solidFill>
                  <a:cs typeface="Arial" pitchFamily="34" charset="0"/>
                </a:rPr>
                <a:t>B</a:t>
              </a:r>
              <a:r>
                <a:rPr lang="vi-VN" altLang="ko-KR" sz="2400" b="1" dirty="0">
                  <a:solidFill>
                    <a:schemeClr val="accent3"/>
                  </a:solidFill>
                  <a:cs typeface="Arial" pitchFamily="34" charset="0"/>
                </a:rPr>
                <a:t>ư</a:t>
              </a:r>
              <a:r>
                <a:rPr lang="en-US" altLang="ko-KR" sz="2400" b="1" dirty="0" err="1">
                  <a:solidFill>
                    <a:schemeClr val="accent3"/>
                  </a:solidFill>
                  <a:cs typeface="Arial" pitchFamily="34" charset="0"/>
                </a:rPr>
                <a:t>ớc</a:t>
              </a:r>
              <a:r>
                <a:rPr lang="en-US" altLang="ko-KR" sz="2400" b="1" dirty="0">
                  <a:solidFill>
                    <a:schemeClr val="accent3"/>
                  </a:solidFill>
                  <a:cs typeface="Arial" pitchFamily="34" charset="0"/>
                </a:rPr>
                <a:t> 2</a:t>
              </a:r>
              <a:endParaRPr lang="ko-KR" altLang="en-US" sz="2400" b="1" dirty="0">
                <a:solidFill>
                  <a:schemeClr val="accent3"/>
                </a:solidFill>
                <a:cs typeface="Arial" pitchFamily="34" charset="0"/>
              </a:endParaRPr>
            </a:p>
          </p:txBody>
        </p:sp>
        <p:sp>
          <p:nvSpPr>
            <p:cNvPr id="44" name="TextBox 42">
              <a:extLst>
                <a:ext uri="{FF2B5EF4-FFF2-40B4-BE49-F238E27FC236}">
                  <a16:creationId xmlns:a16="http://schemas.microsoft.com/office/drawing/2014/main" id="{4CED51FB-B06F-4EDA-ADEC-5DBE99380C19}"/>
                </a:ext>
              </a:extLst>
            </p:cNvPr>
            <p:cNvSpPr txBox="1"/>
            <p:nvPr/>
          </p:nvSpPr>
          <p:spPr>
            <a:xfrm>
              <a:off x="-460973" y="1339726"/>
              <a:ext cx="384532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vi-VN" sz="2000" dirty="0">
                  <a:latin typeface="Arial" pitchFamily="34" charset="0"/>
                  <a:cs typeface="Arial" pitchFamily="34" charset="0"/>
                </a:rPr>
                <a:t>Dùng phần mềm diệt mã độc quét kiểm tra tệp tin vừa tải về (nếu cần có thể liên lạc lại với người gửi thư để xác nhận tệp tin đã nhận được). Chỉ mở tệp tin nếu không phát hiện ra mã độc</a:t>
              </a:r>
              <a:r>
                <a:rPr lang="en-US" sz="2000" dirty="0">
                  <a:latin typeface="Arial" pitchFamily="34" charset="0"/>
                  <a:cs typeface="Arial" pitchFamily="34" charset="0"/>
                </a:rPr>
                <a:t>.</a:t>
              </a:r>
              <a:endParaRPr lang="en-US" altLang="ko-KR" sz="2000" dirty="0">
                <a:solidFill>
                  <a:schemeClr val="tx1">
                    <a:lumMod val="75000"/>
                    <a:lumOff val="25000"/>
                  </a:schemeClr>
                </a:solidFill>
                <a:cs typeface="Arial" pitchFamily="34" charset="0"/>
              </a:endParaRPr>
            </a:p>
          </p:txBody>
        </p:sp>
      </p:grpSp>
      <p:grpSp>
        <p:nvGrpSpPr>
          <p:cNvPr id="33" name="Group 32">
            <a:extLst>
              <a:ext uri="{FF2B5EF4-FFF2-40B4-BE49-F238E27FC236}">
                <a16:creationId xmlns:a16="http://schemas.microsoft.com/office/drawing/2014/main" id="{4A1BE282-E4F4-40ED-ACA0-4EA16F5DEFAC}"/>
              </a:ext>
            </a:extLst>
          </p:cNvPr>
          <p:cNvGrpSpPr/>
          <p:nvPr/>
        </p:nvGrpSpPr>
        <p:grpSpPr>
          <a:xfrm>
            <a:off x="9135291" y="2876888"/>
            <a:ext cx="2519977" cy="2005716"/>
            <a:chOff x="-475010" y="965226"/>
            <a:chExt cx="3859356" cy="2005716"/>
          </a:xfrm>
        </p:grpSpPr>
        <p:sp>
          <p:nvSpPr>
            <p:cNvPr id="41" name="TextBox 44">
              <a:extLst>
                <a:ext uri="{FF2B5EF4-FFF2-40B4-BE49-F238E27FC236}">
                  <a16:creationId xmlns:a16="http://schemas.microsoft.com/office/drawing/2014/main" id="{6F0DD3F3-C669-49F6-8498-28BF2467F6AD}"/>
                </a:ext>
              </a:extLst>
            </p:cNvPr>
            <p:cNvSpPr txBox="1"/>
            <p:nvPr/>
          </p:nvSpPr>
          <p:spPr>
            <a:xfrm>
              <a:off x="-475010" y="965226"/>
              <a:ext cx="3859356" cy="461665"/>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400" b="1" dirty="0">
                  <a:solidFill>
                    <a:schemeClr val="accent2"/>
                  </a:solidFill>
                  <a:cs typeface="Arial" pitchFamily="34" charset="0"/>
                </a:rPr>
                <a:t>B</a:t>
              </a:r>
              <a:r>
                <a:rPr lang="vi-VN" altLang="ko-KR" sz="2400" b="1" dirty="0">
                  <a:solidFill>
                    <a:schemeClr val="accent2"/>
                  </a:solidFill>
                  <a:cs typeface="Arial" pitchFamily="34" charset="0"/>
                </a:rPr>
                <a:t>ư</a:t>
              </a:r>
              <a:r>
                <a:rPr lang="en-US" altLang="ko-KR" sz="2400" b="1" dirty="0" err="1">
                  <a:solidFill>
                    <a:schemeClr val="accent2"/>
                  </a:solidFill>
                  <a:cs typeface="Arial" pitchFamily="34" charset="0"/>
                </a:rPr>
                <a:t>ớc</a:t>
              </a:r>
              <a:r>
                <a:rPr lang="en-US" altLang="ko-KR" sz="2400" b="1" dirty="0">
                  <a:solidFill>
                    <a:schemeClr val="accent2"/>
                  </a:solidFill>
                  <a:cs typeface="Arial" pitchFamily="34" charset="0"/>
                </a:rPr>
                <a:t> 3</a:t>
              </a:r>
              <a:endParaRPr lang="ko-KR" altLang="en-US" sz="2400" b="1" dirty="0">
                <a:solidFill>
                  <a:schemeClr val="accent2"/>
                </a:solidFill>
                <a:cs typeface="Arial" pitchFamily="34" charset="0"/>
              </a:endParaRPr>
            </a:p>
          </p:txBody>
        </p:sp>
        <p:sp>
          <p:nvSpPr>
            <p:cNvPr id="42" name="TextBox 45">
              <a:extLst>
                <a:ext uri="{FF2B5EF4-FFF2-40B4-BE49-F238E27FC236}">
                  <a16:creationId xmlns:a16="http://schemas.microsoft.com/office/drawing/2014/main" id="{C9726C4E-B29E-47A4-A36B-3CA69ABA8499}"/>
                </a:ext>
              </a:extLst>
            </p:cNvPr>
            <p:cNvSpPr txBox="1"/>
            <p:nvPr/>
          </p:nvSpPr>
          <p:spPr>
            <a:xfrm>
              <a:off x="-460974" y="1339726"/>
              <a:ext cx="3845320" cy="16312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vi-VN" sz="2000" dirty="0">
                  <a:latin typeface="Arial" pitchFamily="34" charset="0"/>
                  <a:cs typeface="Arial" pitchFamily="34" charset="0"/>
                </a:rPr>
                <a:t>Nếu phát hiện ra mã độc, liên hệ ngay quản trị hệ thống thông tin tại đơn vị để xử lý.</a:t>
              </a:r>
              <a:endParaRPr lang="en-US" altLang="ko-KR" sz="2000" dirty="0">
                <a:solidFill>
                  <a:schemeClr val="tx1">
                    <a:lumMod val="75000"/>
                    <a:lumOff val="25000"/>
                  </a:schemeClr>
                </a:solidFill>
                <a:cs typeface="Arial" pitchFamily="34" charset="0"/>
              </a:endParaRPr>
            </a:p>
          </p:txBody>
        </p:sp>
      </p:grpSp>
      <p:grpSp>
        <p:nvGrpSpPr>
          <p:cNvPr id="3" name="Group 2">
            <a:extLst>
              <a:ext uri="{FF2B5EF4-FFF2-40B4-BE49-F238E27FC236}">
                <a16:creationId xmlns:a16="http://schemas.microsoft.com/office/drawing/2014/main" id="{B2FA1F89-6BC4-0AAE-B5B8-2A5E9D4288D3}"/>
              </a:ext>
            </a:extLst>
          </p:cNvPr>
          <p:cNvGrpSpPr/>
          <p:nvPr/>
        </p:nvGrpSpPr>
        <p:grpSpPr>
          <a:xfrm>
            <a:off x="0" y="-6570"/>
            <a:ext cx="4452727" cy="563161"/>
            <a:chOff x="0" y="-6570"/>
            <a:chExt cx="4452727" cy="563161"/>
          </a:xfrm>
        </p:grpSpPr>
        <p:sp>
          <p:nvSpPr>
            <p:cNvPr id="4" name="Rectangle 3">
              <a:extLst>
                <a:ext uri="{FF2B5EF4-FFF2-40B4-BE49-F238E27FC236}">
                  <a16:creationId xmlns:a16="http://schemas.microsoft.com/office/drawing/2014/main" id="{83C562B5-1A7C-4F66-4EAF-1C48D4C7DA9B}"/>
                </a:ext>
              </a:extLst>
            </p:cNvPr>
            <p:cNvSpPr/>
            <p:nvPr/>
          </p:nvSpPr>
          <p:spPr>
            <a:xfrm>
              <a:off x="737559" y="0"/>
              <a:ext cx="3715168" cy="553998"/>
            </a:xfrm>
            <a:prstGeom prst="rect">
              <a:avLst/>
            </a:prstGeom>
            <a:solidFill>
              <a:schemeClr val="accent6">
                <a:lumMod val="20000"/>
                <a:lumOff val="80000"/>
              </a:schemeClr>
            </a:solidFill>
          </p:spPr>
          <p:txBody>
            <a:bodyPr wrap="square" lIns="91440" tIns="45720" rIns="91440" bIns="45720">
              <a:spAutoFit/>
            </a:bodyPr>
            <a:lstStyle/>
            <a:p>
              <a:pPr algn="ctr"/>
              <a:r>
                <a:rPr lang="en-US" sz="30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THƯ ĐIỆN TỬ</a:t>
              </a:r>
              <a:endParaRPr lang="en-GB" sz="30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5" name="Picture 4">
              <a:extLst>
                <a:ext uri="{FF2B5EF4-FFF2-40B4-BE49-F238E27FC236}">
                  <a16:creationId xmlns:a16="http://schemas.microsoft.com/office/drawing/2014/main" id="{6ACB25D5-C3D8-B7F7-337F-EE75963786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570"/>
              <a:ext cx="1177966" cy="563161"/>
            </a:xfrm>
            <a:prstGeom prst="rect">
              <a:avLst/>
            </a:prstGeom>
          </p:spPr>
        </p:pic>
      </p:grpSp>
    </p:spTree>
    <p:extLst>
      <p:ext uri="{BB962C8B-B14F-4D97-AF65-F5344CB8AC3E}">
        <p14:creationId xmlns:p14="http://schemas.microsoft.com/office/powerpoint/2010/main" val="3555891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a:xfrm>
            <a:off x="1828800" y="-228600"/>
            <a:ext cx="77724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endParaRPr lang="en-US" dirty="0"/>
          </a:p>
        </p:txBody>
      </p:sp>
      <p:sp>
        <p:nvSpPr>
          <p:cNvPr id="7" name="Slide Number Placeholder 6"/>
          <p:cNvSpPr>
            <a:spLocks noGrp="1"/>
          </p:cNvSpPr>
          <p:nvPr>
            <p:ph type="sldNum" sz="quarter" idx="12"/>
          </p:nvPr>
        </p:nvSpPr>
        <p:spPr/>
        <p:txBody>
          <a:bodyPr/>
          <a:lstStyle/>
          <a:p>
            <a:fld id="{A1A52A4C-8883-4C52-AAE8-0405D358AC4B}" type="slidenum">
              <a:rPr lang="en-US" sz="1600" b="1"/>
              <a:pPr/>
              <a:t>6</a:t>
            </a:fld>
            <a:endParaRPr lang="en-US" sz="1600" b="1" dirty="0"/>
          </a:p>
        </p:txBody>
      </p:sp>
      <p:sp>
        <p:nvSpPr>
          <p:cNvPr id="8" name="TextBox 7"/>
          <p:cNvSpPr txBox="1"/>
          <p:nvPr/>
        </p:nvSpPr>
        <p:spPr>
          <a:xfrm>
            <a:off x="2362201" y="1447800"/>
            <a:ext cx="184731" cy="369332"/>
          </a:xfrm>
          <a:prstGeom prst="rect">
            <a:avLst/>
          </a:prstGeom>
          <a:noFill/>
        </p:spPr>
        <p:txBody>
          <a:bodyPr wrap="none" rtlCol="0">
            <a:spAutoFit/>
          </a:bodyPr>
          <a:lstStyle/>
          <a:p>
            <a:endParaRPr lang="vi-VN" dirty="0"/>
          </a:p>
        </p:txBody>
      </p:sp>
      <p:sp>
        <p:nvSpPr>
          <p:cNvPr id="10" name="Content Placeholder 2"/>
          <p:cNvSpPr txBox="1">
            <a:spLocks/>
          </p:cNvSpPr>
          <p:nvPr/>
        </p:nvSpPr>
        <p:spPr>
          <a:xfrm>
            <a:off x="702366" y="1066800"/>
            <a:ext cx="10787270" cy="5105400"/>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Aft>
                <a:spcPts val="600"/>
              </a:spcAft>
            </a:pPr>
            <a:r>
              <a:rPr lang="en-US" sz="2500" b="1"/>
              <a:t>An </a:t>
            </a:r>
            <a:r>
              <a:rPr lang="en-US" sz="2500" b="1" dirty="0" err="1"/>
              <a:t>toàn</a:t>
            </a:r>
            <a:r>
              <a:rPr lang="en-US" sz="2500" b="1" dirty="0"/>
              <a:t> </a:t>
            </a:r>
            <a:r>
              <a:rPr lang="en-US" sz="2500" b="1" dirty="0" err="1"/>
              <a:t>thông</a:t>
            </a:r>
            <a:r>
              <a:rPr lang="en-US" sz="2500" b="1" dirty="0"/>
              <a:t> tin </a:t>
            </a:r>
            <a:r>
              <a:rPr lang="en-US" sz="2500" dirty="0" err="1"/>
              <a:t>có</a:t>
            </a:r>
            <a:r>
              <a:rPr lang="en-US" sz="2500" dirty="0"/>
              <a:t> </a:t>
            </a:r>
            <a:r>
              <a:rPr lang="en-US" sz="2500" dirty="0" err="1"/>
              <a:t>nghĩa</a:t>
            </a:r>
            <a:r>
              <a:rPr lang="en-US" sz="2500" dirty="0"/>
              <a:t> </a:t>
            </a:r>
            <a:r>
              <a:rPr lang="en-US" sz="2500" dirty="0" err="1"/>
              <a:t>là</a:t>
            </a:r>
            <a:r>
              <a:rPr lang="en-US" sz="2500" dirty="0"/>
              <a:t> </a:t>
            </a:r>
            <a:r>
              <a:rPr lang="en-US" sz="2500" dirty="0" err="1"/>
              <a:t>phải</a:t>
            </a:r>
            <a:r>
              <a:rPr lang="en-US" sz="2500" dirty="0"/>
              <a:t> </a:t>
            </a:r>
            <a:r>
              <a:rPr lang="en-US" sz="2500" dirty="0" err="1"/>
              <a:t>tổ</a:t>
            </a:r>
            <a:r>
              <a:rPr lang="en-US" sz="2500" dirty="0"/>
              <a:t> </a:t>
            </a:r>
            <a:r>
              <a:rPr lang="en-US" sz="2500" dirty="0" err="1"/>
              <a:t>chức</a:t>
            </a:r>
            <a:r>
              <a:rPr lang="en-US" sz="2500" dirty="0"/>
              <a:t> </a:t>
            </a:r>
            <a:r>
              <a:rPr lang="en-US" sz="2500" dirty="0" err="1"/>
              <a:t>việc</a:t>
            </a:r>
            <a:r>
              <a:rPr lang="en-US" sz="2500" dirty="0"/>
              <a:t> </a:t>
            </a:r>
            <a:r>
              <a:rPr lang="en-US" sz="2500" dirty="0" err="1"/>
              <a:t>xử</a:t>
            </a:r>
            <a:r>
              <a:rPr lang="en-US" sz="2500" dirty="0"/>
              <a:t> </a:t>
            </a:r>
            <a:r>
              <a:rPr lang="en-US" sz="2500" dirty="0" err="1"/>
              <a:t>lý</a:t>
            </a:r>
            <a:r>
              <a:rPr lang="en-US" sz="2500" dirty="0"/>
              <a:t>, </a:t>
            </a:r>
            <a:r>
              <a:rPr lang="en-US" sz="2500" dirty="0" err="1"/>
              <a:t>ghi</a:t>
            </a:r>
            <a:r>
              <a:rPr lang="en-US" sz="2500" dirty="0"/>
              <a:t> </a:t>
            </a:r>
            <a:r>
              <a:rPr lang="en-US" sz="2500" dirty="0" err="1"/>
              <a:t>nhớ</a:t>
            </a:r>
            <a:r>
              <a:rPr lang="en-US" sz="2500" dirty="0"/>
              <a:t> </a:t>
            </a:r>
            <a:r>
              <a:rPr lang="en-US" sz="2500" dirty="0" err="1"/>
              <a:t>và</a:t>
            </a:r>
            <a:r>
              <a:rPr lang="en-US" sz="2500" dirty="0"/>
              <a:t> </a:t>
            </a:r>
            <a:r>
              <a:rPr lang="en-US" sz="2500" dirty="0" err="1"/>
              <a:t>trao</a:t>
            </a:r>
            <a:r>
              <a:rPr lang="en-US" sz="2500" dirty="0"/>
              <a:t> </a:t>
            </a:r>
            <a:r>
              <a:rPr lang="en-US" sz="2500" dirty="0" err="1"/>
              <a:t>đổi</a:t>
            </a:r>
            <a:r>
              <a:rPr lang="en-US" sz="2500" dirty="0"/>
              <a:t> </a:t>
            </a:r>
            <a:r>
              <a:rPr lang="en-US" sz="2500" dirty="0" err="1"/>
              <a:t>thông</a:t>
            </a:r>
            <a:r>
              <a:rPr lang="en-US" sz="2500" dirty="0"/>
              <a:t> tin </a:t>
            </a:r>
            <a:r>
              <a:rPr lang="en-US" sz="2500" i="1" dirty="0" err="1">
                <a:solidFill>
                  <a:srgbClr val="FF0000"/>
                </a:solidFill>
              </a:rPr>
              <a:t>đảm</a:t>
            </a:r>
            <a:r>
              <a:rPr lang="en-US" sz="2500" i="1" dirty="0">
                <a:solidFill>
                  <a:srgbClr val="FF0000"/>
                </a:solidFill>
              </a:rPr>
              <a:t> </a:t>
            </a:r>
            <a:r>
              <a:rPr lang="en-US" sz="2500" i="1" dirty="0" err="1">
                <a:solidFill>
                  <a:srgbClr val="FF0000"/>
                </a:solidFill>
              </a:rPr>
              <a:t>bảo</a:t>
            </a:r>
            <a:r>
              <a:rPr lang="en-US" sz="2500" i="1" dirty="0">
                <a:solidFill>
                  <a:srgbClr val="FF0000"/>
                </a:solidFill>
              </a:rPr>
              <a:t> </a:t>
            </a:r>
            <a:r>
              <a:rPr lang="en-US" sz="2500" i="1" dirty="0" err="1">
                <a:solidFill>
                  <a:srgbClr val="FF0000"/>
                </a:solidFill>
              </a:rPr>
              <a:t>tính</a:t>
            </a:r>
            <a:r>
              <a:rPr lang="en-US" sz="2500" i="1" dirty="0">
                <a:solidFill>
                  <a:srgbClr val="FF0000"/>
                </a:solidFill>
              </a:rPr>
              <a:t> </a:t>
            </a:r>
            <a:r>
              <a:rPr lang="en-US" sz="2500" i="1" dirty="0" err="1">
                <a:solidFill>
                  <a:srgbClr val="FF0000"/>
                </a:solidFill>
              </a:rPr>
              <a:t>bí</a:t>
            </a:r>
            <a:r>
              <a:rPr lang="en-US" sz="2500" i="1" dirty="0">
                <a:solidFill>
                  <a:srgbClr val="FF0000"/>
                </a:solidFill>
              </a:rPr>
              <a:t> </a:t>
            </a:r>
            <a:r>
              <a:rPr lang="en-US" sz="2500" i="1" dirty="0" err="1">
                <a:solidFill>
                  <a:srgbClr val="FF0000"/>
                </a:solidFill>
              </a:rPr>
              <a:t>mật</a:t>
            </a:r>
            <a:r>
              <a:rPr lang="en-US" sz="2500" i="1">
                <a:solidFill>
                  <a:srgbClr val="FF0000"/>
                </a:solidFill>
              </a:rPr>
              <a:t>, tòan </a:t>
            </a:r>
            <a:r>
              <a:rPr lang="en-US" sz="2500" i="1" err="1">
                <a:solidFill>
                  <a:srgbClr val="FF0000"/>
                </a:solidFill>
              </a:rPr>
              <a:t>vẹn</a:t>
            </a:r>
            <a:r>
              <a:rPr lang="en-US" sz="2500" i="1">
                <a:solidFill>
                  <a:srgbClr val="FF0000"/>
                </a:solidFill>
              </a:rPr>
              <a:t> và </a:t>
            </a:r>
            <a:r>
              <a:rPr lang="en-US" sz="2500" i="1" dirty="0" err="1">
                <a:solidFill>
                  <a:srgbClr val="FF0000"/>
                </a:solidFill>
              </a:rPr>
              <a:t>khả</a:t>
            </a:r>
            <a:r>
              <a:rPr lang="en-US" sz="2500" i="1" dirty="0">
                <a:solidFill>
                  <a:srgbClr val="FF0000"/>
                </a:solidFill>
              </a:rPr>
              <a:t> </a:t>
            </a:r>
            <a:r>
              <a:rPr lang="en-US" sz="2500" i="1" dirty="0" err="1">
                <a:solidFill>
                  <a:srgbClr val="FF0000"/>
                </a:solidFill>
              </a:rPr>
              <a:t>dụng</a:t>
            </a:r>
            <a:r>
              <a:rPr lang="en-US" sz="2500" i="1" dirty="0">
                <a:solidFill>
                  <a:srgbClr val="FF0000"/>
                </a:solidFill>
              </a:rPr>
              <a:t> ở </a:t>
            </a:r>
            <a:r>
              <a:rPr lang="en-US" sz="2500" i="1" dirty="0" err="1">
                <a:solidFill>
                  <a:srgbClr val="FF0000"/>
                </a:solidFill>
              </a:rPr>
              <a:t>mức</a:t>
            </a:r>
            <a:r>
              <a:rPr lang="en-US" sz="2500" i="1" dirty="0">
                <a:solidFill>
                  <a:srgbClr val="FF0000"/>
                </a:solidFill>
              </a:rPr>
              <a:t> </a:t>
            </a:r>
            <a:r>
              <a:rPr lang="en-US" sz="2500" i="1" dirty="0" err="1">
                <a:solidFill>
                  <a:srgbClr val="FF0000"/>
                </a:solidFill>
              </a:rPr>
              <a:t>độ</a:t>
            </a:r>
            <a:r>
              <a:rPr lang="en-US" sz="2500" i="1" dirty="0">
                <a:solidFill>
                  <a:srgbClr val="FF0000"/>
                </a:solidFill>
              </a:rPr>
              <a:t> </a:t>
            </a:r>
            <a:r>
              <a:rPr lang="en-US" sz="2500" i="1" err="1">
                <a:solidFill>
                  <a:srgbClr val="FF0000"/>
                </a:solidFill>
              </a:rPr>
              <a:t>đầy</a:t>
            </a:r>
            <a:r>
              <a:rPr lang="en-US" sz="2500" i="1">
                <a:solidFill>
                  <a:srgbClr val="FF0000"/>
                </a:solidFill>
              </a:rPr>
              <a:t> đủ</a:t>
            </a:r>
            <a:endParaRPr lang="en-US" sz="2500" dirty="0"/>
          </a:p>
          <a:p>
            <a:pPr algn="just">
              <a:spcAft>
                <a:spcPts val="600"/>
              </a:spcAft>
            </a:pPr>
            <a:r>
              <a:rPr lang="en-US" sz="2500" b="1" dirty="0"/>
              <a:t>An </a:t>
            </a:r>
            <a:r>
              <a:rPr lang="en-US" sz="2500" b="1" dirty="0" err="1"/>
              <a:t>toàn</a:t>
            </a:r>
            <a:r>
              <a:rPr lang="en-US" sz="2500" b="1" dirty="0"/>
              <a:t> </a:t>
            </a:r>
            <a:r>
              <a:rPr lang="en-US" sz="2500" b="1" dirty="0" err="1"/>
              <a:t>thông</a:t>
            </a:r>
            <a:r>
              <a:rPr lang="en-US" sz="2500" b="1" dirty="0"/>
              <a:t> tin </a:t>
            </a:r>
            <a:r>
              <a:rPr lang="en-US" sz="2500" dirty="0" err="1"/>
              <a:t>là</a:t>
            </a:r>
            <a:r>
              <a:rPr lang="en-US" sz="2500" dirty="0"/>
              <a:t> </a:t>
            </a:r>
            <a:r>
              <a:rPr lang="en-US" sz="2500" dirty="0" err="1"/>
              <a:t>sự</a:t>
            </a:r>
            <a:r>
              <a:rPr lang="en-US" sz="2500" dirty="0"/>
              <a:t> </a:t>
            </a:r>
            <a:r>
              <a:rPr lang="en-US" sz="2500" dirty="0" err="1"/>
              <a:t>bảo</a:t>
            </a:r>
            <a:r>
              <a:rPr lang="en-US" sz="2500" dirty="0"/>
              <a:t> </a:t>
            </a:r>
            <a:r>
              <a:rPr lang="en-US" sz="2500" dirty="0" err="1"/>
              <a:t>vệ</a:t>
            </a:r>
            <a:r>
              <a:rPr lang="en-US" sz="2500" dirty="0"/>
              <a:t> </a:t>
            </a:r>
            <a:r>
              <a:rPr lang="en-US" sz="2500" dirty="0" err="1"/>
              <a:t>thông</a:t>
            </a:r>
            <a:r>
              <a:rPr lang="en-US" sz="2500" dirty="0"/>
              <a:t> tin </a:t>
            </a:r>
            <a:r>
              <a:rPr lang="en-US" sz="2500" dirty="0" err="1"/>
              <a:t>và</a:t>
            </a:r>
            <a:r>
              <a:rPr lang="en-US" sz="2500" dirty="0"/>
              <a:t> </a:t>
            </a:r>
            <a:r>
              <a:rPr lang="en-US" sz="2500" dirty="0" err="1"/>
              <a:t>các</a:t>
            </a:r>
            <a:r>
              <a:rPr lang="en-US" sz="2500" dirty="0"/>
              <a:t> </a:t>
            </a:r>
            <a:r>
              <a:rPr lang="en-US" sz="2500" dirty="0" err="1"/>
              <a:t>hệ</a:t>
            </a:r>
            <a:r>
              <a:rPr lang="en-US" sz="2500" dirty="0"/>
              <a:t> </a:t>
            </a:r>
            <a:r>
              <a:rPr lang="en-US" sz="2500" dirty="0" err="1"/>
              <a:t>thống</a:t>
            </a:r>
            <a:r>
              <a:rPr lang="en-US" sz="2500" dirty="0"/>
              <a:t> </a:t>
            </a:r>
            <a:r>
              <a:rPr lang="en-US" sz="2500" dirty="0" err="1"/>
              <a:t>thông</a:t>
            </a:r>
            <a:r>
              <a:rPr lang="en-US" sz="2500" dirty="0"/>
              <a:t> tin </a:t>
            </a:r>
            <a:r>
              <a:rPr lang="en-US" sz="2500" i="1" dirty="0" err="1">
                <a:solidFill>
                  <a:srgbClr val="FF0000"/>
                </a:solidFill>
              </a:rPr>
              <a:t>tránh</a:t>
            </a:r>
            <a:r>
              <a:rPr lang="en-US" sz="2500" i="1" dirty="0">
                <a:solidFill>
                  <a:srgbClr val="FF0000"/>
                </a:solidFill>
              </a:rPr>
              <a:t> </a:t>
            </a:r>
            <a:r>
              <a:rPr lang="en-US" sz="2500" i="1" dirty="0" err="1">
                <a:solidFill>
                  <a:srgbClr val="FF0000"/>
                </a:solidFill>
              </a:rPr>
              <a:t>bị</a:t>
            </a:r>
            <a:r>
              <a:rPr lang="en-US" sz="2500" i="1" dirty="0">
                <a:solidFill>
                  <a:srgbClr val="FF0000"/>
                </a:solidFill>
              </a:rPr>
              <a:t> </a:t>
            </a:r>
            <a:r>
              <a:rPr lang="en-US" sz="2500" i="1" dirty="0" err="1">
                <a:solidFill>
                  <a:srgbClr val="FF0000"/>
                </a:solidFill>
              </a:rPr>
              <a:t>truy</a:t>
            </a:r>
            <a:r>
              <a:rPr lang="en-US" sz="2500" i="1" dirty="0">
                <a:solidFill>
                  <a:srgbClr val="FF0000"/>
                </a:solidFill>
              </a:rPr>
              <a:t> </a:t>
            </a:r>
            <a:r>
              <a:rPr lang="en-US" sz="2500" i="1" dirty="0" err="1">
                <a:solidFill>
                  <a:srgbClr val="FF0000"/>
                </a:solidFill>
              </a:rPr>
              <a:t>nhập</a:t>
            </a:r>
            <a:r>
              <a:rPr lang="en-US" sz="2500" i="1" dirty="0">
                <a:solidFill>
                  <a:srgbClr val="FF0000"/>
                </a:solidFill>
              </a:rPr>
              <a:t>, </a:t>
            </a:r>
            <a:r>
              <a:rPr lang="en-US" sz="2500" i="1" dirty="0" err="1">
                <a:solidFill>
                  <a:srgbClr val="FF0000"/>
                </a:solidFill>
              </a:rPr>
              <a:t>sử</a:t>
            </a:r>
            <a:r>
              <a:rPr lang="en-US" sz="2500" i="1" dirty="0">
                <a:solidFill>
                  <a:srgbClr val="FF0000"/>
                </a:solidFill>
              </a:rPr>
              <a:t> </a:t>
            </a:r>
            <a:r>
              <a:rPr lang="en-US" sz="2500" i="1" dirty="0" err="1">
                <a:solidFill>
                  <a:srgbClr val="FF0000"/>
                </a:solidFill>
              </a:rPr>
              <a:t>dụng</a:t>
            </a:r>
            <a:r>
              <a:rPr lang="en-US" sz="2500" i="1" dirty="0">
                <a:solidFill>
                  <a:srgbClr val="FF0000"/>
                </a:solidFill>
              </a:rPr>
              <a:t>, </a:t>
            </a:r>
            <a:r>
              <a:rPr lang="en-US" sz="2500" i="1" dirty="0" err="1">
                <a:solidFill>
                  <a:srgbClr val="FF0000"/>
                </a:solidFill>
              </a:rPr>
              <a:t>tiết</a:t>
            </a:r>
            <a:r>
              <a:rPr lang="en-US" sz="2500" i="1" dirty="0">
                <a:solidFill>
                  <a:srgbClr val="FF0000"/>
                </a:solidFill>
              </a:rPr>
              <a:t> </a:t>
            </a:r>
            <a:r>
              <a:rPr lang="en-US" sz="2500" i="1" dirty="0" err="1">
                <a:solidFill>
                  <a:srgbClr val="FF0000"/>
                </a:solidFill>
              </a:rPr>
              <a:t>lộ</a:t>
            </a:r>
            <a:r>
              <a:rPr lang="en-US" sz="2500" i="1" dirty="0">
                <a:solidFill>
                  <a:srgbClr val="FF0000"/>
                </a:solidFill>
              </a:rPr>
              <a:t>, </a:t>
            </a:r>
            <a:r>
              <a:rPr lang="en-US" sz="2500" i="1" dirty="0" err="1">
                <a:solidFill>
                  <a:srgbClr val="FF0000"/>
                </a:solidFill>
              </a:rPr>
              <a:t>gián</a:t>
            </a:r>
            <a:r>
              <a:rPr lang="en-US" sz="2500" i="1" dirty="0">
                <a:solidFill>
                  <a:srgbClr val="FF0000"/>
                </a:solidFill>
              </a:rPr>
              <a:t> </a:t>
            </a:r>
            <a:r>
              <a:rPr lang="en-US" sz="2500" i="1" dirty="0" err="1">
                <a:solidFill>
                  <a:srgbClr val="FF0000"/>
                </a:solidFill>
              </a:rPr>
              <a:t>đoạn</a:t>
            </a:r>
            <a:r>
              <a:rPr lang="en-US" sz="2500" i="1" dirty="0">
                <a:solidFill>
                  <a:srgbClr val="FF0000"/>
                </a:solidFill>
              </a:rPr>
              <a:t>, </a:t>
            </a:r>
            <a:r>
              <a:rPr lang="en-US" sz="2500" i="1" dirty="0" err="1">
                <a:solidFill>
                  <a:srgbClr val="FF0000"/>
                </a:solidFill>
              </a:rPr>
              <a:t>sửa</a:t>
            </a:r>
            <a:r>
              <a:rPr lang="en-US" sz="2500" i="1" dirty="0">
                <a:solidFill>
                  <a:srgbClr val="FF0000"/>
                </a:solidFill>
              </a:rPr>
              <a:t> </a:t>
            </a:r>
            <a:r>
              <a:rPr lang="en-US" sz="2500" i="1" dirty="0" err="1">
                <a:solidFill>
                  <a:srgbClr val="FF0000"/>
                </a:solidFill>
              </a:rPr>
              <a:t>đổi</a:t>
            </a:r>
            <a:r>
              <a:rPr lang="en-US" sz="2500" i="1" dirty="0">
                <a:solidFill>
                  <a:srgbClr val="FF0000"/>
                </a:solidFill>
              </a:rPr>
              <a:t> </a:t>
            </a:r>
            <a:r>
              <a:rPr lang="en-US" sz="2500" i="1" dirty="0" err="1">
                <a:solidFill>
                  <a:srgbClr val="FF0000"/>
                </a:solidFill>
              </a:rPr>
              <a:t>hoặc</a:t>
            </a:r>
            <a:r>
              <a:rPr lang="en-US" sz="2500" i="1" dirty="0">
                <a:solidFill>
                  <a:srgbClr val="FF0000"/>
                </a:solidFill>
              </a:rPr>
              <a:t> </a:t>
            </a:r>
            <a:r>
              <a:rPr lang="en-US" sz="2500" i="1" dirty="0" err="1">
                <a:solidFill>
                  <a:srgbClr val="FF0000"/>
                </a:solidFill>
              </a:rPr>
              <a:t>phá</a:t>
            </a:r>
            <a:r>
              <a:rPr lang="en-US" sz="2500" i="1" dirty="0">
                <a:solidFill>
                  <a:srgbClr val="FF0000"/>
                </a:solidFill>
              </a:rPr>
              <a:t> </a:t>
            </a:r>
            <a:r>
              <a:rPr lang="en-US" sz="2500" i="1" dirty="0" err="1">
                <a:solidFill>
                  <a:srgbClr val="FF0000"/>
                </a:solidFill>
              </a:rPr>
              <a:t>hoại</a:t>
            </a:r>
            <a:r>
              <a:rPr lang="en-US" sz="2500" i="1" dirty="0">
                <a:solidFill>
                  <a:srgbClr val="FF0000"/>
                </a:solidFill>
              </a:rPr>
              <a:t> </a:t>
            </a:r>
            <a:r>
              <a:rPr lang="en-US" sz="2500" i="1" dirty="0" err="1">
                <a:solidFill>
                  <a:srgbClr val="FF0000"/>
                </a:solidFill>
              </a:rPr>
              <a:t>trái</a:t>
            </a:r>
            <a:r>
              <a:rPr lang="en-US" sz="2500" i="1" dirty="0">
                <a:solidFill>
                  <a:srgbClr val="FF0000"/>
                </a:solidFill>
              </a:rPr>
              <a:t> </a:t>
            </a:r>
            <a:r>
              <a:rPr lang="en-US" sz="2500" i="1" dirty="0" err="1">
                <a:solidFill>
                  <a:srgbClr val="FF0000"/>
                </a:solidFill>
              </a:rPr>
              <a:t>phép</a:t>
            </a:r>
            <a:endParaRPr lang="en-US" sz="2500" i="1" dirty="0">
              <a:solidFill>
                <a:srgbClr val="FF0000"/>
              </a:solidFill>
            </a:endParaRPr>
          </a:p>
          <a:p>
            <a:pPr algn="just">
              <a:spcAft>
                <a:spcPts val="600"/>
              </a:spcAft>
            </a:pPr>
            <a:r>
              <a:rPr lang="en-US" sz="2500" dirty="0" err="1"/>
              <a:t>Đảm</a:t>
            </a:r>
            <a:r>
              <a:rPr lang="en-US" sz="2500" dirty="0"/>
              <a:t> </a:t>
            </a:r>
            <a:r>
              <a:rPr lang="en-US" sz="2500" dirty="0" err="1"/>
              <a:t>bảo</a:t>
            </a:r>
            <a:r>
              <a:rPr lang="en-US" sz="2500" dirty="0"/>
              <a:t> an </a:t>
            </a:r>
            <a:r>
              <a:rPr lang="en-US" sz="2500" dirty="0" err="1"/>
              <a:t>toàn</a:t>
            </a:r>
            <a:r>
              <a:rPr lang="en-US" sz="2500" dirty="0"/>
              <a:t> </a:t>
            </a:r>
            <a:r>
              <a:rPr lang="en-US" sz="2500" dirty="0" err="1"/>
              <a:t>thông</a:t>
            </a:r>
            <a:r>
              <a:rPr lang="en-US" sz="2500" dirty="0"/>
              <a:t> tin </a:t>
            </a:r>
            <a:r>
              <a:rPr lang="en-US" sz="2500" dirty="0" err="1"/>
              <a:t>hiện</a:t>
            </a:r>
            <a:r>
              <a:rPr lang="en-US" sz="2500" dirty="0"/>
              <a:t> nay </a:t>
            </a:r>
            <a:r>
              <a:rPr lang="en-US" sz="2500" dirty="0" err="1"/>
              <a:t>đang</a:t>
            </a:r>
            <a:r>
              <a:rPr lang="en-US" sz="2500" dirty="0"/>
              <a:t> </a:t>
            </a:r>
            <a:r>
              <a:rPr lang="en-US" sz="2500" dirty="0" err="1"/>
              <a:t>là</a:t>
            </a:r>
            <a:r>
              <a:rPr lang="en-US" sz="2500" dirty="0"/>
              <a:t> </a:t>
            </a:r>
            <a:r>
              <a:rPr lang="en-US" sz="2500" dirty="0" err="1"/>
              <a:t>vấn</a:t>
            </a:r>
            <a:r>
              <a:rPr lang="en-US" sz="2500" dirty="0"/>
              <a:t> </a:t>
            </a:r>
            <a:r>
              <a:rPr lang="en-US" sz="2500" dirty="0" err="1"/>
              <a:t>đề</a:t>
            </a:r>
            <a:r>
              <a:rPr lang="en-US" sz="2500" dirty="0"/>
              <a:t> </a:t>
            </a:r>
            <a:r>
              <a:rPr lang="en-US" sz="2500" dirty="0" err="1"/>
              <a:t>quan</a:t>
            </a:r>
            <a:r>
              <a:rPr lang="en-US" sz="2500" dirty="0"/>
              <a:t> </a:t>
            </a:r>
            <a:r>
              <a:rPr lang="en-US" sz="2500" dirty="0" err="1"/>
              <a:t>tâm</a:t>
            </a:r>
            <a:r>
              <a:rPr lang="en-US" sz="2500" dirty="0"/>
              <a:t> </a:t>
            </a:r>
            <a:r>
              <a:rPr lang="en-US" sz="2500" dirty="0" err="1"/>
              <a:t>hàng</a:t>
            </a:r>
            <a:r>
              <a:rPr lang="en-US" sz="2500" dirty="0"/>
              <a:t> </a:t>
            </a:r>
            <a:r>
              <a:rPr lang="en-US" sz="2500" dirty="0" err="1"/>
              <a:t>đầu</a:t>
            </a:r>
            <a:r>
              <a:rPr lang="en-US" sz="2500" dirty="0"/>
              <a:t> </a:t>
            </a:r>
            <a:r>
              <a:rPr lang="en-US" sz="2500" dirty="0" err="1"/>
              <a:t>của</a:t>
            </a:r>
            <a:r>
              <a:rPr lang="en-US" sz="2500" dirty="0"/>
              <a:t> </a:t>
            </a:r>
            <a:r>
              <a:rPr lang="en-US" sz="2500" dirty="0" err="1"/>
              <a:t>xã</a:t>
            </a:r>
            <a:r>
              <a:rPr lang="en-US" sz="2500" dirty="0"/>
              <a:t> </a:t>
            </a:r>
            <a:r>
              <a:rPr lang="en-US" sz="2500" dirty="0" err="1"/>
              <a:t>hội</a:t>
            </a:r>
            <a:r>
              <a:rPr lang="en-US" sz="2500" dirty="0"/>
              <a:t>, </a:t>
            </a:r>
            <a:r>
              <a:rPr lang="en-US" sz="2500" dirty="0" err="1"/>
              <a:t>có</a:t>
            </a:r>
            <a:r>
              <a:rPr lang="en-US" sz="2500" dirty="0"/>
              <a:t> </a:t>
            </a:r>
            <a:r>
              <a:rPr lang="en-US" sz="2500" dirty="0" err="1"/>
              <a:t>ảnh</a:t>
            </a:r>
            <a:r>
              <a:rPr lang="en-US" sz="2500" dirty="0"/>
              <a:t> </a:t>
            </a:r>
            <a:r>
              <a:rPr lang="en-US" sz="2500" dirty="0" err="1"/>
              <a:t>hưởng</a:t>
            </a:r>
            <a:r>
              <a:rPr lang="en-US" sz="2500" dirty="0"/>
              <a:t> </a:t>
            </a:r>
            <a:r>
              <a:rPr lang="en-US" sz="2500" dirty="0" err="1"/>
              <a:t>rất</a:t>
            </a:r>
            <a:r>
              <a:rPr lang="en-US" sz="2500" dirty="0"/>
              <a:t> </a:t>
            </a:r>
            <a:r>
              <a:rPr lang="en-US" sz="2500" dirty="0" err="1"/>
              <a:t>nhiều</a:t>
            </a:r>
            <a:r>
              <a:rPr lang="en-US" sz="2500" dirty="0"/>
              <a:t> </a:t>
            </a:r>
            <a:r>
              <a:rPr lang="en-US" sz="2500" dirty="0" err="1"/>
              <a:t>đến</a:t>
            </a:r>
            <a:r>
              <a:rPr lang="en-US" sz="2500" dirty="0"/>
              <a:t> </a:t>
            </a:r>
            <a:r>
              <a:rPr lang="en-US" sz="2500" dirty="0" err="1"/>
              <a:t>hầu</a:t>
            </a:r>
            <a:r>
              <a:rPr lang="en-US" sz="2500" dirty="0"/>
              <a:t> </a:t>
            </a:r>
            <a:r>
              <a:rPr lang="en-US" sz="2500" dirty="0" err="1"/>
              <a:t>hết</a:t>
            </a:r>
            <a:r>
              <a:rPr lang="en-US" sz="2500" dirty="0"/>
              <a:t> </a:t>
            </a:r>
            <a:r>
              <a:rPr lang="en-US" sz="2500" dirty="0" err="1"/>
              <a:t>các</a:t>
            </a:r>
            <a:r>
              <a:rPr lang="en-US" sz="2500" dirty="0"/>
              <a:t> </a:t>
            </a:r>
            <a:r>
              <a:rPr lang="en-US" sz="2500" dirty="0" err="1"/>
              <a:t>ngành</a:t>
            </a:r>
            <a:r>
              <a:rPr lang="en-US" sz="2500" dirty="0"/>
              <a:t> khoa </a:t>
            </a:r>
            <a:r>
              <a:rPr lang="en-US" sz="2500" dirty="0" err="1"/>
              <a:t>học</a:t>
            </a:r>
            <a:r>
              <a:rPr lang="en-US" sz="2500" dirty="0"/>
              <a:t> </a:t>
            </a:r>
            <a:r>
              <a:rPr lang="en-US" sz="2500" dirty="0" err="1"/>
              <a:t>tự</a:t>
            </a:r>
            <a:r>
              <a:rPr lang="en-US" sz="2500" dirty="0"/>
              <a:t> </a:t>
            </a:r>
            <a:r>
              <a:rPr lang="en-US" sz="2500" dirty="0" err="1"/>
              <a:t>nhiên</a:t>
            </a:r>
            <a:r>
              <a:rPr lang="en-US" sz="2500" dirty="0"/>
              <a:t>, </a:t>
            </a:r>
            <a:r>
              <a:rPr lang="en-US" sz="2500" dirty="0" err="1"/>
              <a:t>kỹ</a:t>
            </a:r>
            <a:r>
              <a:rPr lang="en-US" sz="2500" dirty="0"/>
              <a:t> thuật, khoa </a:t>
            </a:r>
            <a:r>
              <a:rPr lang="en-US" sz="2500" dirty="0" err="1"/>
              <a:t>học</a:t>
            </a:r>
            <a:r>
              <a:rPr lang="en-US" sz="2500" dirty="0"/>
              <a:t> </a:t>
            </a:r>
            <a:r>
              <a:rPr lang="en-US" sz="2500" dirty="0" err="1"/>
              <a:t>xã</a:t>
            </a:r>
            <a:r>
              <a:rPr lang="en-US" sz="2500" dirty="0"/>
              <a:t> </a:t>
            </a:r>
            <a:r>
              <a:rPr lang="en-US" sz="2500" dirty="0" err="1"/>
              <a:t>hội</a:t>
            </a:r>
            <a:r>
              <a:rPr lang="en-US" sz="2500" dirty="0"/>
              <a:t> </a:t>
            </a:r>
            <a:r>
              <a:rPr lang="en-US" sz="2500" dirty="0" err="1"/>
              <a:t>và</a:t>
            </a:r>
            <a:r>
              <a:rPr lang="en-US" sz="2500" dirty="0"/>
              <a:t> </a:t>
            </a:r>
            <a:r>
              <a:rPr lang="en-US" sz="2500" dirty="0" err="1"/>
              <a:t>kinh</a:t>
            </a:r>
            <a:r>
              <a:rPr lang="en-US" sz="2500" dirty="0"/>
              <a:t> </a:t>
            </a:r>
            <a:r>
              <a:rPr lang="en-US" sz="2500" err="1"/>
              <a:t>tế</a:t>
            </a:r>
            <a:r>
              <a:rPr lang="en-US" sz="2500"/>
              <a:t>. </a:t>
            </a:r>
            <a:r>
              <a:rPr lang="en-US" sz="2500" i="1">
                <a:solidFill>
                  <a:srgbClr val="FF0000"/>
                </a:solidFill>
              </a:rPr>
              <a:t>Đặc biệt trong kỷ nguyên công nghiệp 4.0</a:t>
            </a:r>
            <a:r>
              <a:rPr lang="en-US" sz="2500"/>
              <a:t>.</a:t>
            </a:r>
            <a:endParaRPr lang="en-US" sz="2500" dirty="0"/>
          </a:p>
        </p:txBody>
      </p:sp>
      <p:sp>
        <p:nvSpPr>
          <p:cNvPr id="2" name="Title 1">
            <a:extLst>
              <a:ext uri="{FF2B5EF4-FFF2-40B4-BE49-F238E27FC236}">
                <a16:creationId xmlns:a16="http://schemas.microsoft.com/office/drawing/2014/main" id="{9D3CDCE4-6994-BFA3-34C8-03D6A6C71807}"/>
              </a:ext>
            </a:extLst>
          </p:cNvPr>
          <p:cNvSpPr txBox="1">
            <a:spLocks/>
          </p:cNvSpPr>
          <p:nvPr/>
        </p:nvSpPr>
        <p:spPr>
          <a:xfrm>
            <a:off x="106018" y="88900"/>
            <a:ext cx="3975652" cy="609600"/>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lvl1pPr algn="l" defTabSz="914400" rtl="0" eaLnBrk="1" latinLnBrk="0" hangingPunct="1">
              <a:spcBef>
                <a:spcPct val="0"/>
              </a:spcBef>
              <a:buNone/>
              <a:defRPr sz="28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lvl="0"/>
            <a:r>
              <a:rPr lang="en-US">
                <a:solidFill>
                  <a:schemeClr val="tx1"/>
                </a:solidFill>
                <a:effectLst/>
              </a:rPr>
              <a:t>KIẾN THỨC CƠ BẢN</a:t>
            </a:r>
            <a:endParaRPr lang="en-US" dirty="0">
              <a:solidFill>
                <a:schemeClr val="tx1"/>
              </a:solidFill>
              <a:effectLst/>
            </a:endParaRPr>
          </a:p>
          <a:p>
            <a:endParaRPr lang="en-US" dirty="0">
              <a:solidFill>
                <a:schemeClr val="tx1"/>
              </a:solidFill>
              <a:effectLst/>
            </a:endParaRPr>
          </a:p>
        </p:txBody>
      </p:sp>
    </p:spTree>
    <p:extLst>
      <p:ext uri="{BB962C8B-B14F-4D97-AF65-F5344CB8AC3E}">
        <p14:creationId xmlns:p14="http://schemas.microsoft.com/office/powerpoint/2010/main" val="14857036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CC0B422-06FC-4F6B-9DD9-36D7CDA40297}"/>
              </a:ext>
            </a:extLst>
          </p:cNvPr>
          <p:cNvSpPr>
            <a:spLocks noGrp="1"/>
          </p:cNvSpPr>
          <p:nvPr>
            <p:ph type="body" sz="quarter" idx="10"/>
          </p:nvPr>
        </p:nvSpPr>
        <p:spPr>
          <a:xfrm>
            <a:off x="309401" y="495799"/>
            <a:ext cx="11573197" cy="724247"/>
          </a:xfrm>
        </p:spPr>
        <p:txBody>
          <a:bodyPr>
            <a:normAutofit fontScale="77500" lnSpcReduction="20000"/>
          </a:bodyPr>
          <a:lstStyle/>
          <a:p>
            <a:r>
              <a:rPr lang="vi-VN" sz="4000" b="1" dirty="0"/>
              <a:t>Nhận biết, phòng chống thư rác, Thư giả mạo, tin nhắn rác</a:t>
            </a:r>
            <a:endParaRPr lang="en-US" sz="4000" b="1" dirty="0"/>
          </a:p>
        </p:txBody>
      </p:sp>
      <p:sp>
        <p:nvSpPr>
          <p:cNvPr id="3" name="TextBox 2"/>
          <p:cNvSpPr txBox="1"/>
          <p:nvPr/>
        </p:nvSpPr>
        <p:spPr>
          <a:xfrm>
            <a:off x="327598" y="1400033"/>
            <a:ext cx="8364940" cy="461665"/>
          </a:xfrm>
          <a:prstGeom prst="rect">
            <a:avLst/>
          </a:prstGeom>
          <a:noFill/>
        </p:spPr>
        <p:txBody>
          <a:bodyPr wrap="square" rtlCol="0">
            <a:spAutoFit/>
          </a:bodyPr>
          <a:lstStyle/>
          <a:p>
            <a:pPr algn="just"/>
            <a:r>
              <a:rPr lang="en-US" sz="2400" b="1" dirty="0">
                <a:solidFill>
                  <a:schemeClr val="accent1"/>
                </a:solidFill>
                <a:latin typeface="Arial" pitchFamily="34" charset="0"/>
                <a:cs typeface="Arial" pitchFamily="34" charset="0"/>
              </a:rPr>
              <a:t>1. </a:t>
            </a:r>
            <a:r>
              <a:rPr lang="vi-VN" sz="2400" b="1" dirty="0">
                <a:solidFill>
                  <a:schemeClr val="accent1"/>
                </a:solidFill>
                <a:latin typeface="Arial" pitchFamily="34" charset="0"/>
                <a:cs typeface="Arial" pitchFamily="34" charset="0"/>
              </a:rPr>
              <a:t>Không nên tin tưởng tên hiển thị trong </a:t>
            </a:r>
            <a:r>
              <a:rPr lang="vi-VN" sz="2400" b="1" dirty="0" err="1">
                <a:solidFill>
                  <a:schemeClr val="accent1"/>
                </a:solidFill>
                <a:latin typeface="Arial" pitchFamily="34" charset="0"/>
                <a:cs typeface="Arial" pitchFamily="34" charset="0"/>
              </a:rPr>
              <a:t>mail</a:t>
            </a:r>
            <a:endParaRPr lang="vi-VN" sz="2400" b="1" dirty="0">
              <a:solidFill>
                <a:schemeClr val="accent1"/>
              </a:solidFill>
              <a:latin typeface="Arial" pitchFamily="34" charset="0"/>
              <a:cs typeface="Arial" pitchFamily="34" charset="0"/>
            </a:endParaRPr>
          </a:p>
        </p:txBody>
      </p:sp>
      <p:pic>
        <p:nvPicPr>
          <p:cNvPr id="6" name="Picture 2" descr="http://sotttt.caobang.gov.vn/sites/sotttt.caobang.gov.vn/files/ScreenHunter_01%20Oct.%2008%2007.33.jpg">
            <a:extLst>
              <a:ext uri="{FF2B5EF4-FFF2-40B4-BE49-F238E27FC236}">
                <a16:creationId xmlns:a16="http://schemas.microsoft.com/office/drawing/2014/main" id="{87C2861A-BB94-4D9D-BDE3-F1A1E4072D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2018801"/>
            <a:ext cx="8839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22C6AC11-AEFE-EA87-8065-69C0044D8EF3}"/>
              </a:ext>
            </a:extLst>
          </p:cNvPr>
          <p:cNvGrpSpPr/>
          <p:nvPr/>
        </p:nvGrpSpPr>
        <p:grpSpPr>
          <a:xfrm>
            <a:off x="0" y="-6570"/>
            <a:ext cx="4452727" cy="563161"/>
            <a:chOff x="0" y="-6570"/>
            <a:chExt cx="4452727" cy="563161"/>
          </a:xfrm>
        </p:grpSpPr>
        <p:sp>
          <p:nvSpPr>
            <p:cNvPr id="4" name="Rectangle 3">
              <a:extLst>
                <a:ext uri="{FF2B5EF4-FFF2-40B4-BE49-F238E27FC236}">
                  <a16:creationId xmlns:a16="http://schemas.microsoft.com/office/drawing/2014/main" id="{DBF8A792-4169-E67C-3A57-5181B7095280}"/>
                </a:ext>
              </a:extLst>
            </p:cNvPr>
            <p:cNvSpPr/>
            <p:nvPr/>
          </p:nvSpPr>
          <p:spPr>
            <a:xfrm>
              <a:off x="737559" y="0"/>
              <a:ext cx="3715168" cy="553998"/>
            </a:xfrm>
            <a:prstGeom prst="rect">
              <a:avLst/>
            </a:prstGeom>
            <a:solidFill>
              <a:schemeClr val="accent6">
                <a:lumMod val="20000"/>
                <a:lumOff val="80000"/>
              </a:schemeClr>
            </a:solidFill>
          </p:spPr>
          <p:txBody>
            <a:bodyPr wrap="square" lIns="91440" tIns="45720" rIns="91440" bIns="45720">
              <a:spAutoFit/>
            </a:bodyPr>
            <a:lstStyle/>
            <a:p>
              <a:pPr algn="ctr"/>
              <a:r>
                <a:rPr lang="en-US" sz="30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THƯ ĐIỆN TỬ</a:t>
              </a:r>
              <a:endParaRPr lang="en-GB" sz="30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7" name="Picture 6">
              <a:extLst>
                <a:ext uri="{FF2B5EF4-FFF2-40B4-BE49-F238E27FC236}">
                  <a16:creationId xmlns:a16="http://schemas.microsoft.com/office/drawing/2014/main" id="{2ABC0AD8-9F5E-D16B-653A-F2B99BF5BB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570"/>
              <a:ext cx="1177966" cy="563161"/>
            </a:xfrm>
            <a:prstGeom prst="rect">
              <a:avLst/>
            </a:prstGeom>
          </p:spPr>
        </p:pic>
      </p:grpSp>
    </p:spTree>
    <p:extLst>
      <p:ext uri="{BB962C8B-B14F-4D97-AF65-F5344CB8AC3E}">
        <p14:creationId xmlns:p14="http://schemas.microsoft.com/office/powerpoint/2010/main" val="430158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5FFCBAC-2E56-4CFA-959E-B9D0420D6445}"/>
              </a:ext>
            </a:extLst>
          </p:cNvPr>
          <p:cNvSpPr txBox="1"/>
          <p:nvPr/>
        </p:nvSpPr>
        <p:spPr>
          <a:xfrm>
            <a:off x="9404852" y="2590398"/>
            <a:ext cx="2234968" cy="4154984"/>
          </a:xfrm>
          <a:prstGeom prst="rect">
            <a:avLst/>
          </a:prstGeom>
          <a:noFill/>
        </p:spPr>
        <p:txBody>
          <a:bodyPr wrap="square" rtlCol="0">
            <a:spAutoFit/>
          </a:bodyPr>
          <a:lstStyle/>
          <a:p>
            <a:pPr algn="just"/>
            <a:r>
              <a:rPr lang="en-US" sz="2400" dirty="0">
                <a:latin typeface="Arial" pitchFamily="34" charset="0"/>
                <a:cs typeface="Arial" pitchFamily="34" charset="0"/>
              </a:rPr>
              <a:t>Liên kết (link) đó có thể dẫn người dùng tới một website lừa đảo giả mạo, quảng cáo hay một website độc hại mà tin tặc dựng lên để tấn công.</a:t>
            </a:r>
          </a:p>
        </p:txBody>
      </p:sp>
      <p:pic>
        <p:nvPicPr>
          <p:cNvPr id="6" name="Picture 2" descr="http://www.phanmem.com/images/vn999/223/2016/08/20160815-c-225-c-loai-phishing-pho-bien-nhung-nhieu-nguoi-van-mac-bay-4.jpg">
            <a:extLst>
              <a:ext uri="{FF2B5EF4-FFF2-40B4-BE49-F238E27FC236}">
                <a16:creationId xmlns:a16="http://schemas.microsoft.com/office/drawing/2014/main" id="{7BE8DA1E-6F24-48C4-BE11-080FE7D4CF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 y="1400033"/>
            <a:ext cx="4881563" cy="38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http://www.phanmem.com/images/vn999/223/2016/08/20160815-c-225-c-loai-phishing-pho-bien-nhung-nhieu-nguoi-van-mac-bay-3.jpg">
            <a:extLst>
              <a:ext uri="{FF2B5EF4-FFF2-40B4-BE49-F238E27FC236}">
                <a16:creationId xmlns:a16="http://schemas.microsoft.com/office/drawing/2014/main" id="{E39A3C45-C5BB-4F26-AF15-4D6CD8887F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3215235" y="3429000"/>
            <a:ext cx="6019800" cy="3162300"/>
          </a:xfrm>
          <a:prstGeom prst="rect">
            <a:avLst/>
          </a:prstGeom>
          <a:noFill/>
        </p:spPr>
      </p:pic>
      <p:sp>
        <p:nvSpPr>
          <p:cNvPr id="10" name="Slide Number Placeholder 1">
            <a:extLst>
              <a:ext uri="{FF2B5EF4-FFF2-40B4-BE49-F238E27FC236}">
                <a16:creationId xmlns:a16="http://schemas.microsoft.com/office/drawing/2014/main" id="{E377CCBE-2590-4DC8-A439-73B9FE5BEAFD}"/>
              </a:ext>
            </a:extLst>
          </p:cNvPr>
          <p:cNvSpPr txBox="1">
            <a:spLocks/>
          </p:cNvSpPr>
          <p:nvPr/>
        </p:nvSpPr>
        <p:spPr>
          <a:xfrm>
            <a:off x="6675120" y="60896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308183C-EF90-41F1-B6E5-399A65474197}" type="slidenum">
              <a:rPr lang="en-US" smtClean="0"/>
              <a:pPr>
                <a:defRPr/>
              </a:pPr>
              <a:t>61</a:t>
            </a:fld>
            <a:endParaRPr lang="en-US"/>
          </a:p>
        </p:txBody>
      </p:sp>
      <p:sp>
        <p:nvSpPr>
          <p:cNvPr id="2" name="Rectangle 1">
            <a:extLst>
              <a:ext uri="{FF2B5EF4-FFF2-40B4-BE49-F238E27FC236}">
                <a16:creationId xmlns:a16="http://schemas.microsoft.com/office/drawing/2014/main" id="{E409ACC1-EC6F-4809-B9D6-F88F5AF7D11B}"/>
              </a:ext>
            </a:extLst>
          </p:cNvPr>
          <p:cNvSpPr/>
          <p:nvPr/>
        </p:nvSpPr>
        <p:spPr>
          <a:xfrm>
            <a:off x="5488781" y="1545976"/>
            <a:ext cx="6096000" cy="830997"/>
          </a:xfrm>
          <a:prstGeom prst="rect">
            <a:avLst/>
          </a:prstGeom>
        </p:spPr>
        <p:txBody>
          <a:bodyPr>
            <a:spAutoFit/>
          </a:bodyPr>
          <a:lstStyle/>
          <a:p>
            <a:r>
              <a:rPr lang="en-US" sz="2400" dirty="0">
                <a:latin typeface="Arial" pitchFamily="34" charset="0"/>
                <a:cs typeface="Arial" pitchFamily="34" charset="0"/>
              </a:rPr>
              <a:t>Cẩn trọng khi bấm vào bất cứ liên kết (link) được gửi trong nội dung email</a:t>
            </a:r>
            <a:endParaRPr lang="vi-VN" sz="2400" dirty="0"/>
          </a:p>
        </p:txBody>
      </p:sp>
      <p:sp>
        <p:nvSpPr>
          <p:cNvPr id="11" name="TextBox 10">
            <a:extLst>
              <a:ext uri="{FF2B5EF4-FFF2-40B4-BE49-F238E27FC236}">
                <a16:creationId xmlns:a16="http://schemas.microsoft.com/office/drawing/2014/main" id="{753A91CF-B5E1-4939-A6B5-442B18C63763}"/>
              </a:ext>
            </a:extLst>
          </p:cNvPr>
          <p:cNvSpPr txBox="1"/>
          <p:nvPr/>
        </p:nvSpPr>
        <p:spPr>
          <a:xfrm>
            <a:off x="350520" y="501554"/>
            <a:ext cx="9276806" cy="461665"/>
          </a:xfrm>
          <a:prstGeom prst="rect">
            <a:avLst/>
          </a:prstGeom>
          <a:noFill/>
        </p:spPr>
        <p:txBody>
          <a:bodyPr wrap="square" rtlCol="0">
            <a:spAutoFit/>
          </a:bodyPr>
          <a:lstStyle/>
          <a:p>
            <a:pPr algn="just"/>
            <a:r>
              <a:rPr lang="vi-VN" sz="2400" b="1" dirty="0">
                <a:solidFill>
                  <a:schemeClr val="accent1"/>
                </a:solidFill>
                <a:latin typeface="Arial" pitchFamily="34" charset="0"/>
                <a:cs typeface="Arial" pitchFamily="34" charset="0"/>
              </a:rPr>
              <a:t>2. Cân nhắc kỹ lưỡng khi bấm vào liên kết (</a:t>
            </a:r>
            <a:r>
              <a:rPr lang="vi-VN" sz="2400" b="1" dirty="0" err="1">
                <a:solidFill>
                  <a:schemeClr val="accent1"/>
                </a:solidFill>
                <a:latin typeface="Arial" pitchFamily="34" charset="0"/>
                <a:cs typeface="Arial" pitchFamily="34" charset="0"/>
              </a:rPr>
              <a:t>link</a:t>
            </a:r>
            <a:r>
              <a:rPr lang="vi-VN" sz="2400" b="1" dirty="0">
                <a:solidFill>
                  <a:schemeClr val="accent1"/>
                </a:solidFill>
                <a:latin typeface="Arial" pitchFamily="34" charset="0"/>
                <a:cs typeface="Arial" pitchFamily="34" charset="0"/>
              </a:rPr>
              <a:t>) trong </a:t>
            </a:r>
            <a:r>
              <a:rPr lang="vi-VN" sz="2400" b="1" dirty="0" err="1">
                <a:solidFill>
                  <a:schemeClr val="accent1"/>
                </a:solidFill>
                <a:latin typeface="Arial" pitchFamily="34" charset="0"/>
                <a:cs typeface="Arial" pitchFamily="34" charset="0"/>
              </a:rPr>
              <a:t>email</a:t>
            </a:r>
            <a:endParaRPr lang="vi-VN" sz="2400" b="1" dirty="0">
              <a:solidFill>
                <a:schemeClr val="accent1"/>
              </a:solidFill>
              <a:latin typeface="Arial" pitchFamily="34" charset="0"/>
              <a:cs typeface="Arial" pitchFamily="34" charset="0"/>
            </a:endParaRPr>
          </a:p>
        </p:txBody>
      </p:sp>
      <p:grpSp>
        <p:nvGrpSpPr>
          <p:cNvPr id="3" name="Group 2">
            <a:extLst>
              <a:ext uri="{FF2B5EF4-FFF2-40B4-BE49-F238E27FC236}">
                <a16:creationId xmlns:a16="http://schemas.microsoft.com/office/drawing/2014/main" id="{2A038851-FD4F-9E03-443B-631DDBF22621}"/>
              </a:ext>
            </a:extLst>
          </p:cNvPr>
          <p:cNvGrpSpPr/>
          <p:nvPr/>
        </p:nvGrpSpPr>
        <p:grpSpPr>
          <a:xfrm>
            <a:off x="0" y="-6570"/>
            <a:ext cx="4452727" cy="563161"/>
            <a:chOff x="0" y="-6570"/>
            <a:chExt cx="4452727" cy="563161"/>
          </a:xfrm>
        </p:grpSpPr>
        <p:sp>
          <p:nvSpPr>
            <p:cNvPr id="4" name="Rectangle 3">
              <a:extLst>
                <a:ext uri="{FF2B5EF4-FFF2-40B4-BE49-F238E27FC236}">
                  <a16:creationId xmlns:a16="http://schemas.microsoft.com/office/drawing/2014/main" id="{296358D7-CA31-7245-0D42-5AA4D5E004BA}"/>
                </a:ext>
              </a:extLst>
            </p:cNvPr>
            <p:cNvSpPr/>
            <p:nvPr/>
          </p:nvSpPr>
          <p:spPr>
            <a:xfrm>
              <a:off x="737559" y="0"/>
              <a:ext cx="3715168" cy="553998"/>
            </a:xfrm>
            <a:prstGeom prst="rect">
              <a:avLst/>
            </a:prstGeom>
            <a:solidFill>
              <a:schemeClr val="accent6">
                <a:lumMod val="20000"/>
                <a:lumOff val="80000"/>
              </a:schemeClr>
            </a:solidFill>
          </p:spPr>
          <p:txBody>
            <a:bodyPr wrap="square" lIns="91440" tIns="45720" rIns="91440" bIns="45720">
              <a:spAutoFit/>
            </a:bodyPr>
            <a:lstStyle/>
            <a:p>
              <a:pPr algn="ctr"/>
              <a:r>
                <a:rPr lang="en-US" sz="30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THƯ ĐIỆN TỬ</a:t>
              </a:r>
              <a:endParaRPr lang="en-GB" sz="30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5" name="Picture 4">
              <a:extLst>
                <a:ext uri="{FF2B5EF4-FFF2-40B4-BE49-F238E27FC236}">
                  <a16:creationId xmlns:a16="http://schemas.microsoft.com/office/drawing/2014/main" id="{1A7A308C-B1E2-5C24-9F94-6C5F4D18C8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570"/>
              <a:ext cx="1177966" cy="563161"/>
            </a:xfrm>
            <a:prstGeom prst="rect">
              <a:avLst/>
            </a:prstGeom>
          </p:spPr>
        </p:pic>
      </p:grpSp>
    </p:spTree>
    <p:extLst>
      <p:ext uri="{BB962C8B-B14F-4D97-AF65-F5344CB8AC3E}">
        <p14:creationId xmlns:p14="http://schemas.microsoft.com/office/powerpoint/2010/main" val="21724846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CC0B422-06FC-4F6B-9DD9-36D7CDA40297}"/>
              </a:ext>
            </a:extLst>
          </p:cNvPr>
          <p:cNvSpPr>
            <a:spLocks noGrp="1"/>
          </p:cNvSpPr>
          <p:nvPr>
            <p:ph type="body" sz="quarter" idx="10"/>
          </p:nvPr>
        </p:nvSpPr>
        <p:spPr>
          <a:xfrm>
            <a:off x="327598" y="675786"/>
            <a:ext cx="11573197" cy="724247"/>
          </a:xfrm>
        </p:spPr>
        <p:txBody>
          <a:bodyPr>
            <a:normAutofit fontScale="62500" lnSpcReduction="20000"/>
          </a:bodyPr>
          <a:lstStyle/>
          <a:p>
            <a:r>
              <a:rPr lang="vi-VN" sz="4800" b="1" dirty="0"/>
              <a:t>Nhận biết, phòng chống thư rác, Thư giả mạo, tin nhắn rác</a:t>
            </a:r>
            <a:endParaRPr lang="en-US" sz="4800" b="1" dirty="0"/>
          </a:p>
        </p:txBody>
      </p:sp>
      <p:sp>
        <p:nvSpPr>
          <p:cNvPr id="3" name="TextBox 2"/>
          <p:cNvSpPr txBox="1"/>
          <p:nvPr/>
        </p:nvSpPr>
        <p:spPr>
          <a:xfrm>
            <a:off x="327598" y="1769131"/>
            <a:ext cx="10631950" cy="461665"/>
          </a:xfrm>
          <a:prstGeom prst="rect">
            <a:avLst/>
          </a:prstGeom>
          <a:noFill/>
        </p:spPr>
        <p:txBody>
          <a:bodyPr wrap="square" rtlCol="0">
            <a:spAutoFit/>
          </a:bodyPr>
          <a:lstStyle/>
          <a:p>
            <a:pPr algn="just"/>
            <a:r>
              <a:rPr lang="en-US" sz="2400" b="1" dirty="0">
                <a:solidFill>
                  <a:schemeClr val="accent1"/>
                </a:solidFill>
                <a:latin typeface="Arial" pitchFamily="34" charset="0"/>
                <a:cs typeface="Arial" pitchFamily="34" charset="0"/>
              </a:rPr>
              <a:t>3. Bỏ qua các email yêu cầu cung cấp thông tin </a:t>
            </a:r>
            <a:r>
              <a:rPr lang="en-US" sz="2400" b="1">
                <a:solidFill>
                  <a:schemeClr val="accent1"/>
                </a:solidFill>
                <a:latin typeface="Arial" pitchFamily="34" charset="0"/>
                <a:cs typeface="Arial" pitchFamily="34" charset="0"/>
              </a:rPr>
              <a:t>cá nhân cần xác minh</a:t>
            </a:r>
            <a:endParaRPr lang="en-US" sz="2400" b="1" dirty="0">
              <a:solidFill>
                <a:schemeClr val="accent1"/>
              </a:solidFill>
              <a:latin typeface="Arial" pitchFamily="34" charset="0"/>
              <a:cs typeface="Arial" pitchFamily="34" charset="0"/>
            </a:endParaRPr>
          </a:p>
        </p:txBody>
      </p:sp>
      <p:sp>
        <p:nvSpPr>
          <p:cNvPr id="8" name="TextBox 7">
            <a:extLst>
              <a:ext uri="{FF2B5EF4-FFF2-40B4-BE49-F238E27FC236}">
                <a16:creationId xmlns:a16="http://schemas.microsoft.com/office/drawing/2014/main" id="{92DBCFFD-E8A2-445E-A39E-DB09096C18B4}"/>
              </a:ext>
            </a:extLst>
          </p:cNvPr>
          <p:cNvSpPr txBox="1"/>
          <p:nvPr/>
        </p:nvSpPr>
        <p:spPr>
          <a:xfrm>
            <a:off x="612172" y="2529815"/>
            <a:ext cx="4704205" cy="1200329"/>
          </a:xfrm>
          <a:prstGeom prst="rect">
            <a:avLst/>
          </a:prstGeom>
          <a:noFill/>
        </p:spPr>
        <p:txBody>
          <a:bodyPr wrap="square" rtlCol="0">
            <a:spAutoFit/>
          </a:bodyPr>
          <a:lstStyle/>
          <a:p>
            <a:pPr algn="just"/>
            <a:r>
              <a:rPr lang="en-US" sz="2400" dirty="0">
                <a:latin typeface="Arial" pitchFamily="34" charset="0"/>
                <a:cs typeface="Arial" pitchFamily="34" charset="0"/>
              </a:rPr>
              <a:t>Hạn chế tối đa, cân nhắc cẩn thận khi cung cấp thông tin cá nhân cho bất kỳ tổ chức nào</a:t>
            </a:r>
          </a:p>
        </p:txBody>
      </p:sp>
      <p:pic>
        <p:nvPicPr>
          <p:cNvPr id="10" name="Picture 9">
            <a:extLst>
              <a:ext uri="{FF2B5EF4-FFF2-40B4-BE49-F238E27FC236}">
                <a16:creationId xmlns:a16="http://schemas.microsoft.com/office/drawing/2014/main" id="{DFADA487-4D28-0427-FB88-2F1AACA8E83B}"/>
              </a:ext>
            </a:extLst>
          </p:cNvPr>
          <p:cNvPicPr>
            <a:picLocks noChangeAspect="1"/>
          </p:cNvPicPr>
          <p:nvPr/>
        </p:nvPicPr>
        <p:blipFill>
          <a:blip r:embed="rId3"/>
          <a:stretch>
            <a:fillRect/>
          </a:stretch>
        </p:blipFill>
        <p:spPr>
          <a:xfrm>
            <a:off x="6029280" y="2231299"/>
            <a:ext cx="5550548" cy="2548929"/>
          </a:xfrm>
          <a:prstGeom prst="rect">
            <a:avLst/>
          </a:prstGeom>
        </p:spPr>
      </p:pic>
      <p:pic>
        <p:nvPicPr>
          <p:cNvPr id="11" name="Picture 10">
            <a:extLst>
              <a:ext uri="{FF2B5EF4-FFF2-40B4-BE49-F238E27FC236}">
                <a16:creationId xmlns:a16="http://schemas.microsoft.com/office/drawing/2014/main" id="{302C1C0C-AAAB-621D-4BE1-60A6A0053A05}"/>
              </a:ext>
            </a:extLst>
          </p:cNvPr>
          <p:cNvPicPr>
            <a:picLocks noChangeAspect="1"/>
          </p:cNvPicPr>
          <p:nvPr/>
        </p:nvPicPr>
        <p:blipFill>
          <a:blip r:embed="rId4"/>
          <a:stretch>
            <a:fillRect/>
          </a:stretch>
        </p:blipFill>
        <p:spPr>
          <a:xfrm>
            <a:off x="4306957" y="2010483"/>
            <a:ext cx="7557446" cy="4606874"/>
          </a:xfrm>
          <a:prstGeom prst="rect">
            <a:avLst/>
          </a:prstGeom>
        </p:spPr>
      </p:pic>
      <p:pic>
        <p:nvPicPr>
          <p:cNvPr id="13" name="Picture 12">
            <a:extLst>
              <a:ext uri="{FF2B5EF4-FFF2-40B4-BE49-F238E27FC236}">
                <a16:creationId xmlns:a16="http://schemas.microsoft.com/office/drawing/2014/main" id="{ACC778C6-1737-B11C-4961-B6DA98174BB5}"/>
              </a:ext>
            </a:extLst>
          </p:cNvPr>
          <p:cNvPicPr>
            <a:picLocks noChangeAspect="1"/>
          </p:cNvPicPr>
          <p:nvPr/>
        </p:nvPicPr>
        <p:blipFill>
          <a:blip r:embed="rId5"/>
          <a:stretch>
            <a:fillRect/>
          </a:stretch>
        </p:blipFill>
        <p:spPr>
          <a:xfrm>
            <a:off x="0" y="3961753"/>
            <a:ext cx="3938588" cy="2805113"/>
          </a:xfrm>
          <a:prstGeom prst="rect">
            <a:avLst/>
          </a:prstGeom>
        </p:spPr>
      </p:pic>
      <p:grpSp>
        <p:nvGrpSpPr>
          <p:cNvPr id="2" name="Group 1">
            <a:extLst>
              <a:ext uri="{FF2B5EF4-FFF2-40B4-BE49-F238E27FC236}">
                <a16:creationId xmlns:a16="http://schemas.microsoft.com/office/drawing/2014/main" id="{0A0B82CD-4596-FDBF-B107-58FD51B59D7E}"/>
              </a:ext>
            </a:extLst>
          </p:cNvPr>
          <p:cNvGrpSpPr/>
          <p:nvPr/>
        </p:nvGrpSpPr>
        <p:grpSpPr>
          <a:xfrm>
            <a:off x="0" y="-6570"/>
            <a:ext cx="4452727" cy="563161"/>
            <a:chOff x="0" y="-6570"/>
            <a:chExt cx="4452727" cy="563161"/>
          </a:xfrm>
        </p:grpSpPr>
        <p:sp>
          <p:nvSpPr>
            <p:cNvPr id="4" name="Rectangle 3">
              <a:extLst>
                <a:ext uri="{FF2B5EF4-FFF2-40B4-BE49-F238E27FC236}">
                  <a16:creationId xmlns:a16="http://schemas.microsoft.com/office/drawing/2014/main" id="{6B1E2059-1FD6-4EFD-F2F4-FACA3F8BC85A}"/>
                </a:ext>
              </a:extLst>
            </p:cNvPr>
            <p:cNvSpPr/>
            <p:nvPr/>
          </p:nvSpPr>
          <p:spPr>
            <a:xfrm>
              <a:off x="737559" y="0"/>
              <a:ext cx="3715168" cy="553998"/>
            </a:xfrm>
            <a:prstGeom prst="rect">
              <a:avLst/>
            </a:prstGeom>
            <a:solidFill>
              <a:schemeClr val="accent6">
                <a:lumMod val="20000"/>
                <a:lumOff val="80000"/>
              </a:schemeClr>
            </a:solidFill>
          </p:spPr>
          <p:txBody>
            <a:bodyPr wrap="square" lIns="91440" tIns="45720" rIns="91440" bIns="45720">
              <a:spAutoFit/>
            </a:bodyPr>
            <a:lstStyle/>
            <a:p>
              <a:pPr algn="ctr"/>
              <a:r>
                <a:rPr lang="en-US" sz="30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THƯ ĐIỆN TỬ</a:t>
              </a:r>
              <a:endParaRPr lang="en-GB" sz="30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6" name="Picture 5">
              <a:extLst>
                <a:ext uri="{FF2B5EF4-FFF2-40B4-BE49-F238E27FC236}">
                  <a16:creationId xmlns:a16="http://schemas.microsoft.com/office/drawing/2014/main" id="{D43B6A66-4182-ED8F-C080-92A6D42DC8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570"/>
              <a:ext cx="1177966" cy="563161"/>
            </a:xfrm>
            <a:prstGeom prst="rect">
              <a:avLst/>
            </a:prstGeom>
          </p:spPr>
        </p:pic>
      </p:grpSp>
    </p:spTree>
    <p:extLst>
      <p:ext uri="{BB962C8B-B14F-4D97-AF65-F5344CB8AC3E}">
        <p14:creationId xmlns:p14="http://schemas.microsoft.com/office/powerpoint/2010/main" val="11584131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CC0B422-06FC-4F6B-9DD9-36D7CDA40297}"/>
              </a:ext>
            </a:extLst>
          </p:cNvPr>
          <p:cNvSpPr>
            <a:spLocks noGrp="1"/>
          </p:cNvSpPr>
          <p:nvPr>
            <p:ph type="body" sz="quarter" idx="10"/>
          </p:nvPr>
        </p:nvSpPr>
        <p:spPr>
          <a:xfrm>
            <a:off x="327598" y="675786"/>
            <a:ext cx="11573197" cy="724247"/>
          </a:xfrm>
        </p:spPr>
        <p:txBody>
          <a:bodyPr>
            <a:normAutofit fontScale="62500" lnSpcReduction="20000"/>
          </a:bodyPr>
          <a:lstStyle/>
          <a:p>
            <a:r>
              <a:rPr lang="vi-VN" sz="4800" b="1" dirty="0"/>
              <a:t>Nhận biết, phòng chống thư rác, Thư giả mạo, tin nhắn rác</a:t>
            </a:r>
            <a:endParaRPr lang="en-US" sz="4800" b="1" dirty="0"/>
          </a:p>
        </p:txBody>
      </p:sp>
      <p:sp>
        <p:nvSpPr>
          <p:cNvPr id="3" name="TextBox 2"/>
          <p:cNvSpPr txBox="1"/>
          <p:nvPr/>
        </p:nvSpPr>
        <p:spPr>
          <a:xfrm>
            <a:off x="327597" y="1769131"/>
            <a:ext cx="10636493" cy="461665"/>
          </a:xfrm>
          <a:prstGeom prst="rect">
            <a:avLst/>
          </a:prstGeom>
          <a:noFill/>
        </p:spPr>
        <p:txBody>
          <a:bodyPr wrap="square" rtlCol="0">
            <a:spAutoFit/>
          </a:bodyPr>
          <a:lstStyle/>
          <a:p>
            <a:pPr algn="just"/>
            <a:r>
              <a:rPr lang="en-US" sz="2400" b="1" dirty="0">
                <a:solidFill>
                  <a:schemeClr val="accent1"/>
                </a:solidFill>
                <a:latin typeface="Arial" pitchFamily="34" charset="0"/>
                <a:cs typeface="Arial" pitchFamily="34" charset="0"/>
              </a:rPr>
              <a:t>4. Cẩn trọng với các email có tiêu đề Hấp dẫn ‐ Nhạy cảm ‐ Khẩn cấp</a:t>
            </a:r>
          </a:p>
        </p:txBody>
      </p:sp>
      <p:sp>
        <p:nvSpPr>
          <p:cNvPr id="6" name="TextBox 5">
            <a:extLst>
              <a:ext uri="{FF2B5EF4-FFF2-40B4-BE49-F238E27FC236}">
                <a16:creationId xmlns:a16="http://schemas.microsoft.com/office/drawing/2014/main" id="{420980B2-07C4-47ED-ABA0-B2C8D98E53D7}"/>
              </a:ext>
            </a:extLst>
          </p:cNvPr>
          <p:cNvSpPr txBox="1"/>
          <p:nvPr/>
        </p:nvSpPr>
        <p:spPr>
          <a:xfrm>
            <a:off x="5963195" y="2230796"/>
            <a:ext cx="4908645" cy="4154984"/>
          </a:xfrm>
          <a:prstGeom prst="rect">
            <a:avLst/>
          </a:prstGeom>
          <a:noFill/>
        </p:spPr>
        <p:txBody>
          <a:bodyPr wrap="square" rtlCol="0">
            <a:spAutoFit/>
          </a:bodyPr>
          <a:lstStyle/>
          <a:p>
            <a:pPr algn="just"/>
            <a:r>
              <a:rPr lang="en-US" sz="2400" dirty="0">
                <a:latin typeface="Arial" pitchFamily="34" charset="0"/>
                <a:cs typeface="Arial" pitchFamily="34" charset="0"/>
              </a:rPr>
              <a:t>Đánh vào tâm lý của người dùng, các tin tặc thường xuyên sử dụng các tiêu đề có tính Hấp dẫn – Nhạy cảm ‐ Khẩn cấp trong email để lừa người dùng. Chúng ta bị tiêu đề đó làm chủ quan, mất cảnh giác, hay thậm chí là hoảng hốt và cảm thấy cần phải xử lý gấp. Ví dụ như: “bạn đã trúng thưởng…” ; “Cảnh bảo: Tài khoản của</a:t>
            </a:r>
          </a:p>
          <a:p>
            <a:pPr algn="just"/>
            <a:r>
              <a:rPr lang="en-US" sz="2400" dirty="0">
                <a:latin typeface="Arial" pitchFamily="34" charset="0"/>
                <a:cs typeface="Arial" pitchFamily="34" charset="0"/>
              </a:rPr>
              <a:t>bạn bị khóa” ...</a:t>
            </a:r>
          </a:p>
        </p:txBody>
      </p:sp>
      <p:pic>
        <p:nvPicPr>
          <p:cNvPr id="7" name="Picture 4" descr="http://a9.vietbao.vn/images/vn999/223/2014/08/20140829-mao-danh-piagio-apple-quot-lua-dao-trung-thuong-quot-tren-mang-xa-hoi-1.jpg">
            <a:extLst>
              <a:ext uri="{FF2B5EF4-FFF2-40B4-BE49-F238E27FC236}">
                <a16:creationId xmlns:a16="http://schemas.microsoft.com/office/drawing/2014/main" id="{7699B223-DFC3-4CB1-A807-ADD4196A20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140" y="2386210"/>
            <a:ext cx="5693445" cy="334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D77BEFA9-D821-6E89-71A9-895550DA4EDB}"/>
              </a:ext>
            </a:extLst>
          </p:cNvPr>
          <p:cNvGrpSpPr/>
          <p:nvPr/>
        </p:nvGrpSpPr>
        <p:grpSpPr>
          <a:xfrm>
            <a:off x="0" y="-6570"/>
            <a:ext cx="4452727" cy="563161"/>
            <a:chOff x="0" y="-6570"/>
            <a:chExt cx="4452727" cy="563161"/>
          </a:xfrm>
        </p:grpSpPr>
        <p:sp>
          <p:nvSpPr>
            <p:cNvPr id="4" name="Rectangle 3">
              <a:extLst>
                <a:ext uri="{FF2B5EF4-FFF2-40B4-BE49-F238E27FC236}">
                  <a16:creationId xmlns:a16="http://schemas.microsoft.com/office/drawing/2014/main" id="{94389A0D-7616-A095-C87A-B9582822719F}"/>
                </a:ext>
              </a:extLst>
            </p:cNvPr>
            <p:cNvSpPr/>
            <p:nvPr/>
          </p:nvSpPr>
          <p:spPr>
            <a:xfrm>
              <a:off x="737559" y="0"/>
              <a:ext cx="3715168" cy="553998"/>
            </a:xfrm>
            <a:prstGeom prst="rect">
              <a:avLst/>
            </a:prstGeom>
            <a:solidFill>
              <a:schemeClr val="accent6">
                <a:lumMod val="20000"/>
                <a:lumOff val="80000"/>
              </a:schemeClr>
            </a:solidFill>
          </p:spPr>
          <p:txBody>
            <a:bodyPr wrap="square" lIns="91440" tIns="45720" rIns="91440" bIns="45720">
              <a:spAutoFit/>
            </a:bodyPr>
            <a:lstStyle/>
            <a:p>
              <a:pPr algn="ctr"/>
              <a:r>
                <a:rPr lang="en-US" sz="30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THƯ ĐIỆN TỬ</a:t>
              </a:r>
              <a:endParaRPr lang="en-GB" sz="30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8" name="Picture 7">
              <a:extLst>
                <a:ext uri="{FF2B5EF4-FFF2-40B4-BE49-F238E27FC236}">
                  <a16:creationId xmlns:a16="http://schemas.microsoft.com/office/drawing/2014/main" id="{97CD7385-6419-AB34-4614-B992E50B6D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570"/>
              <a:ext cx="1177966" cy="563161"/>
            </a:xfrm>
            <a:prstGeom prst="rect">
              <a:avLst/>
            </a:prstGeom>
          </p:spPr>
        </p:pic>
      </p:grpSp>
    </p:spTree>
    <p:extLst>
      <p:ext uri="{BB962C8B-B14F-4D97-AF65-F5344CB8AC3E}">
        <p14:creationId xmlns:p14="http://schemas.microsoft.com/office/powerpoint/2010/main" val="17230941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CC0B422-06FC-4F6B-9DD9-36D7CDA40297}"/>
              </a:ext>
            </a:extLst>
          </p:cNvPr>
          <p:cNvSpPr>
            <a:spLocks noGrp="1"/>
          </p:cNvSpPr>
          <p:nvPr>
            <p:ph type="body" sz="quarter" idx="10"/>
          </p:nvPr>
        </p:nvSpPr>
        <p:spPr>
          <a:xfrm>
            <a:off x="327598" y="675786"/>
            <a:ext cx="11573197" cy="724247"/>
          </a:xfrm>
        </p:spPr>
        <p:txBody>
          <a:bodyPr>
            <a:normAutofit fontScale="62500" lnSpcReduction="20000"/>
          </a:bodyPr>
          <a:lstStyle/>
          <a:p>
            <a:r>
              <a:rPr lang="vi-VN" sz="4800" b="1" dirty="0"/>
              <a:t>Nhận biết, phòng chống thư rác, Thư giả mạo, tin nhắn rác</a:t>
            </a:r>
            <a:endParaRPr lang="en-US" sz="4800" b="1" dirty="0"/>
          </a:p>
        </p:txBody>
      </p:sp>
      <p:sp>
        <p:nvSpPr>
          <p:cNvPr id="3" name="TextBox 2"/>
          <p:cNvSpPr txBox="1"/>
          <p:nvPr/>
        </p:nvSpPr>
        <p:spPr>
          <a:xfrm>
            <a:off x="327597" y="1769131"/>
            <a:ext cx="10636493" cy="461665"/>
          </a:xfrm>
          <a:prstGeom prst="rect">
            <a:avLst/>
          </a:prstGeom>
          <a:noFill/>
        </p:spPr>
        <p:txBody>
          <a:bodyPr wrap="square" rtlCol="0">
            <a:spAutoFit/>
          </a:bodyPr>
          <a:lstStyle/>
          <a:p>
            <a:pPr algn="just"/>
            <a:r>
              <a:rPr lang="en-US" sz="2400" b="1" dirty="0">
                <a:solidFill>
                  <a:schemeClr val="accent1"/>
                </a:solidFill>
                <a:latin typeface="Arial" pitchFamily="34" charset="0"/>
                <a:cs typeface="Arial" pitchFamily="34" charset="0"/>
              </a:rPr>
              <a:t>5</a:t>
            </a:r>
            <a:r>
              <a:rPr lang="en-US" sz="2400" b="1">
                <a:solidFill>
                  <a:schemeClr val="accent1"/>
                </a:solidFill>
                <a:latin typeface="Arial" pitchFamily="34" charset="0"/>
                <a:cs typeface="Arial" pitchFamily="34" charset="0"/>
              </a:rPr>
              <a:t>. Cẩn thận, cân nhắc khi tải về các File đính kèm trong email</a:t>
            </a:r>
            <a:endParaRPr lang="en-US" sz="2400" b="1" dirty="0">
              <a:solidFill>
                <a:schemeClr val="accent1"/>
              </a:solidFill>
              <a:latin typeface="Arial" pitchFamily="34" charset="0"/>
              <a:cs typeface="Arial" pitchFamily="34" charset="0"/>
            </a:endParaRPr>
          </a:p>
        </p:txBody>
      </p:sp>
      <p:sp>
        <p:nvSpPr>
          <p:cNvPr id="6" name="TextBox 5">
            <a:extLst>
              <a:ext uri="{FF2B5EF4-FFF2-40B4-BE49-F238E27FC236}">
                <a16:creationId xmlns:a16="http://schemas.microsoft.com/office/drawing/2014/main" id="{420980B2-07C4-47ED-ABA0-B2C8D98E53D7}"/>
              </a:ext>
            </a:extLst>
          </p:cNvPr>
          <p:cNvSpPr txBox="1"/>
          <p:nvPr/>
        </p:nvSpPr>
        <p:spPr>
          <a:xfrm>
            <a:off x="737559" y="2656760"/>
            <a:ext cx="10134281" cy="2677656"/>
          </a:xfrm>
          <a:prstGeom prst="rect">
            <a:avLst/>
          </a:prstGeom>
          <a:noFill/>
        </p:spPr>
        <p:txBody>
          <a:bodyPr wrap="square" rtlCol="0">
            <a:spAutoFit/>
          </a:bodyPr>
          <a:lstStyle/>
          <a:p>
            <a:pPr marL="342900" indent="-342900" algn="just">
              <a:buFont typeface="Wingdings" panose="05000000000000000000" pitchFamily="2" charset="2"/>
              <a:buChar char="ü"/>
            </a:pPr>
            <a:r>
              <a:rPr lang="vi-VN" sz="2400">
                <a:latin typeface="Arial" pitchFamily="34" charset="0"/>
                <a:cs typeface="Arial" pitchFamily="34" charset="0"/>
              </a:rPr>
              <a:t>Tấn công bằng việc sử dụng cài mã độc, virus trong các file đính kèm trong email là phương thức tấn công phổ biến và nguy hiểm nhất hiện nay.</a:t>
            </a:r>
            <a:endParaRPr lang="en-US" sz="2400">
              <a:latin typeface="Arial" pitchFamily="34" charset="0"/>
              <a:cs typeface="Arial" pitchFamily="34" charset="0"/>
            </a:endParaRPr>
          </a:p>
          <a:p>
            <a:pPr marL="342900" indent="-342900" algn="just">
              <a:buFont typeface="Wingdings" panose="05000000000000000000" pitchFamily="2" charset="2"/>
              <a:buChar char="ü"/>
            </a:pPr>
            <a:r>
              <a:rPr lang="vi-VN" sz="2400">
                <a:latin typeface="Arial" pitchFamily="34" charset="0"/>
                <a:cs typeface="Arial" pitchFamily="34" charset="0"/>
              </a:rPr>
              <a:t>Không nên tải và mở chạy file ngay khi nhận được các email có file đính kèm.</a:t>
            </a:r>
            <a:endParaRPr lang="en-US" sz="2400">
              <a:latin typeface="Arial" pitchFamily="34" charset="0"/>
              <a:cs typeface="Arial" pitchFamily="34" charset="0"/>
            </a:endParaRPr>
          </a:p>
          <a:p>
            <a:pPr marL="342900" indent="-342900" algn="just">
              <a:buFont typeface="Wingdings" panose="05000000000000000000" pitchFamily="2" charset="2"/>
              <a:buChar char="ü"/>
            </a:pPr>
            <a:r>
              <a:rPr lang="vi-VN" sz="2400">
                <a:latin typeface="Arial" pitchFamily="34" charset="0"/>
                <a:cs typeface="Arial" pitchFamily="34" charset="0"/>
              </a:rPr>
              <a:t>Chú ý tới định dạng file và tạo thói quen quét virus với các file đính kèm trước khi mở chúng. </a:t>
            </a:r>
            <a:endParaRPr lang="en-US" sz="2400" dirty="0">
              <a:latin typeface="Arial" pitchFamily="34" charset="0"/>
              <a:cs typeface="Arial" pitchFamily="34" charset="0"/>
            </a:endParaRPr>
          </a:p>
        </p:txBody>
      </p:sp>
      <p:grpSp>
        <p:nvGrpSpPr>
          <p:cNvPr id="2" name="Group 1">
            <a:extLst>
              <a:ext uri="{FF2B5EF4-FFF2-40B4-BE49-F238E27FC236}">
                <a16:creationId xmlns:a16="http://schemas.microsoft.com/office/drawing/2014/main" id="{43630596-99DE-90AC-A9DC-B4DD8F07A845}"/>
              </a:ext>
            </a:extLst>
          </p:cNvPr>
          <p:cNvGrpSpPr/>
          <p:nvPr/>
        </p:nvGrpSpPr>
        <p:grpSpPr>
          <a:xfrm>
            <a:off x="0" y="-6570"/>
            <a:ext cx="4452727" cy="563161"/>
            <a:chOff x="0" y="-6570"/>
            <a:chExt cx="4452727" cy="563161"/>
          </a:xfrm>
        </p:grpSpPr>
        <p:sp>
          <p:nvSpPr>
            <p:cNvPr id="4" name="Rectangle 3">
              <a:extLst>
                <a:ext uri="{FF2B5EF4-FFF2-40B4-BE49-F238E27FC236}">
                  <a16:creationId xmlns:a16="http://schemas.microsoft.com/office/drawing/2014/main" id="{9312195B-99F7-D10A-406A-0E8C4030616A}"/>
                </a:ext>
              </a:extLst>
            </p:cNvPr>
            <p:cNvSpPr/>
            <p:nvPr/>
          </p:nvSpPr>
          <p:spPr>
            <a:xfrm>
              <a:off x="737559" y="0"/>
              <a:ext cx="3715168" cy="553998"/>
            </a:xfrm>
            <a:prstGeom prst="rect">
              <a:avLst/>
            </a:prstGeom>
            <a:solidFill>
              <a:schemeClr val="accent6">
                <a:lumMod val="20000"/>
                <a:lumOff val="80000"/>
              </a:schemeClr>
            </a:solidFill>
          </p:spPr>
          <p:txBody>
            <a:bodyPr wrap="square" lIns="91440" tIns="45720" rIns="91440" bIns="45720">
              <a:spAutoFit/>
            </a:bodyPr>
            <a:lstStyle/>
            <a:p>
              <a:pPr algn="ctr"/>
              <a:r>
                <a:rPr lang="en-US" sz="30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THƯ ĐIỆN TỬ</a:t>
              </a:r>
              <a:endParaRPr lang="en-GB" sz="30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7" name="Picture 6">
              <a:extLst>
                <a:ext uri="{FF2B5EF4-FFF2-40B4-BE49-F238E27FC236}">
                  <a16:creationId xmlns:a16="http://schemas.microsoft.com/office/drawing/2014/main" id="{24F450C5-0846-BD05-4A40-E51DC56FD4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70"/>
              <a:ext cx="1177966" cy="563161"/>
            </a:xfrm>
            <a:prstGeom prst="rect">
              <a:avLst/>
            </a:prstGeom>
          </p:spPr>
        </p:pic>
      </p:grpSp>
    </p:spTree>
    <p:extLst>
      <p:ext uri="{BB962C8B-B14F-4D97-AF65-F5344CB8AC3E}">
        <p14:creationId xmlns:p14="http://schemas.microsoft.com/office/powerpoint/2010/main" val="40096580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CC0B422-06FC-4F6B-9DD9-36D7CDA40297}"/>
              </a:ext>
            </a:extLst>
          </p:cNvPr>
          <p:cNvSpPr>
            <a:spLocks noGrp="1"/>
          </p:cNvSpPr>
          <p:nvPr>
            <p:ph type="body" sz="quarter" idx="10"/>
          </p:nvPr>
        </p:nvSpPr>
        <p:spPr>
          <a:xfrm>
            <a:off x="327598" y="675786"/>
            <a:ext cx="11573197" cy="724247"/>
          </a:xfrm>
        </p:spPr>
        <p:txBody>
          <a:bodyPr>
            <a:normAutofit fontScale="62500" lnSpcReduction="20000"/>
          </a:bodyPr>
          <a:lstStyle/>
          <a:p>
            <a:r>
              <a:rPr lang="vi-VN" sz="4800" b="1" dirty="0"/>
              <a:t>Nhận biết, phòng chống thư rác, Thư giả mạo, tin nhắn rác</a:t>
            </a:r>
            <a:endParaRPr lang="en-US" sz="4800" b="1" dirty="0"/>
          </a:p>
        </p:txBody>
      </p:sp>
      <p:sp>
        <p:nvSpPr>
          <p:cNvPr id="3" name="TextBox 2"/>
          <p:cNvSpPr txBox="1"/>
          <p:nvPr/>
        </p:nvSpPr>
        <p:spPr>
          <a:xfrm>
            <a:off x="327597" y="1769131"/>
            <a:ext cx="10636493" cy="461665"/>
          </a:xfrm>
          <a:prstGeom prst="rect">
            <a:avLst/>
          </a:prstGeom>
          <a:noFill/>
        </p:spPr>
        <p:txBody>
          <a:bodyPr wrap="square" rtlCol="0">
            <a:spAutoFit/>
          </a:bodyPr>
          <a:lstStyle/>
          <a:p>
            <a:pPr algn="just"/>
            <a:r>
              <a:rPr lang="en-US" sz="2400" b="1">
                <a:solidFill>
                  <a:schemeClr val="accent1"/>
                </a:solidFill>
                <a:latin typeface="Arial" pitchFamily="34" charset="0"/>
                <a:cs typeface="Arial" pitchFamily="34" charset="0"/>
              </a:rPr>
              <a:t>6. Nhận diện các email spam – email quảng cáo</a:t>
            </a:r>
            <a:endParaRPr lang="en-US" sz="2400" b="1" dirty="0">
              <a:solidFill>
                <a:schemeClr val="accent1"/>
              </a:solidFill>
              <a:latin typeface="Arial" pitchFamily="34" charset="0"/>
              <a:cs typeface="Arial" pitchFamily="34" charset="0"/>
            </a:endParaRPr>
          </a:p>
        </p:txBody>
      </p:sp>
      <p:sp>
        <p:nvSpPr>
          <p:cNvPr id="6" name="TextBox 5">
            <a:extLst>
              <a:ext uri="{FF2B5EF4-FFF2-40B4-BE49-F238E27FC236}">
                <a16:creationId xmlns:a16="http://schemas.microsoft.com/office/drawing/2014/main" id="{420980B2-07C4-47ED-ABA0-B2C8D98E53D7}"/>
              </a:ext>
            </a:extLst>
          </p:cNvPr>
          <p:cNvSpPr txBox="1"/>
          <p:nvPr/>
        </p:nvSpPr>
        <p:spPr>
          <a:xfrm>
            <a:off x="5475515" y="2431093"/>
            <a:ext cx="5788833" cy="2677656"/>
          </a:xfrm>
          <a:prstGeom prst="rect">
            <a:avLst/>
          </a:prstGeom>
          <a:noFill/>
        </p:spPr>
        <p:txBody>
          <a:bodyPr wrap="square" rtlCol="0">
            <a:spAutoFit/>
          </a:bodyPr>
          <a:lstStyle/>
          <a:p>
            <a:pPr algn="just"/>
            <a:r>
              <a:rPr lang="vi-VN" sz="2400">
                <a:latin typeface="Arial" pitchFamily="34" charset="0"/>
                <a:cs typeface="Arial" pitchFamily="34" charset="0"/>
              </a:rPr>
              <a:t>Bạn cần cảnh giác khi nhận các email spam, email quảng cáo từ Internet. Trong  các  email  này thường đi kèm với nhiều rủi ro mất an  toàn  thông  tin  mà  chúng  ta không mong muốn như: lừa đảo, mã độc, gây ảnh hưởng tới công việc khi nhận quá nhiều… </a:t>
            </a:r>
            <a:endParaRPr lang="en-US" sz="2400" dirty="0">
              <a:latin typeface="Arial" pitchFamily="34" charset="0"/>
              <a:cs typeface="Arial" pitchFamily="34" charset="0"/>
            </a:endParaRPr>
          </a:p>
        </p:txBody>
      </p:sp>
      <p:pic>
        <p:nvPicPr>
          <p:cNvPr id="4" name="Picture 3">
            <a:extLst>
              <a:ext uri="{FF2B5EF4-FFF2-40B4-BE49-F238E27FC236}">
                <a16:creationId xmlns:a16="http://schemas.microsoft.com/office/drawing/2014/main" id="{84CC8AE9-36AC-4A14-9C1F-6E0BA8F19F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147" t="4190" r="26977" b="9588"/>
          <a:stretch/>
        </p:blipFill>
        <p:spPr>
          <a:xfrm>
            <a:off x="1027613" y="2276501"/>
            <a:ext cx="3117667" cy="3905713"/>
          </a:xfrm>
          <a:prstGeom prst="rect">
            <a:avLst/>
          </a:prstGeom>
        </p:spPr>
      </p:pic>
      <p:grpSp>
        <p:nvGrpSpPr>
          <p:cNvPr id="2" name="Group 1">
            <a:extLst>
              <a:ext uri="{FF2B5EF4-FFF2-40B4-BE49-F238E27FC236}">
                <a16:creationId xmlns:a16="http://schemas.microsoft.com/office/drawing/2014/main" id="{F398033E-67EF-6F3E-3ACE-654358D92465}"/>
              </a:ext>
            </a:extLst>
          </p:cNvPr>
          <p:cNvGrpSpPr/>
          <p:nvPr/>
        </p:nvGrpSpPr>
        <p:grpSpPr>
          <a:xfrm>
            <a:off x="0" y="-6570"/>
            <a:ext cx="4452727" cy="563161"/>
            <a:chOff x="0" y="-6570"/>
            <a:chExt cx="4452727" cy="563161"/>
          </a:xfrm>
        </p:grpSpPr>
        <p:sp>
          <p:nvSpPr>
            <p:cNvPr id="7" name="Rectangle 6">
              <a:extLst>
                <a:ext uri="{FF2B5EF4-FFF2-40B4-BE49-F238E27FC236}">
                  <a16:creationId xmlns:a16="http://schemas.microsoft.com/office/drawing/2014/main" id="{8F088104-0E98-91C4-2B17-E6292AAF2841}"/>
                </a:ext>
              </a:extLst>
            </p:cNvPr>
            <p:cNvSpPr/>
            <p:nvPr/>
          </p:nvSpPr>
          <p:spPr>
            <a:xfrm>
              <a:off x="737559" y="0"/>
              <a:ext cx="3715168" cy="553998"/>
            </a:xfrm>
            <a:prstGeom prst="rect">
              <a:avLst/>
            </a:prstGeom>
            <a:solidFill>
              <a:schemeClr val="accent6">
                <a:lumMod val="20000"/>
                <a:lumOff val="80000"/>
              </a:schemeClr>
            </a:solidFill>
          </p:spPr>
          <p:txBody>
            <a:bodyPr wrap="square" lIns="91440" tIns="45720" rIns="91440" bIns="45720">
              <a:spAutoFit/>
            </a:bodyPr>
            <a:lstStyle/>
            <a:p>
              <a:pPr algn="ctr"/>
              <a:r>
                <a:rPr lang="en-US" sz="30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THƯ ĐIỆN TỬ</a:t>
              </a:r>
              <a:endParaRPr lang="en-GB" sz="30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8" name="Picture 7">
              <a:extLst>
                <a:ext uri="{FF2B5EF4-FFF2-40B4-BE49-F238E27FC236}">
                  <a16:creationId xmlns:a16="http://schemas.microsoft.com/office/drawing/2014/main" id="{EF924824-4FA0-E425-D989-79E85A5965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570"/>
              <a:ext cx="1177966" cy="563161"/>
            </a:xfrm>
            <a:prstGeom prst="rect">
              <a:avLst/>
            </a:prstGeom>
          </p:spPr>
        </p:pic>
      </p:grpSp>
    </p:spTree>
    <p:extLst>
      <p:ext uri="{BB962C8B-B14F-4D97-AF65-F5344CB8AC3E}">
        <p14:creationId xmlns:p14="http://schemas.microsoft.com/office/powerpoint/2010/main" val="26909737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398033E-67EF-6F3E-3ACE-654358D92465}"/>
              </a:ext>
            </a:extLst>
          </p:cNvPr>
          <p:cNvGrpSpPr/>
          <p:nvPr/>
        </p:nvGrpSpPr>
        <p:grpSpPr>
          <a:xfrm>
            <a:off x="0" y="-6570"/>
            <a:ext cx="4452727" cy="563161"/>
            <a:chOff x="0" y="-6570"/>
            <a:chExt cx="4452727" cy="563161"/>
          </a:xfrm>
        </p:grpSpPr>
        <p:sp>
          <p:nvSpPr>
            <p:cNvPr id="7" name="Rectangle 6">
              <a:extLst>
                <a:ext uri="{FF2B5EF4-FFF2-40B4-BE49-F238E27FC236}">
                  <a16:creationId xmlns:a16="http://schemas.microsoft.com/office/drawing/2014/main" id="{8F088104-0E98-91C4-2B17-E6292AAF2841}"/>
                </a:ext>
              </a:extLst>
            </p:cNvPr>
            <p:cNvSpPr/>
            <p:nvPr/>
          </p:nvSpPr>
          <p:spPr>
            <a:xfrm>
              <a:off x="737559" y="0"/>
              <a:ext cx="3715168" cy="553998"/>
            </a:xfrm>
            <a:prstGeom prst="rect">
              <a:avLst/>
            </a:prstGeom>
            <a:solidFill>
              <a:schemeClr val="accent6">
                <a:lumMod val="20000"/>
                <a:lumOff val="80000"/>
              </a:schemeClr>
            </a:solidFill>
          </p:spPr>
          <p:txBody>
            <a:bodyPr wrap="square" lIns="91440" tIns="45720" rIns="91440" bIns="45720">
              <a:spAutoFit/>
            </a:bodyPr>
            <a:lstStyle/>
            <a:p>
              <a:pPr algn="ctr"/>
              <a:r>
                <a:rPr lang="en-US" sz="30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THƯ ĐIỆN TỬ</a:t>
              </a:r>
              <a:endParaRPr lang="en-GB" sz="30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8" name="Picture 7">
              <a:extLst>
                <a:ext uri="{FF2B5EF4-FFF2-40B4-BE49-F238E27FC236}">
                  <a16:creationId xmlns:a16="http://schemas.microsoft.com/office/drawing/2014/main" id="{EF924824-4FA0-E425-D989-79E85A5965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70"/>
              <a:ext cx="1177966" cy="563161"/>
            </a:xfrm>
            <a:prstGeom prst="rect">
              <a:avLst/>
            </a:prstGeom>
          </p:spPr>
        </p:pic>
      </p:grpSp>
      <p:sp>
        <p:nvSpPr>
          <p:cNvPr id="10" name="TextBox 9">
            <a:extLst>
              <a:ext uri="{FF2B5EF4-FFF2-40B4-BE49-F238E27FC236}">
                <a16:creationId xmlns:a16="http://schemas.microsoft.com/office/drawing/2014/main" id="{C844ECE8-20CC-4892-A797-263246B7E1FD}"/>
              </a:ext>
            </a:extLst>
          </p:cNvPr>
          <p:cNvSpPr txBox="1"/>
          <p:nvPr/>
        </p:nvSpPr>
        <p:spPr>
          <a:xfrm>
            <a:off x="874643" y="1028897"/>
            <a:ext cx="10442713" cy="5170646"/>
          </a:xfrm>
          <a:prstGeom prst="rect">
            <a:avLst/>
          </a:prstGeom>
          <a:noFill/>
        </p:spPr>
        <p:txBody>
          <a:bodyPr wrap="square">
            <a:spAutoFit/>
          </a:bodyPr>
          <a:lstStyle/>
          <a:p>
            <a:pPr marL="285750" indent="-285750" algn="just">
              <a:spcBef>
                <a:spcPts val="2400"/>
              </a:spcBef>
              <a:spcAft>
                <a:spcPts val="2400"/>
              </a:spcAft>
              <a:buFont typeface="Wingdings" panose="05000000000000000000" pitchFamily="2" charset="2"/>
              <a:buChar char="q"/>
            </a:pPr>
            <a:r>
              <a:rPr lang="en-GB" sz="2500">
                <a:solidFill>
                  <a:srgbClr val="6084A4"/>
                </a:solidFill>
                <a:latin typeface="Roboto" panose="02000000000000000000" pitchFamily="2" charset="0"/>
                <a:ea typeface="Times New Roman" panose="02020603050405020304" pitchFamily="18" charset="0"/>
              </a:rPr>
              <a:t> </a:t>
            </a:r>
            <a:r>
              <a:rPr lang="en-GB" sz="2500">
                <a:solidFill>
                  <a:srgbClr val="6084A4"/>
                </a:solidFill>
                <a:effectLst/>
                <a:latin typeface="Roboto" panose="02000000000000000000" pitchFamily="2" charset="0"/>
                <a:ea typeface="Times New Roman" panose="02020603050405020304" pitchFamily="18" charset="0"/>
              </a:rPr>
              <a:t>Hạn chế tối đa việc truy cập hòm thư điện tử bằng các máy tính không đảm bảo an toàn hoặc mạng máy tính không an toàn (máy tính đặt nơi công cộng).</a:t>
            </a:r>
          </a:p>
          <a:p>
            <a:pPr marL="285750" indent="-285750" algn="just">
              <a:spcBef>
                <a:spcPts val="2400"/>
              </a:spcBef>
              <a:spcAft>
                <a:spcPts val="2400"/>
              </a:spcAft>
              <a:buFont typeface="Wingdings" panose="05000000000000000000" pitchFamily="2" charset="2"/>
              <a:buChar char="q"/>
            </a:pPr>
            <a:r>
              <a:rPr lang="en-GB" sz="2500">
                <a:solidFill>
                  <a:srgbClr val="6084A4"/>
                </a:solidFill>
                <a:effectLst/>
                <a:latin typeface="Roboto" panose="02000000000000000000" pitchFamily="2" charset="0"/>
                <a:ea typeface="Times New Roman" panose="02020603050405020304" pitchFamily="18" charset="0"/>
              </a:rPr>
              <a:t> Hạn chế tối đa việc sử dụng máy tính cá nhân truy cập hòm thư điện tử công vụ thông qua các mạng Internet không an toàn như: truy cập mạng Internet thông qua các điểm truy cập không dây tại quán ăn, giải khát, sân bay, nhà chờ hoặc nơi không rõ nguồn gốc v.v..</a:t>
            </a:r>
            <a:endParaRPr lang="en-GB" sz="2500">
              <a:effectLst/>
              <a:latin typeface="Times New Roman" panose="02020603050405020304" pitchFamily="18" charset="0"/>
              <a:ea typeface="Times New Roman" panose="02020603050405020304" pitchFamily="18" charset="0"/>
            </a:endParaRPr>
          </a:p>
          <a:p>
            <a:pPr marL="285750" indent="-285750" algn="just">
              <a:spcBef>
                <a:spcPts val="2400"/>
              </a:spcBef>
              <a:spcAft>
                <a:spcPts val="2400"/>
              </a:spcAft>
              <a:buFont typeface="Wingdings" panose="05000000000000000000" pitchFamily="2" charset="2"/>
              <a:buChar char="q"/>
            </a:pPr>
            <a:r>
              <a:rPr lang="en-GB" sz="2500">
                <a:solidFill>
                  <a:srgbClr val="6084A4"/>
                </a:solidFill>
                <a:effectLst/>
                <a:latin typeface="Roboto" panose="02000000000000000000" pitchFamily="2" charset="0"/>
                <a:ea typeface="Times New Roman" panose="02020603050405020304" pitchFamily="18" charset="0"/>
              </a:rPr>
              <a:t> Không sử dụng hòm thư điện tử công vụ do cơ quan cấp cho mục đích cá nhân như: đăng ký các dịch vụ thương mại, dịch vụ trao đổi chia sẻ thông tin cá nhân.</a:t>
            </a:r>
            <a:endParaRPr lang="en-GB" sz="2500">
              <a:effectLst/>
              <a:latin typeface="Times New Roman" panose="02020603050405020304" pitchFamily="18" charset="0"/>
              <a:ea typeface="Times New Roman" panose="02020603050405020304" pitchFamily="18" charset="0"/>
            </a:endParaRPr>
          </a:p>
        </p:txBody>
      </p:sp>
      <p:graphicFrame>
        <p:nvGraphicFramePr>
          <p:cNvPr id="3" name="Diagram 2">
            <a:extLst>
              <a:ext uri="{FF2B5EF4-FFF2-40B4-BE49-F238E27FC236}">
                <a16:creationId xmlns:a16="http://schemas.microsoft.com/office/drawing/2014/main" id="{122D6186-A344-423C-8F5F-57E94CE20C3B}"/>
              </a:ext>
            </a:extLst>
          </p:cNvPr>
          <p:cNvGraphicFramePr/>
          <p:nvPr>
            <p:extLst>
              <p:ext uri="{D42A27DB-BD31-4B8C-83A1-F6EECF244321}">
                <p14:modId xmlns:p14="http://schemas.microsoft.com/office/powerpoint/2010/main" val="2914355378"/>
              </p:ext>
            </p:extLst>
          </p:nvPr>
        </p:nvGraphicFramePr>
        <p:xfrm>
          <a:off x="4907723" y="46438"/>
          <a:ext cx="5177181" cy="4571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794718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398033E-67EF-6F3E-3ACE-654358D92465}"/>
              </a:ext>
            </a:extLst>
          </p:cNvPr>
          <p:cNvGrpSpPr/>
          <p:nvPr/>
        </p:nvGrpSpPr>
        <p:grpSpPr>
          <a:xfrm>
            <a:off x="0" y="-6570"/>
            <a:ext cx="4452727" cy="563161"/>
            <a:chOff x="0" y="-6570"/>
            <a:chExt cx="4452727" cy="563161"/>
          </a:xfrm>
        </p:grpSpPr>
        <p:sp>
          <p:nvSpPr>
            <p:cNvPr id="7" name="Rectangle 6">
              <a:extLst>
                <a:ext uri="{FF2B5EF4-FFF2-40B4-BE49-F238E27FC236}">
                  <a16:creationId xmlns:a16="http://schemas.microsoft.com/office/drawing/2014/main" id="{8F088104-0E98-91C4-2B17-E6292AAF2841}"/>
                </a:ext>
              </a:extLst>
            </p:cNvPr>
            <p:cNvSpPr/>
            <p:nvPr/>
          </p:nvSpPr>
          <p:spPr>
            <a:xfrm>
              <a:off x="737559" y="0"/>
              <a:ext cx="3715168" cy="553998"/>
            </a:xfrm>
            <a:prstGeom prst="rect">
              <a:avLst/>
            </a:prstGeom>
            <a:solidFill>
              <a:schemeClr val="accent6">
                <a:lumMod val="20000"/>
                <a:lumOff val="80000"/>
              </a:schemeClr>
            </a:solidFill>
          </p:spPr>
          <p:txBody>
            <a:bodyPr wrap="square" lIns="91440" tIns="45720" rIns="91440" bIns="45720">
              <a:spAutoFit/>
            </a:bodyPr>
            <a:lstStyle/>
            <a:p>
              <a:pPr algn="ctr"/>
              <a:r>
                <a:rPr lang="en-US" sz="30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THƯ ĐIỆN TỬ</a:t>
              </a:r>
              <a:endParaRPr lang="en-GB" sz="30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8" name="Picture 7">
              <a:extLst>
                <a:ext uri="{FF2B5EF4-FFF2-40B4-BE49-F238E27FC236}">
                  <a16:creationId xmlns:a16="http://schemas.microsoft.com/office/drawing/2014/main" id="{EF924824-4FA0-E425-D989-79E85A5965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70"/>
              <a:ext cx="1177966" cy="563161"/>
            </a:xfrm>
            <a:prstGeom prst="rect">
              <a:avLst/>
            </a:prstGeom>
          </p:spPr>
        </p:pic>
      </p:grpSp>
      <p:graphicFrame>
        <p:nvGraphicFramePr>
          <p:cNvPr id="3" name="Diagram 2">
            <a:extLst>
              <a:ext uri="{FF2B5EF4-FFF2-40B4-BE49-F238E27FC236}">
                <a16:creationId xmlns:a16="http://schemas.microsoft.com/office/drawing/2014/main" id="{122D6186-A344-423C-8F5F-57E94CE20C3B}"/>
              </a:ext>
            </a:extLst>
          </p:cNvPr>
          <p:cNvGraphicFramePr/>
          <p:nvPr/>
        </p:nvGraphicFramePr>
        <p:xfrm>
          <a:off x="4907723" y="46438"/>
          <a:ext cx="5177181" cy="4571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A58D085D-0CEA-3ACF-AC20-FE9FC40D84BD}"/>
              </a:ext>
            </a:extLst>
          </p:cNvPr>
          <p:cNvSpPr txBox="1"/>
          <p:nvPr/>
        </p:nvSpPr>
        <p:spPr>
          <a:xfrm>
            <a:off x="874643" y="1240932"/>
            <a:ext cx="10442713" cy="4708981"/>
          </a:xfrm>
          <a:prstGeom prst="rect">
            <a:avLst/>
          </a:prstGeom>
          <a:noFill/>
        </p:spPr>
        <p:txBody>
          <a:bodyPr wrap="square">
            <a:spAutoFit/>
          </a:bodyPr>
          <a:lstStyle/>
          <a:p>
            <a:pPr marL="285750" indent="-285750" algn="just">
              <a:spcBef>
                <a:spcPts val="1500"/>
              </a:spcBef>
              <a:spcAft>
                <a:spcPts val="1500"/>
              </a:spcAft>
              <a:buFont typeface="Wingdings" panose="05000000000000000000" pitchFamily="2" charset="2"/>
              <a:buChar char="q"/>
            </a:pPr>
            <a:r>
              <a:rPr lang="en-GB" sz="2500">
                <a:solidFill>
                  <a:srgbClr val="6084A4"/>
                </a:solidFill>
                <a:effectLst/>
                <a:latin typeface="Roboto" panose="02000000000000000000" pitchFamily="2" charset="0"/>
                <a:ea typeface="Times New Roman" panose="02020603050405020304" pitchFamily="18" charset="0"/>
              </a:rPr>
              <a:t> Bật xác thực 2 lớp.</a:t>
            </a:r>
          </a:p>
          <a:p>
            <a:pPr marL="285750" indent="-285750" algn="just">
              <a:spcBef>
                <a:spcPts val="1500"/>
              </a:spcBef>
              <a:spcAft>
                <a:spcPts val="1500"/>
              </a:spcAft>
              <a:buFont typeface="Wingdings" panose="05000000000000000000" pitchFamily="2" charset="2"/>
              <a:buChar char="q"/>
            </a:pPr>
            <a:r>
              <a:rPr lang="en-GB" sz="2500">
                <a:solidFill>
                  <a:srgbClr val="6084A4"/>
                </a:solidFill>
                <a:latin typeface="Roboto" panose="02000000000000000000" pitchFamily="2" charset="0"/>
                <a:ea typeface="Times New Roman" panose="02020603050405020304" pitchFamily="18" charset="0"/>
              </a:rPr>
              <a:t> </a:t>
            </a:r>
            <a:r>
              <a:rPr lang="en-GB" sz="2500">
                <a:solidFill>
                  <a:srgbClr val="6084A4"/>
                </a:solidFill>
                <a:effectLst/>
                <a:latin typeface="Roboto" panose="02000000000000000000" pitchFamily="2" charset="0"/>
                <a:ea typeface="Times New Roman" panose="02020603050405020304" pitchFamily="18" charset="0"/>
              </a:rPr>
              <a:t>Không đặt chế độ chuyển thư tự động từ hòm thư điện tử công vụ được cấp tới hòm thư khác không phải do các cơ quan nhà nước cấp (yahoo, gmail...).</a:t>
            </a:r>
            <a:endParaRPr lang="en-GB" sz="2500">
              <a:effectLst/>
              <a:latin typeface="Times New Roman" panose="02020603050405020304" pitchFamily="18" charset="0"/>
              <a:ea typeface="Times New Roman" panose="02020603050405020304" pitchFamily="18" charset="0"/>
            </a:endParaRPr>
          </a:p>
          <a:p>
            <a:pPr marL="285750" indent="-285750" algn="just">
              <a:spcBef>
                <a:spcPts val="1500"/>
              </a:spcBef>
              <a:spcAft>
                <a:spcPts val="1500"/>
              </a:spcAft>
              <a:buFont typeface="Wingdings" panose="05000000000000000000" pitchFamily="2" charset="2"/>
              <a:buChar char="q"/>
            </a:pPr>
            <a:r>
              <a:rPr lang="en-GB" sz="2500">
                <a:solidFill>
                  <a:srgbClr val="6084A4"/>
                </a:solidFill>
                <a:effectLst/>
                <a:latin typeface="Roboto" panose="02000000000000000000" pitchFamily="2" charset="0"/>
                <a:ea typeface="Times New Roman" panose="02020603050405020304" pitchFamily="18" charset="0"/>
              </a:rPr>
              <a:t> Hạn chế sử dụng các ứng dụng duyệt thư điện tử có sẵn trên các thiết bị di động như Smart phone hoặc máy tính bảng để truy cập vào các hòm thư điện tử công vụ được cấp.</a:t>
            </a:r>
            <a:endParaRPr lang="en-GB" sz="2500">
              <a:effectLst/>
              <a:latin typeface="Times New Roman" panose="02020603050405020304" pitchFamily="18" charset="0"/>
              <a:ea typeface="Times New Roman" panose="02020603050405020304" pitchFamily="18" charset="0"/>
            </a:endParaRPr>
          </a:p>
          <a:p>
            <a:pPr marL="285750" indent="-285750" algn="just">
              <a:spcBef>
                <a:spcPts val="1500"/>
              </a:spcBef>
              <a:spcAft>
                <a:spcPts val="1500"/>
              </a:spcAft>
              <a:buFont typeface="Wingdings" panose="05000000000000000000" pitchFamily="2" charset="2"/>
              <a:buChar char="q"/>
            </a:pPr>
            <a:r>
              <a:rPr lang="en-GB" sz="2500">
                <a:solidFill>
                  <a:srgbClr val="6084A4"/>
                </a:solidFill>
                <a:effectLst/>
                <a:latin typeface="Roboto" panose="02000000000000000000" pitchFamily="2" charset="0"/>
                <a:ea typeface="Times New Roman" panose="02020603050405020304" pitchFamily="18" charset="0"/>
              </a:rPr>
              <a:t> Chú ý cảnh giác với những thư điện tử có nội dung, nguồn gốc khả nghi.</a:t>
            </a:r>
            <a:endParaRPr lang="en-GB" sz="2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51560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398033E-67EF-6F3E-3ACE-654358D92465}"/>
              </a:ext>
            </a:extLst>
          </p:cNvPr>
          <p:cNvGrpSpPr/>
          <p:nvPr/>
        </p:nvGrpSpPr>
        <p:grpSpPr>
          <a:xfrm>
            <a:off x="0" y="-6570"/>
            <a:ext cx="4452727" cy="563161"/>
            <a:chOff x="0" y="-6570"/>
            <a:chExt cx="4452727" cy="563161"/>
          </a:xfrm>
        </p:grpSpPr>
        <p:sp>
          <p:nvSpPr>
            <p:cNvPr id="7" name="Rectangle 6">
              <a:extLst>
                <a:ext uri="{FF2B5EF4-FFF2-40B4-BE49-F238E27FC236}">
                  <a16:creationId xmlns:a16="http://schemas.microsoft.com/office/drawing/2014/main" id="{8F088104-0E98-91C4-2B17-E6292AAF2841}"/>
                </a:ext>
              </a:extLst>
            </p:cNvPr>
            <p:cNvSpPr/>
            <p:nvPr/>
          </p:nvSpPr>
          <p:spPr>
            <a:xfrm>
              <a:off x="737559" y="0"/>
              <a:ext cx="3715168" cy="553998"/>
            </a:xfrm>
            <a:prstGeom prst="rect">
              <a:avLst/>
            </a:prstGeom>
            <a:solidFill>
              <a:schemeClr val="accent6">
                <a:lumMod val="20000"/>
                <a:lumOff val="80000"/>
              </a:schemeClr>
            </a:solidFill>
          </p:spPr>
          <p:txBody>
            <a:bodyPr wrap="square" lIns="91440" tIns="45720" rIns="91440" bIns="45720">
              <a:spAutoFit/>
            </a:bodyPr>
            <a:lstStyle/>
            <a:p>
              <a:pPr algn="ctr"/>
              <a:r>
                <a:rPr lang="en-US" sz="30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THƯ ĐIỆN TỬ</a:t>
              </a:r>
              <a:endParaRPr lang="en-GB" sz="30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8" name="Picture 7">
              <a:extLst>
                <a:ext uri="{FF2B5EF4-FFF2-40B4-BE49-F238E27FC236}">
                  <a16:creationId xmlns:a16="http://schemas.microsoft.com/office/drawing/2014/main" id="{EF924824-4FA0-E425-D989-79E85A5965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70"/>
              <a:ext cx="1177966" cy="563161"/>
            </a:xfrm>
            <a:prstGeom prst="rect">
              <a:avLst/>
            </a:prstGeom>
          </p:spPr>
        </p:pic>
      </p:grpSp>
      <p:graphicFrame>
        <p:nvGraphicFramePr>
          <p:cNvPr id="3" name="Diagram 2">
            <a:extLst>
              <a:ext uri="{FF2B5EF4-FFF2-40B4-BE49-F238E27FC236}">
                <a16:creationId xmlns:a16="http://schemas.microsoft.com/office/drawing/2014/main" id="{122D6186-A344-423C-8F5F-57E94CE20C3B}"/>
              </a:ext>
            </a:extLst>
          </p:cNvPr>
          <p:cNvGraphicFramePr/>
          <p:nvPr/>
        </p:nvGraphicFramePr>
        <p:xfrm>
          <a:off x="4907723" y="46438"/>
          <a:ext cx="5177181" cy="4571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CA99D05C-49BB-25EB-4443-C964DD474C75}"/>
              </a:ext>
            </a:extLst>
          </p:cNvPr>
          <p:cNvSpPr txBox="1"/>
          <p:nvPr/>
        </p:nvSpPr>
        <p:spPr>
          <a:xfrm>
            <a:off x="874643" y="1333700"/>
            <a:ext cx="10442713" cy="5201424"/>
          </a:xfrm>
          <a:prstGeom prst="rect">
            <a:avLst/>
          </a:prstGeom>
          <a:noFill/>
        </p:spPr>
        <p:txBody>
          <a:bodyPr wrap="square">
            <a:spAutoFit/>
          </a:bodyPr>
          <a:lstStyle/>
          <a:p>
            <a:pPr marL="457200" indent="-457200" algn="just">
              <a:spcBef>
                <a:spcPts val="2400"/>
              </a:spcBef>
              <a:spcAft>
                <a:spcPts val="2400"/>
              </a:spcAft>
              <a:buFont typeface="Wingdings" panose="05000000000000000000" pitchFamily="2" charset="2"/>
              <a:buChar char="q"/>
            </a:pPr>
            <a:r>
              <a:rPr lang="en-GB" sz="2800">
                <a:solidFill>
                  <a:srgbClr val="6084A4"/>
                </a:solidFill>
                <a:effectLst/>
                <a:latin typeface="Roboto" panose="02000000000000000000" pitchFamily="2" charset="0"/>
                <a:ea typeface="Times New Roman" panose="02020603050405020304" pitchFamily="18" charset="0"/>
              </a:rPr>
              <a:t> Đánh dấu Spam ngay khi nhận được các thư rác. - Không gửi, nhận tệp tin không có nguồn gốc rõ ràng qua hệ thống thư điện tử và hạn chế việc dùng tệp tin nén có mã hóa.</a:t>
            </a:r>
            <a:endParaRPr lang="en-GB" sz="2800">
              <a:effectLst/>
              <a:latin typeface="Times New Roman" panose="02020603050405020304" pitchFamily="18" charset="0"/>
              <a:ea typeface="Times New Roman" panose="02020603050405020304" pitchFamily="18" charset="0"/>
            </a:endParaRPr>
          </a:p>
          <a:p>
            <a:pPr marL="457200" indent="-457200" algn="just">
              <a:spcBef>
                <a:spcPts val="2400"/>
              </a:spcBef>
              <a:spcAft>
                <a:spcPts val="2400"/>
              </a:spcAft>
              <a:buFont typeface="Wingdings" panose="05000000000000000000" pitchFamily="2" charset="2"/>
              <a:buChar char="q"/>
            </a:pPr>
            <a:r>
              <a:rPr lang="en-GB" sz="2800">
                <a:solidFill>
                  <a:srgbClr val="6084A4"/>
                </a:solidFill>
                <a:effectLst/>
                <a:latin typeface="Roboto" panose="02000000000000000000" pitchFamily="2" charset="0"/>
                <a:ea typeface="Times New Roman" panose="02020603050405020304" pitchFamily="18" charset="0"/>
              </a:rPr>
              <a:t>Khuyến khích sử dụng chữ ký số để ký xác nhận trên thư điện tử gửi đi và kiểm tra nguồn gốc thư điện tử khi tiếp nhận bằng chữ ký số nếu thư đó đã được ký bằng chữ ký số của người gửi.</a:t>
            </a:r>
            <a:endParaRPr lang="en-GB" sz="2800">
              <a:effectLst/>
              <a:latin typeface="Times New Roman" panose="02020603050405020304" pitchFamily="18" charset="0"/>
              <a:ea typeface="Times New Roman" panose="02020603050405020304" pitchFamily="18" charset="0"/>
            </a:endParaRPr>
          </a:p>
          <a:p>
            <a:pPr marL="457200" indent="-457200" algn="just">
              <a:spcBef>
                <a:spcPts val="2400"/>
              </a:spcBef>
              <a:spcAft>
                <a:spcPts val="2400"/>
              </a:spcAft>
              <a:buFont typeface="Wingdings" panose="05000000000000000000" pitchFamily="2" charset="2"/>
              <a:buChar char="q"/>
            </a:pPr>
            <a:r>
              <a:rPr lang="en-GB" sz="2800">
                <a:solidFill>
                  <a:srgbClr val="6084A4"/>
                </a:solidFill>
                <a:effectLst/>
                <a:latin typeface="Roboto" panose="02000000000000000000" pitchFamily="2" charset="0"/>
                <a:ea typeface="Times New Roman" panose="02020603050405020304" pitchFamily="18" charset="0"/>
              </a:rPr>
              <a:t>Xóa thư khi không còn cần thiết để tránh bị mất mát thông tin nếu tài khoản bị lộ.</a:t>
            </a:r>
            <a:endParaRPr lang="en-GB"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894611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398033E-67EF-6F3E-3ACE-654358D92465}"/>
              </a:ext>
            </a:extLst>
          </p:cNvPr>
          <p:cNvGrpSpPr/>
          <p:nvPr/>
        </p:nvGrpSpPr>
        <p:grpSpPr>
          <a:xfrm>
            <a:off x="0" y="-6570"/>
            <a:ext cx="4452727" cy="563161"/>
            <a:chOff x="0" y="-6570"/>
            <a:chExt cx="4452727" cy="563161"/>
          </a:xfrm>
        </p:grpSpPr>
        <p:sp>
          <p:nvSpPr>
            <p:cNvPr id="7" name="Rectangle 6">
              <a:extLst>
                <a:ext uri="{FF2B5EF4-FFF2-40B4-BE49-F238E27FC236}">
                  <a16:creationId xmlns:a16="http://schemas.microsoft.com/office/drawing/2014/main" id="{8F088104-0E98-91C4-2B17-E6292AAF2841}"/>
                </a:ext>
              </a:extLst>
            </p:cNvPr>
            <p:cNvSpPr/>
            <p:nvPr/>
          </p:nvSpPr>
          <p:spPr>
            <a:xfrm>
              <a:off x="737559" y="0"/>
              <a:ext cx="3715168" cy="553998"/>
            </a:xfrm>
            <a:prstGeom prst="rect">
              <a:avLst/>
            </a:prstGeom>
            <a:solidFill>
              <a:schemeClr val="accent6">
                <a:lumMod val="20000"/>
                <a:lumOff val="80000"/>
              </a:schemeClr>
            </a:solidFill>
          </p:spPr>
          <p:txBody>
            <a:bodyPr wrap="square" lIns="91440" tIns="45720" rIns="91440" bIns="45720">
              <a:spAutoFit/>
            </a:bodyPr>
            <a:lstStyle/>
            <a:p>
              <a:pPr algn="ctr"/>
              <a:r>
                <a:rPr lang="en-US" sz="30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THƯ ĐIỆN TỬ</a:t>
              </a:r>
              <a:endParaRPr lang="en-GB" sz="30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8" name="Picture 7">
              <a:extLst>
                <a:ext uri="{FF2B5EF4-FFF2-40B4-BE49-F238E27FC236}">
                  <a16:creationId xmlns:a16="http://schemas.microsoft.com/office/drawing/2014/main" id="{EF924824-4FA0-E425-D989-79E85A5965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70"/>
              <a:ext cx="1177966" cy="563161"/>
            </a:xfrm>
            <a:prstGeom prst="rect">
              <a:avLst/>
            </a:prstGeom>
          </p:spPr>
        </p:pic>
      </p:grpSp>
      <p:graphicFrame>
        <p:nvGraphicFramePr>
          <p:cNvPr id="3" name="Diagram 2">
            <a:extLst>
              <a:ext uri="{FF2B5EF4-FFF2-40B4-BE49-F238E27FC236}">
                <a16:creationId xmlns:a16="http://schemas.microsoft.com/office/drawing/2014/main" id="{122D6186-A344-423C-8F5F-57E94CE20C3B}"/>
              </a:ext>
            </a:extLst>
          </p:cNvPr>
          <p:cNvGraphicFramePr/>
          <p:nvPr/>
        </p:nvGraphicFramePr>
        <p:xfrm>
          <a:off x="4907723" y="46438"/>
          <a:ext cx="5177181" cy="4571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B177D188-7B85-FFEA-0336-644484C0506F}"/>
              </a:ext>
            </a:extLst>
          </p:cNvPr>
          <p:cNvSpPr txBox="1"/>
          <p:nvPr/>
        </p:nvSpPr>
        <p:spPr>
          <a:xfrm>
            <a:off x="874643" y="1108410"/>
            <a:ext cx="10442713" cy="5155257"/>
          </a:xfrm>
          <a:prstGeom prst="rect">
            <a:avLst/>
          </a:prstGeom>
          <a:noFill/>
        </p:spPr>
        <p:txBody>
          <a:bodyPr wrap="square">
            <a:spAutoFit/>
          </a:bodyPr>
          <a:lstStyle/>
          <a:p>
            <a:pPr marL="457200" indent="-457200" algn="just">
              <a:spcBef>
                <a:spcPts val="2400"/>
              </a:spcBef>
              <a:spcAft>
                <a:spcPts val="2400"/>
              </a:spcAft>
              <a:buFont typeface="Wingdings" panose="05000000000000000000" pitchFamily="2" charset="2"/>
              <a:buChar char="q"/>
            </a:pPr>
            <a:r>
              <a:rPr lang="en-GB" sz="2800">
                <a:solidFill>
                  <a:srgbClr val="6084A4"/>
                </a:solidFill>
                <a:effectLst/>
                <a:latin typeface="Roboto" panose="02000000000000000000" pitchFamily="2" charset="0"/>
                <a:ea typeface="Times New Roman" panose="02020603050405020304" pitchFamily="18" charset="0"/>
              </a:rPr>
              <a:t> Sử dụng và quản lý mật khẩu theo hướng dẫn sử dụng mật khẩu an toàn (tối thiểu 06 ký tự, ký tự đặc biệt, số, chữ, viết hoa,…).</a:t>
            </a:r>
          </a:p>
          <a:p>
            <a:pPr marL="457200" indent="-457200" algn="just">
              <a:buFont typeface="Wingdings" panose="05000000000000000000" pitchFamily="2" charset="2"/>
              <a:buChar char="q"/>
            </a:pPr>
            <a:r>
              <a:rPr lang="en-GB" sz="2500">
                <a:solidFill>
                  <a:srgbClr val="6084A4"/>
                </a:solidFill>
                <a:effectLst/>
                <a:latin typeface="Roboto" panose="02000000000000000000" pitchFamily="2" charset="0"/>
                <a:ea typeface="Times New Roman" panose="02020603050405020304" pitchFamily="18" charset="0"/>
              </a:rPr>
              <a:t>Khi nhận được thư điện tử gửi kèm tệp tin mà không phát hiện ra nghi ngờ thì thực hiện các bước sau: </a:t>
            </a:r>
          </a:p>
          <a:p>
            <a:pPr marL="914400" lvl="1" indent="-457200" algn="just">
              <a:buAutoNum type="arabicParenR"/>
            </a:pPr>
            <a:r>
              <a:rPr lang="en-GB" sz="2500">
                <a:solidFill>
                  <a:srgbClr val="6084A4"/>
                </a:solidFill>
                <a:effectLst/>
                <a:latin typeface="Roboto" panose="02000000000000000000" pitchFamily="2" charset="0"/>
                <a:ea typeface="Times New Roman" panose="02020603050405020304" pitchFamily="18" charset="0"/>
              </a:rPr>
              <a:t>Tải tệp tin về ổ cứng (tuyệt đối không mở hoặc kích hoạt tệp tin ngay);</a:t>
            </a:r>
          </a:p>
          <a:p>
            <a:pPr marL="914400" lvl="1" indent="-457200" algn="just">
              <a:buAutoNum type="arabicParenR"/>
            </a:pPr>
            <a:r>
              <a:rPr lang="en-GB" sz="2500">
                <a:solidFill>
                  <a:srgbClr val="6084A4"/>
                </a:solidFill>
                <a:effectLst/>
                <a:latin typeface="Roboto" panose="02000000000000000000" pitchFamily="2" charset="0"/>
                <a:ea typeface="Times New Roman" panose="02020603050405020304" pitchFamily="18" charset="0"/>
              </a:rPr>
              <a:t>Dùng phần mềm diệt mã độc quét kiểm tra tệp tin vừa tải về (nếu cần có thể liên lạc lại với người gửi thư để xác nhận tệp tin đã nhận được). Chỉ mở tệp tin nếu không phát hiện ra mã độc;</a:t>
            </a:r>
          </a:p>
          <a:p>
            <a:pPr marL="914400" lvl="1" indent="-457200" algn="just">
              <a:buAutoNum type="arabicParenR"/>
            </a:pPr>
            <a:r>
              <a:rPr lang="en-GB" sz="2500">
                <a:solidFill>
                  <a:srgbClr val="6084A4"/>
                </a:solidFill>
                <a:effectLst/>
                <a:latin typeface="Roboto" panose="02000000000000000000" pitchFamily="2" charset="0"/>
                <a:ea typeface="Times New Roman" panose="02020603050405020304" pitchFamily="18" charset="0"/>
              </a:rPr>
              <a:t>Nếu phát hiện ra mã độc, gửi thư điện tử đó dưới dạng file đính kèm về địa chỉ hotro@laichau.gov.vn để xử lý.</a:t>
            </a:r>
            <a:endParaRPr lang="en-GB" sz="2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85157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a:xfrm>
            <a:off x="1828800" y="-228600"/>
            <a:ext cx="77724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endParaRPr lang="en-US" dirty="0"/>
          </a:p>
        </p:txBody>
      </p:sp>
      <p:sp>
        <p:nvSpPr>
          <p:cNvPr id="7" name="Slide Number Placeholder 6"/>
          <p:cNvSpPr>
            <a:spLocks noGrp="1"/>
          </p:cNvSpPr>
          <p:nvPr>
            <p:ph type="sldNum" sz="quarter" idx="12"/>
          </p:nvPr>
        </p:nvSpPr>
        <p:spPr/>
        <p:txBody>
          <a:bodyPr/>
          <a:lstStyle/>
          <a:p>
            <a:fld id="{A1A52A4C-8883-4C52-AAE8-0405D358AC4B}" type="slidenum">
              <a:rPr lang="en-US" sz="1600" b="1"/>
              <a:pPr/>
              <a:t>7</a:t>
            </a:fld>
            <a:endParaRPr lang="en-US" sz="1600" b="1" dirty="0"/>
          </a:p>
        </p:txBody>
      </p:sp>
      <p:sp>
        <p:nvSpPr>
          <p:cNvPr id="8" name="TextBox 7"/>
          <p:cNvSpPr txBox="1"/>
          <p:nvPr/>
        </p:nvSpPr>
        <p:spPr>
          <a:xfrm>
            <a:off x="2362201" y="1447800"/>
            <a:ext cx="184731" cy="369332"/>
          </a:xfrm>
          <a:prstGeom prst="rect">
            <a:avLst/>
          </a:prstGeom>
          <a:noFill/>
        </p:spPr>
        <p:txBody>
          <a:bodyPr wrap="none" rtlCol="0">
            <a:spAutoFit/>
          </a:bodyPr>
          <a:lstStyle/>
          <a:p>
            <a:endParaRPr lang="vi-VN" dirty="0"/>
          </a:p>
        </p:txBody>
      </p:sp>
      <p:sp>
        <p:nvSpPr>
          <p:cNvPr id="10" name="Content Placeholder 2"/>
          <p:cNvSpPr txBox="1">
            <a:spLocks/>
          </p:cNvSpPr>
          <p:nvPr/>
        </p:nvSpPr>
        <p:spPr>
          <a:xfrm>
            <a:off x="1750512" y="1066800"/>
            <a:ext cx="8686800" cy="5105400"/>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b="1" dirty="0">
              <a:solidFill>
                <a:srgbClr val="C00000"/>
              </a:solidFill>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810" t="18493" r="17785" b="17294"/>
          <a:stretch/>
        </p:blipFill>
        <p:spPr bwMode="auto">
          <a:xfrm>
            <a:off x="1176880" y="909813"/>
            <a:ext cx="9795920" cy="5490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41943A34-FFC9-7723-C406-B4881A7D0023}"/>
              </a:ext>
            </a:extLst>
          </p:cNvPr>
          <p:cNvSpPr txBox="1">
            <a:spLocks/>
          </p:cNvSpPr>
          <p:nvPr/>
        </p:nvSpPr>
        <p:spPr>
          <a:xfrm>
            <a:off x="106018" y="88900"/>
            <a:ext cx="3975652" cy="609600"/>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lvl1pPr algn="l" defTabSz="914400" rtl="0" eaLnBrk="1" latinLnBrk="0" hangingPunct="1">
              <a:spcBef>
                <a:spcPct val="0"/>
              </a:spcBef>
              <a:buNone/>
              <a:defRPr sz="28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lvl="0"/>
            <a:r>
              <a:rPr lang="en-US">
                <a:solidFill>
                  <a:schemeClr val="tx1"/>
                </a:solidFill>
                <a:effectLst/>
              </a:rPr>
              <a:t>KIẾN THỨC CƠ BẢN</a:t>
            </a:r>
            <a:endParaRPr lang="en-US" dirty="0">
              <a:solidFill>
                <a:schemeClr val="tx1"/>
              </a:solidFill>
              <a:effectLst/>
            </a:endParaRPr>
          </a:p>
          <a:p>
            <a:endParaRPr lang="en-US" dirty="0">
              <a:solidFill>
                <a:schemeClr val="tx1"/>
              </a:solidFill>
              <a:effectLst/>
            </a:endParaRPr>
          </a:p>
        </p:txBody>
      </p:sp>
    </p:spTree>
    <p:extLst>
      <p:ext uri="{BB962C8B-B14F-4D97-AF65-F5344CB8AC3E}">
        <p14:creationId xmlns:p14="http://schemas.microsoft.com/office/powerpoint/2010/main" val="602251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236E938D-41D9-94D4-EC57-AA6A21DCBABE}"/>
              </a:ext>
            </a:extLst>
          </p:cNvPr>
          <p:cNvGraphicFramePr/>
          <p:nvPr>
            <p:extLst>
              <p:ext uri="{D42A27DB-BD31-4B8C-83A1-F6EECF244321}">
                <p14:modId xmlns:p14="http://schemas.microsoft.com/office/powerpoint/2010/main" val="332799829"/>
              </p:ext>
            </p:extLst>
          </p:nvPr>
        </p:nvGraphicFramePr>
        <p:xfrm>
          <a:off x="556591" y="159027"/>
          <a:ext cx="11211339" cy="6384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02216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7A6BB0-AF14-9336-6D15-E3400E0BCB94}"/>
              </a:ext>
            </a:extLst>
          </p:cNvPr>
          <p:cNvSpPr>
            <a:spLocks noGrp="1"/>
          </p:cNvSpPr>
          <p:nvPr>
            <p:ph type="body" sz="quarter" idx="10"/>
          </p:nvPr>
        </p:nvSpPr>
        <p:spPr>
          <a:xfrm>
            <a:off x="309401" y="2869352"/>
            <a:ext cx="11573197" cy="724247"/>
          </a:xfrm>
        </p:spPr>
        <p:txBody>
          <a:bodyPr>
            <a:normAutofit fontScale="77500" lnSpcReduction="20000"/>
          </a:bodyPr>
          <a:lstStyle/>
          <a:p>
            <a:r>
              <a:rPr lang="en-US" b="1">
                <a:latin typeface="Verdana" panose="020B0604030504040204" pitchFamily="34" charset="0"/>
                <a:ea typeface="Verdana" panose="020B0604030504040204" pitchFamily="34" charset="0"/>
              </a:rPr>
              <a:t>BẢO VỆ VẬT LÝ VÀ SAO LƯU DỮ LIỆU</a:t>
            </a:r>
            <a:endParaRPr lang="en-GB" b="1">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424098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7A6BB0-AF14-9336-6D15-E3400E0BCB94}"/>
              </a:ext>
            </a:extLst>
          </p:cNvPr>
          <p:cNvSpPr>
            <a:spLocks noGrp="1"/>
          </p:cNvSpPr>
          <p:nvPr>
            <p:ph type="body" sz="quarter" idx="10"/>
          </p:nvPr>
        </p:nvSpPr>
        <p:spPr>
          <a:xfrm>
            <a:off x="-1" y="1"/>
            <a:ext cx="7209183" cy="622852"/>
          </a:xfrm>
          <a:solidFill>
            <a:srgbClr val="FFC000"/>
          </a:solidFill>
        </p:spPr>
        <p:txBody>
          <a:bodyPr>
            <a:normAutofit/>
          </a:bodyPr>
          <a:lstStyle/>
          <a:p>
            <a:pPr>
              <a:lnSpc>
                <a:spcPct val="110000"/>
              </a:lnSpc>
              <a:spcBef>
                <a:spcPts val="2000"/>
              </a:spcBef>
              <a:spcAft>
                <a:spcPts val="2000"/>
              </a:spcAft>
            </a:pPr>
            <a:r>
              <a:rPr lang="en-US" sz="2500" b="1">
                <a:solidFill>
                  <a:schemeClr val="bg1">
                    <a:lumMod val="95000"/>
                  </a:schemeClr>
                </a:solidFill>
                <a:latin typeface="Verdana" panose="020B0604030504040204" pitchFamily="34" charset="0"/>
                <a:ea typeface="Verdana" panose="020B0604030504040204" pitchFamily="34" charset="0"/>
              </a:rPr>
              <a:t>BẢO VỆ VẬT LÝ VÀ SAO LƯU DỮ LIỆU</a:t>
            </a:r>
            <a:endParaRPr lang="en-GB" sz="2500" b="1">
              <a:solidFill>
                <a:schemeClr val="bg1">
                  <a:lumMod val="95000"/>
                </a:schemeClr>
              </a:solidFill>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925D04A5-84DC-3EFD-80AA-AA35DBE3DABB}"/>
              </a:ext>
            </a:extLst>
          </p:cNvPr>
          <p:cNvSpPr txBox="1"/>
          <p:nvPr/>
        </p:nvSpPr>
        <p:spPr>
          <a:xfrm>
            <a:off x="503583" y="993913"/>
            <a:ext cx="11105321" cy="5693866"/>
          </a:xfrm>
          <a:prstGeom prst="rect">
            <a:avLst/>
          </a:prstGeom>
          <a:noFill/>
        </p:spPr>
        <p:txBody>
          <a:bodyPr wrap="square">
            <a:spAutoFit/>
          </a:bodyPr>
          <a:lstStyle/>
          <a:p>
            <a:pPr algn="just"/>
            <a:r>
              <a:rPr lang="en-GB" sz="2800" b="1"/>
              <a:t> An toàn vật lý (Physical Security)</a:t>
            </a:r>
            <a:r>
              <a:rPr lang="en-GB" sz="2800"/>
              <a:t> là việc bảo vệ phần cứng, hệ thống mạng, chương trình và dữ liệu khỏi các mối nguy hiểm vật lý có thể gây ảnh hưởng đến hoạt động của hệ thống.</a:t>
            </a:r>
          </a:p>
          <a:p>
            <a:pPr algn="just"/>
            <a:endParaRPr lang="en-GB" sz="2800"/>
          </a:p>
          <a:p>
            <a:pPr algn="just"/>
            <a:r>
              <a:rPr lang="en-GB" sz="2500" b="1"/>
              <a:t>Mối nguy hiểm vật lý: </a:t>
            </a:r>
          </a:p>
          <a:p>
            <a:pPr marL="457200" indent="-457200" algn="just">
              <a:buFontTx/>
              <a:buChar char="-"/>
            </a:pPr>
            <a:r>
              <a:rPr lang="en-GB" sz="2800"/>
              <a:t>Hỏa hoạn và cháy nổ </a:t>
            </a:r>
          </a:p>
          <a:p>
            <a:pPr marL="457200" indent="-457200" algn="just">
              <a:buFontTx/>
              <a:buChar char="-"/>
            </a:pPr>
            <a:r>
              <a:rPr lang="en-GB" sz="2800"/>
              <a:t>Nhiệt độ và độ ẩm</a:t>
            </a:r>
          </a:p>
          <a:p>
            <a:pPr marL="457200" indent="-457200" algn="just">
              <a:buFontTx/>
              <a:buChar char="-"/>
            </a:pPr>
            <a:r>
              <a:rPr lang="en-GB" sz="2800"/>
              <a:t>Thiên tai: ngập lụt, bão, sấm chớp, động đất</a:t>
            </a:r>
          </a:p>
          <a:p>
            <a:pPr marL="457200" indent="-457200" algn="just">
              <a:buFontTx/>
              <a:buChar char="-"/>
            </a:pPr>
            <a:r>
              <a:rPr lang="en-GB" sz="2800"/>
              <a:t>Sập nhà</a:t>
            </a:r>
          </a:p>
          <a:p>
            <a:pPr marL="457200" indent="-457200" algn="just">
              <a:buFontTx/>
              <a:buChar char="-"/>
            </a:pPr>
            <a:r>
              <a:rPr lang="en-GB" sz="2800"/>
              <a:t>Hóa chất</a:t>
            </a:r>
          </a:p>
          <a:p>
            <a:pPr marL="457200" indent="-457200" algn="just">
              <a:buFontTx/>
              <a:buChar char="-"/>
            </a:pPr>
            <a:r>
              <a:rPr lang="en-GB" sz="2800"/>
              <a:t>Mất điện</a:t>
            </a:r>
          </a:p>
          <a:p>
            <a:pPr marL="457200" indent="-457200" algn="just">
              <a:buFontTx/>
              <a:buChar char="-"/>
            </a:pPr>
            <a:r>
              <a:rPr lang="en-GB" sz="2800"/>
              <a:t>Thiết bị hỏng</a:t>
            </a:r>
          </a:p>
          <a:p>
            <a:pPr marL="457200" indent="-457200" algn="just">
              <a:buFontTx/>
              <a:buChar char="-"/>
            </a:pPr>
            <a:r>
              <a:rPr lang="en-GB" sz="2800"/>
              <a:t>Các phần tử phá hoại: nhân viên bên trong, kẻ trộm.</a:t>
            </a:r>
          </a:p>
        </p:txBody>
      </p:sp>
    </p:spTree>
    <p:extLst>
      <p:ext uri="{BB962C8B-B14F-4D97-AF65-F5344CB8AC3E}">
        <p14:creationId xmlns:p14="http://schemas.microsoft.com/office/powerpoint/2010/main" val="23933492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7A6BB0-AF14-9336-6D15-E3400E0BCB94}"/>
              </a:ext>
            </a:extLst>
          </p:cNvPr>
          <p:cNvSpPr>
            <a:spLocks noGrp="1"/>
          </p:cNvSpPr>
          <p:nvPr>
            <p:ph type="body" sz="quarter" idx="10"/>
          </p:nvPr>
        </p:nvSpPr>
        <p:spPr>
          <a:xfrm>
            <a:off x="-1" y="1"/>
            <a:ext cx="7209183" cy="622852"/>
          </a:xfrm>
          <a:solidFill>
            <a:srgbClr val="FFC000"/>
          </a:solidFill>
        </p:spPr>
        <p:txBody>
          <a:bodyPr>
            <a:normAutofit/>
          </a:bodyPr>
          <a:lstStyle/>
          <a:p>
            <a:pPr>
              <a:lnSpc>
                <a:spcPct val="110000"/>
              </a:lnSpc>
              <a:spcBef>
                <a:spcPts val="2000"/>
              </a:spcBef>
              <a:spcAft>
                <a:spcPts val="2000"/>
              </a:spcAft>
            </a:pPr>
            <a:r>
              <a:rPr lang="en-US" sz="2500" b="1">
                <a:solidFill>
                  <a:schemeClr val="bg1">
                    <a:lumMod val="95000"/>
                  </a:schemeClr>
                </a:solidFill>
                <a:latin typeface="Verdana" panose="020B0604030504040204" pitchFamily="34" charset="0"/>
                <a:ea typeface="Verdana" panose="020B0604030504040204" pitchFamily="34" charset="0"/>
              </a:rPr>
              <a:t>BẢO VỆ VẬT LÝ VÀ SAO LƯU DỮ LIỆU</a:t>
            </a:r>
            <a:endParaRPr lang="en-GB" sz="2500" b="1">
              <a:solidFill>
                <a:schemeClr val="bg1">
                  <a:lumMod val="95000"/>
                </a:schemeClr>
              </a:solidFill>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925D04A5-84DC-3EFD-80AA-AA35DBE3DABB}"/>
              </a:ext>
            </a:extLst>
          </p:cNvPr>
          <p:cNvSpPr txBox="1"/>
          <p:nvPr/>
        </p:nvSpPr>
        <p:spPr>
          <a:xfrm>
            <a:off x="450574" y="1626561"/>
            <a:ext cx="11105321" cy="4052391"/>
          </a:xfrm>
          <a:prstGeom prst="rect">
            <a:avLst/>
          </a:prstGeom>
          <a:noFill/>
        </p:spPr>
        <p:txBody>
          <a:bodyPr wrap="square">
            <a:spAutoFit/>
          </a:bodyPr>
          <a:lstStyle/>
          <a:p>
            <a:pPr marL="457200" indent="-457200" algn="just">
              <a:spcBef>
                <a:spcPts val="1000"/>
              </a:spcBef>
              <a:spcAft>
                <a:spcPts val="1000"/>
              </a:spcAft>
              <a:buFont typeface="Wingdings" panose="05000000000000000000" pitchFamily="2" charset="2"/>
              <a:buChar char="q"/>
            </a:pPr>
            <a:r>
              <a:rPr lang="vi-VN" sz="2800" b="1"/>
              <a:t>Quản lý hành chính (Administrative control): </a:t>
            </a:r>
            <a:r>
              <a:rPr lang="vi-VN" sz="2800"/>
              <a:t>sử dụng</a:t>
            </a:r>
            <a:r>
              <a:rPr lang="en-US" sz="2800"/>
              <a:t> </a:t>
            </a:r>
            <a:r>
              <a:rPr lang="vi-VN" sz="2800"/>
              <a:t>các </a:t>
            </a:r>
            <a:r>
              <a:rPr lang="en-US" sz="2800"/>
              <a:t>quy định</a:t>
            </a:r>
            <a:r>
              <a:rPr lang="vi-VN" sz="2800"/>
              <a:t> </a:t>
            </a:r>
            <a:r>
              <a:rPr lang="en-US" sz="2800"/>
              <a:t>để </a:t>
            </a:r>
            <a:r>
              <a:rPr lang="vi-VN" sz="2800"/>
              <a:t>vận hành hệ thống</a:t>
            </a:r>
            <a:r>
              <a:rPr lang="en-US" sz="2800"/>
              <a:t> </a:t>
            </a:r>
            <a:r>
              <a:rPr lang="vi-VN" sz="2800"/>
              <a:t>thông tin đúng, an toàn và bảo mật</a:t>
            </a:r>
            <a:r>
              <a:rPr lang="en-US" sz="2800"/>
              <a:t>.</a:t>
            </a:r>
          </a:p>
          <a:p>
            <a:pPr marL="457200" indent="-457200" algn="just">
              <a:spcBef>
                <a:spcPts val="1000"/>
              </a:spcBef>
              <a:spcAft>
                <a:spcPts val="1000"/>
              </a:spcAft>
              <a:buFont typeface="Wingdings" panose="05000000000000000000" pitchFamily="2" charset="2"/>
              <a:buChar char="q"/>
            </a:pPr>
            <a:r>
              <a:rPr lang="vi-VN" sz="2800" b="1"/>
              <a:t>Quản lý truy cập vật lý (Physical access control): </a:t>
            </a:r>
            <a:r>
              <a:rPr lang="vi-VN" sz="2800"/>
              <a:t>sử dụng</a:t>
            </a:r>
            <a:r>
              <a:rPr lang="en-US" sz="2800"/>
              <a:t> </a:t>
            </a:r>
            <a:r>
              <a:rPr lang="vi-VN" sz="2800"/>
              <a:t>các công cụ kiểm soát việc ra vào giữa môi trường bên ngoài</a:t>
            </a:r>
            <a:r>
              <a:rPr lang="en-US" sz="2800"/>
              <a:t> </a:t>
            </a:r>
            <a:r>
              <a:rPr lang="vi-VN" sz="2800"/>
              <a:t>và hệ thống thông tin như hàng rào, khóa cửa, bảo vệ, …</a:t>
            </a:r>
            <a:endParaRPr lang="en-US" sz="2800"/>
          </a:p>
          <a:p>
            <a:pPr marL="457200" indent="-457200" algn="just">
              <a:spcBef>
                <a:spcPts val="1000"/>
              </a:spcBef>
              <a:spcAft>
                <a:spcPts val="1000"/>
              </a:spcAft>
              <a:buFont typeface="Wingdings" panose="05000000000000000000" pitchFamily="2" charset="2"/>
              <a:buChar char="q"/>
            </a:pPr>
            <a:r>
              <a:rPr lang="vi-VN" sz="2800" b="1"/>
              <a:t>Quản lý kỹ thuật (Technical control): </a:t>
            </a:r>
            <a:r>
              <a:rPr lang="vi-VN" sz="2800"/>
              <a:t>sử dụng các phần</a:t>
            </a:r>
            <a:r>
              <a:rPr lang="en-US" sz="2800"/>
              <a:t> </a:t>
            </a:r>
            <a:r>
              <a:rPr lang="vi-VN" sz="2800"/>
              <a:t>mềm, phần cứng hỗ trợ bảo vệ an toàn cho các tài sản của</a:t>
            </a:r>
            <a:r>
              <a:rPr lang="en-US" sz="2800"/>
              <a:t> </a:t>
            </a:r>
            <a:r>
              <a:rPr lang="vi-VN" sz="2800"/>
              <a:t>công ty/tổ chức</a:t>
            </a:r>
            <a:r>
              <a:rPr lang="en-US" sz="2800"/>
              <a:t>.</a:t>
            </a:r>
            <a:endParaRPr lang="en-GB" sz="2800"/>
          </a:p>
        </p:txBody>
      </p:sp>
      <p:sp>
        <p:nvSpPr>
          <p:cNvPr id="7" name="TextBox 6">
            <a:extLst>
              <a:ext uri="{FF2B5EF4-FFF2-40B4-BE49-F238E27FC236}">
                <a16:creationId xmlns:a16="http://schemas.microsoft.com/office/drawing/2014/main" id="{A46107D5-6D19-04E1-F9AA-9004C7C30CA2}"/>
              </a:ext>
            </a:extLst>
          </p:cNvPr>
          <p:cNvSpPr txBox="1"/>
          <p:nvPr/>
        </p:nvSpPr>
        <p:spPr>
          <a:xfrm>
            <a:off x="0" y="748160"/>
            <a:ext cx="12192000" cy="400110"/>
          </a:xfrm>
          <a:prstGeom prst="rect">
            <a:avLst/>
          </a:prstGeom>
          <a:solidFill>
            <a:schemeClr val="bg2">
              <a:lumMod val="90000"/>
            </a:schemeClr>
          </a:solidFill>
        </p:spPr>
        <p:txBody>
          <a:bodyPr wrap="square">
            <a:spAutoFit/>
          </a:bodyPr>
          <a:lstStyle/>
          <a:p>
            <a:pPr algn="ctr"/>
            <a:r>
              <a:rPr lang="en-GB" sz="2000" b="1"/>
              <a:t>KIỂM SOÁT AN TOÀN VẬT LÝ</a:t>
            </a:r>
          </a:p>
        </p:txBody>
      </p:sp>
    </p:spTree>
    <p:extLst>
      <p:ext uri="{BB962C8B-B14F-4D97-AF65-F5344CB8AC3E}">
        <p14:creationId xmlns:p14="http://schemas.microsoft.com/office/powerpoint/2010/main" val="28045811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7A6BB0-AF14-9336-6D15-E3400E0BCB94}"/>
              </a:ext>
            </a:extLst>
          </p:cNvPr>
          <p:cNvSpPr>
            <a:spLocks noGrp="1"/>
          </p:cNvSpPr>
          <p:nvPr>
            <p:ph type="body" sz="quarter" idx="10"/>
          </p:nvPr>
        </p:nvSpPr>
        <p:spPr>
          <a:xfrm>
            <a:off x="0" y="0"/>
            <a:ext cx="12192000" cy="649357"/>
          </a:xfrm>
          <a:solidFill>
            <a:srgbClr val="FF0000"/>
          </a:solidFill>
        </p:spPr>
        <p:txBody>
          <a:bodyPr>
            <a:normAutofit/>
          </a:bodyPr>
          <a:lstStyle/>
          <a:p>
            <a:r>
              <a:rPr lang="en-US" sz="3000" b="1">
                <a:solidFill>
                  <a:srgbClr val="FFFF00"/>
                </a:solidFill>
                <a:latin typeface="Verdana" panose="020B0604030504040204" pitchFamily="34" charset="0"/>
                <a:ea typeface="Verdana" panose="020B0604030504040204" pitchFamily="34" charset="0"/>
              </a:rPr>
              <a:t>PHÁ HỦY DỮ LIỆU AN TOÀN</a:t>
            </a:r>
            <a:endParaRPr lang="en-GB" sz="3000" b="1">
              <a:solidFill>
                <a:srgbClr val="FFFF00"/>
              </a:solidFill>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B620CB89-37CA-61A8-B37B-E59E7B633021}"/>
              </a:ext>
            </a:extLst>
          </p:cNvPr>
          <p:cNvSpPr txBox="1"/>
          <p:nvPr/>
        </p:nvSpPr>
        <p:spPr>
          <a:xfrm>
            <a:off x="702366" y="885633"/>
            <a:ext cx="6415539" cy="523220"/>
          </a:xfrm>
          <a:prstGeom prst="rect">
            <a:avLst/>
          </a:prstGeom>
          <a:noFill/>
        </p:spPr>
        <p:txBody>
          <a:bodyPr wrap="none" rtlCol="0">
            <a:spAutoFit/>
          </a:bodyPr>
          <a:lstStyle/>
          <a:p>
            <a:r>
              <a:rPr lang="en-US" sz="2800" b="1">
                <a:solidFill>
                  <a:srgbClr val="0070C0"/>
                </a:solidFill>
              </a:rPr>
              <a:t>Tại sao phải phá hủy dữ liệu an toàn</a:t>
            </a:r>
            <a:endParaRPr lang="en-GB" sz="2800" b="1">
              <a:solidFill>
                <a:srgbClr val="0070C0"/>
              </a:solidFill>
            </a:endParaRPr>
          </a:p>
        </p:txBody>
      </p:sp>
      <p:sp>
        <p:nvSpPr>
          <p:cNvPr id="5" name="TextBox 4">
            <a:extLst>
              <a:ext uri="{FF2B5EF4-FFF2-40B4-BE49-F238E27FC236}">
                <a16:creationId xmlns:a16="http://schemas.microsoft.com/office/drawing/2014/main" id="{95C4C056-DADE-946A-F429-482725901F74}"/>
              </a:ext>
            </a:extLst>
          </p:cNvPr>
          <p:cNvSpPr txBox="1"/>
          <p:nvPr/>
        </p:nvSpPr>
        <p:spPr>
          <a:xfrm>
            <a:off x="821636" y="4253948"/>
            <a:ext cx="11078816" cy="1641475"/>
          </a:xfrm>
          <a:prstGeom prst="rect">
            <a:avLst/>
          </a:prstGeom>
          <a:noFill/>
        </p:spPr>
        <p:txBody>
          <a:bodyPr wrap="square">
            <a:spAutoFit/>
          </a:bodyPr>
          <a:lstStyle/>
          <a:p>
            <a:pPr algn="just">
              <a:spcBef>
                <a:spcPts val="1000"/>
              </a:spcBef>
              <a:spcAft>
                <a:spcPts val="1000"/>
              </a:spcAft>
            </a:pPr>
            <a:r>
              <a:rPr lang="en-GB" sz="2800" b="1"/>
              <a:t>Phá hủy dữ liệu an toàn</a:t>
            </a:r>
            <a:r>
              <a:rPr lang="en-GB" sz="2800"/>
              <a:t> không giống như xóa dữ liệu (tệp tin) vào Thùng rác hay xóa dữ liệu không vào thùng rác (Shift + Delete).</a:t>
            </a:r>
          </a:p>
          <a:p>
            <a:pPr algn="just">
              <a:spcBef>
                <a:spcPts val="1000"/>
              </a:spcBef>
              <a:spcAft>
                <a:spcPts val="1000"/>
              </a:spcAft>
            </a:pPr>
            <a:r>
              <a:rPr lang="en-GB" sz="2800" b="1"/>
              <a:t>Phá hủy dữ liệu an toàn </a:t>
            </a:r>
            <a:r>
              <a:rPr lang="en-GB" sz="2800" b="1">
                <a:sym typeface="Wingdings" panose="05000000000000000000" pitchFamily="2" charset="2"/>
              </a:rPr>
              <a:t> không  thể phục hồi</a:t>
            </a:r>
            <a:endParaRPr lang="en-GB" sz="2800"/>
          </a:p>
        </p:txBody>
      </p:sp>
      <p:sp>
        <p:nvSpPr>
          <p:cNvPr id="7" name="TextBox 6">
            <a:extLst>
              <a:ext uri="{FF2B5EF4-FFF2-40B4-BE49-F238E27FC236}">
                <a16:creationId xmlns:a16="http://schemas.microsoft.com/office/drawing/2014/main" id="{41D3761F-7384-0E70-70AF-D743680CC00A}"/>
              </a:ext>
            </a:extLst>
          </p:cNvPr>
          <p:cNvSpPr txBox="1"/>
          <p:nvPr/>
        </p:nvSpPr>
        <p:spPr>
          <a:xfrm>
            <a:off x="821636" y="1631072"/>
            <a:ext cx="10906538" cy="2400657"/>
          </a:xfrm>
          <a:prstGeom prst="rect">
            <a:avLst/>
          </a:prstGeom>
          <a:noFill/>
        </p:spPr>
        <p:txBody>
          <a:bodyPr wrap="square">
            <a:spAutoFit/>
          </a:bodyPr>
          <a:lstStyle/>
          <a:p>
            <a:pPr algn="just"/>
            <a:r>
              <a:rPr lang="en-GB" sz="2500"/>
              <a:t>Hiện nay, máy tính đã trở thành một phần không thể thiếu trong cuộc sống của chúng ta. Các thông tin lưu trữ trên máy tính ngày càng nhiều. Đó có thể là những dữ liệu riêng tư, thông tin về tài khoản ngân hàng, những hình ảnh cá nhân, Đặc biệt trong hoàn cảnh an ninh mạng phức tạp, khả năng bị mất/ lộ thông tin là hoàn toàn có thể xảy ra. Điều này sẽ ảnh hưởng nghiêm trọng đến đời sống cá nhân.</a:t>
            </a:r>
          </a:p>
        </p:txBody>
      </p:sp>
    </p:spTree>
    <p:extLst>
      <p:ext uri="{BB962C8B-B14F-4D97-AF65-F5344CB8AC3E}">
        <p14:creationId xmlns:p14="http://schemas.microsoft.com/office/powerpoint/2010/main" val="4877621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7A6BB0-AF14-9336-6D15-E3400E0BCB94}"/>
              </a:ext>
            </a:extLst>
          </p:cNvPr>
          <p:cNvSpPr>
            <a:spLocks noGrp="1"/>
          </p:cNvSpPr>
          <p:nvPr>
            <p:ph type="body" sz="quarter" idx="10"/>
          </p:nvPr>
        </p:nvSpPr>
        <p:spPr>
          <a:xfrm>
            <a:off x="0" y="0"/>
            <a:ext cx="12192000" cy="649357"/>
          </a:xfrm>
          <a:solidFill>
            <a:srgbClr val="FF0000"/>
          </a:solidFill>
        </p:spPr>
        <p:txBody>
          <a:bodyPr>
            <a:normAutofit/>
          </a:bodyPr>
          <a:lstStyle/>
          <a:p>
            <a:r>
              <a:rPr lang="en-US" sz="3000" b="1">
                <a:solidFill>
                  <a:srgbClr val="FFFF00"/>
                </a:solidFill>
                <a:latin typeface="Verdana" panose="020B0604030504040204" pitchFamily="34" charset="0"/>
                <a:ea typeface="Verdana" panose="020B0604030504040204" pitchFamily="34" charset="0"/>
              </a:rPr>
              <a:t>PHÁ HỦY DỮ LIỆU AN TOÀN</a:t>
            </a:r>
            <a:endParaRPr lang="en-GB" sz="3000" b="1">
              <a:solidFill>
                <a:srgbClr val="FFFF00"/>
              </a:solidFill>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B620CB89-37CA-61A8-B37B-E59E7B633021}"/>
              </a:ext>
            </a:extLst>
          </p:cNvPr>
          <p:cNvSpPr txBox="1"/>
          <p:nvPr/>
        </p:nvSpPr>
        <p:spPr>
          <a:xfrm>
            <a:off x="702366" y="885633"/>
            <a:ext cx="7034298" cy="523220"/>
          </a:xfrm>
          <a:prstGeom prst="rect">
            <a:avLst/>
          </a:prstGeom>
          <a:noFill/>
        </p:spPr>
        <p:txBody>
          <a:bodyPr wrap="none" rtlCol="0">
            <a:spAutoFit/>
          </a:bodyPr>
          <a:lstStyle/>
          <a:p>
            <a:r>
              <a:rPr lang="en-US" sz="2800" b="1">
                <a:solidFill>
                  <a:srgbClr val="0070C0"/>
                </a:solidFill>
              </a:rPr>
              <a:t>Vậy làm sao để phá hủy dữ liệu an toàn</a:t>
            </a:r>
            <a:endParaRPr lang="en-GB" sz="2800" b="1">
              <a:solidFill>
                <a:srgbClr val="0070C0"/>
              </a:solidFill>
            </a:endParaRPr>
          </a:p>
        </p:txBody>
      </p:sp>
      <p:sp>
        <p:nvSpPr>
          <p:cNvPr id="7" name="TextBox 6">
            <a:extLst>
              <a:ext uri="{FF2B5EF4-FFF2-40B4-BE49-F238E27FC236}">
                <a16:creationId xmlns:a16="http://schemas.microsoft.com/office/drawing/2014/main" id="{41D3761F-7384-0E70-70AF-D743680CC00A}"/>
              </a:ext>
            </a:extLst>
          </p:cNvPr>
          <p:cNvSpPr txBox="1"/>
          <p:nvPr/>
        </p:nvSpPr>
        <p:spPr>
          <a:xfrm>
            <a:off x="821636" y="1631072"/>
            <a:ext cx="6188764" cy="3939540"/>
          </a:xfrm>
          <a:prstGeom prst="rect">
            <a:avLst/>
          </a:prstGeom>
          <a:noFill/>
        </p:spPr>
        <p:txBody>
          <a:bodyPr wrap="square">
            <a:spAutoFit/>
          </a:bodyPr>
          <a:lstStyle/>
          <a:p>
            <a:pPr marL="342900" indent="-342900" algn="just">
              <a:buFont typeface="Wingdings" panose="05000000000000000000" pitchFamily="2" charset="2"/>
              <a:buChar char="q"/>
            </a:pPr>
            <a:r>
              <a:rPr lang="en-GB" sz="2500" b="1"/>
              <a:t>Phương pháp vật lý: </a:t>
            </a:r>
            <a:r>
              <a:rPr lang="en-GB" sz="2500"/>
              <a:t>cắt vụn, nghiễn nát, xay nhuyễn.</a:t>
            </a:r>
          </a:p>
          <a:p>
            <a:pPr marL="342900" indent="-342900" algn="just">
              <a:buFont typeface="Wingdings" panose="05000000000000000000" pitchFamily="2" charset="2"/>
              <a:buChar char="q"/>
            </a:pPr>
            <a:r>
              <a:rPr lang="en-GB" sz="2500" b="1"/>
              <a:t>Phương pháp khử từ</a:t>
            </a:r>
            <a:r>
              <a:rPr lang="en-GB" sz="2500"/>
              <a:t>: </a:t>
            </a:r>
            <a:r>
              <a:rPr lang="en-US" sz="2500"/>
              <a:t>k</a:t>
            </a:r>
            <a:r>
              <a:rPr lang="vi-VN" sz="2500"/>
              <a:t>hi tiếp xúc với từ trường mạnh của bộ khử nhiễu, dữ liệu từ tính trên đĩa cứng bị vô hiệu hóa hoặc bị xóa</a:t>
            </a:r>
            <a:r>
              <a:rPr lang="en-US" sz="2500"/>
              <a:t>.</a:t>
            </a:r>
          </a:p>
          <a:p>
            <a:pPr marL="342900" indent="-342900" algn="just">
              <a:buFont typeface="Wingdings" panose="05000000000000000000" pitchFamily="2" charset="2"/>
              <a:buChar char="q"/>
            </a:pPr>
            <a:r>
              <a:rPr lang="en-US" sz="2500" b="1"/>
              <a:t>Phương pháp ghi đè: </a:t>
            </a:r>
            <a:r>
              <a:rPr lang="en-US" sz="2500"/>
              <a:t>phần mềm, văn bản, tệp</a:t>
            </a:r>
          </a:p>
          <a:p>
            <a:pPr marL="342900" indent="-342900" algn="just">
              <a:buFont typeface="Wingdings" panose="05000000000000000000" pitchFamily="2" charset="2"/>
              <a:buChar char="q"/>
            </a:pPr>
            <a:endParaRPr lang="en-US" sz="2500"/>
          </a:p>
          <a:p>
            <a:pPr marL="342900" indent="-342900" algn="just">
              <a:buFont typeface="Wingdings" panose="05000000000000000000" pitchFamily="2" charset="2"/>
              <a:buChar char="q"/>
            </a:pPr>
            <a:endParaRPr lang="en-GB" sz="2500"/>
          </a:p>
        </p:txBody>
      </p:sp>
      <p:pic>
        <p:nvPicPr>
          <p:cNvPr id="6" name="Picture 5">
            <a:extLst>
              <a:ext uri="{FF2B5EF4-FFF2-40B4-BE49-F238E27FC236}">
                <a16:creationId xmlns:a16="http://schemas.microsoft.com/office/drawing/2014/main" id="{13305CF7-0A77-39B8-BC53-13AE7EA81B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7850" y="1378165"/>
            <a:ext cx="4814392" cy="2451774"/>
          </a:xfrm>
          <a:prstGeom prst="rect">
            <a:avLst/>
          </a:prstGeom>
        </p:spPr>
      </p:pic>
      <p:sp>
        <p:nvSpPr>
          <p:cNvPr id="9" name="TextBox 8">
            <a:extLst>
              <a:ext uri="{FF2B5EF4-FFF2-40B4-BE49-F238E27FC236}">
                <a16:creationId xmlns:a16="http://schemas.microsoft.com/office/drawing/2014/main" id="{A038E347-9E7B-7C48-0030-8A43CDBD5F3A}"/>
              </a:ext>
            </a:extLst>
          </p:cNvPr>
          <p:cNvSpPr txBox="1"/>
          <p:nvPr/>
        </p:nvSpPr>
        <p:spPr>
          <a:xfrm>
            <a:off x="1497496" y="4900279"/>
            <a:ext cx="9992139" cy="1785104"/>
          </a:xfrm>
          <a:prstGeom prst="rect">
            <a:avLst/>
          </a:prstGeom>
          <a:noFill/>
        </p:spPr>
        <p:txBody>
          <a:bodyPr wrap="square">
            <a:spAutoFit/>
          </a:bodyPr>
          <a:lstStyle/>
          <a:p>
            <a:r>
              <a:rPr lang="en-GB" sz="1000"/>
              <a:t>Văn bản:</a:t>
            </a:r>
          </a:p>
          <a:p>
            <a:r>
              <a:rPr lang="en-GB" sz="1000"/>
              <a:t>Hành vi mặc định của hầu hết các bộ xử lý Word là chèn ký tự vào vị trí của con trỏ và bạn có thể thay đổi hành vi tiêu chuẩn từ chèn sang ghi đè bằng cách chọn các từ gốc rồi nhập.</a:t>
            </a:r>
          </a:p>
          <a:p>
            <a:endParaRPr lang="en-GB" sz="1000"/>
          </a:p>
          <a:p>
            <a:r>
              <a:rPr lang="en-GB" sz="1000"/>
              <a:t>Trong chế độ chèn, khi bạn nhập văn bản mới, văn bản sẽ hiển thị ở đó. Khi ở chế độ ghi đè, văn bản bạn nhập sẽ thay thế thông tin bạn đã chọn. Ghi đè văn bản đơn giản có nghĩa là các ký tự mới bạn nhập sẽ thay thế các ký tự hiện có.</a:t>
            </a:r>
          </a:p>
          <a:p>
            <a:endParaRPr lang="en-GB" sz="1000"/>
          </a:p>
          <a:p>
            <a:r>
              <a:rPr lang="en-GB" sz="1000"/>
              <a:t>Tệp:</a:t>
            </a:r>
          </a:p>
          <a:p>
            <a:r>
              <a:rPr lang="en-GB" sz="1000"/>
              <a:t>Bạn cũng có thể ghi đè dữ liệu bằng cách thay thế các tệp cũ bằng tệp mới. Nếu bạn đang lưu tài liệu có cùng tên tệp với tài liệu đã có, thì tài liệu cũ sẽ bị ghi đè bởi tài liệu mới. Vì vậy, bạn phải cẩn thận với điều này vì nó sẽ khiến tài liệu cũ không thể khôi phục được nữa. Trong khi may mắn, hệ điều hành sẽ hỏi bạn trước khi ghi đè nó để thực hiện xác nhận.</a:t>
            </a:r>
          </a:p>
        </p:txBody>
      </p:sp>
    </p:spTree>
    <p:extLst>
      <p:ext uri="{BB962C8B-B14F-4D97-AF65-F5344CB8AC3E}">
        <p14:creationId xmlns:p14="http://schemas.microsoft.com/office/powerpoint/2010/main" val="10619450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sz="4000" b="1" dirty="0"/>
              <a:t>Trách nhiệm trong công tác đảm bảo ATTT</a:t>
            </a:r>
          </a:p>
        </p:txBody>
      </p:sp>
      <p:sp>
        <p:nvSpPr>
          <p:cNvPr id="43" name="Freeform 32">
            <a:extLst>
              <a:ext uri="{FF2B5EF4-FFF2-40B4-BE49-F238E27FC236}">
                <a16:creationId xmlns:a16="http://schemas.microsoft.com/office/drawing/2014/main" id="{1829E242-2261-4970-A84B-5EE259A8B721}"/>
              </a:ext>
            </a:extLst>
          </p:cNvPr>
          <p:cNvSpPr/>
          <p:nvPr/>
        </p:nvSpPr>
        <p:spPr>
          <a:xfrm>
            <a:off x="773946" y="232840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 name="Rectangle 2">
            <a:extLst>
              <a:ext uri="{FF2B5EF4-FFF2-40B4-BE49-F238E27FC236}">
                <a16:creationId xmlns:a16="http://schemas.microsoft.com/office/drawing/2014/main" id="{44C4DCFB-0524-4134-BE23-74B4B0AC5157}"/>
              </a:ext>
            </a:extLst>
          </p:cNvPr>
          <p:cNvSpPr/>
          <p:nvPr/>
        </p:nvSpPr>
        <p:spPr>
          <a:xfrm>
            <a:off x="1926565" y="4079359"/>
            <a:ext cx="9425797" cy="1200329"/>
          </a:xfrm>
          <a:prstGeom prst="rect">
            <a:avLst/>
          </a:prstGeom>
        </p:spPr>
        <p:txBody>
          <a:bodyPr wrap="square">
            <a:spAutoFit/>
          </a:bodyPr>
          <a:lstStyle/>
          <a:p>
            <a:pPr>
              <a:spcBef>
                <a:spcPts val="600"/>
              </a:spcBef>
              <a:spcAft>
                <a:spcPts val="600"/>
              </a:spcAft>
            </a:pPr>
            <a:r>
              <a:rPr lang="vi-VN" sz="2400" dirty="0">
                <a:latin typeface="Arial" pitchFamily="34" charset="0"/>
                <a:cs typeface="Arial" pitchFamily="34" charset="0"/>
              </a:rPr>
              <a:t>Nhận thức được vai trò, trách nhiệm trong tự bảo vệ chính mình trước “các mối đe dọa” và tích cực tham gia công tác đảm bảo ATTT hệ thống Công nghệ thông tin trong cơ quan, đơn vị mình.</a:t>
            </a:r>
          </a:p>
        </p:txBody>
      </p:sp>
      <p:sp>
        <p:nvSpPr>
          <p:cNvPr id="4" name="Rectangle 3">
            <a:extLst>
              <a:ext uri="{FF2B5EF4-FFF2-40B4-BE49-F238E27FC236}">
                <a16:creationId xmlns:a16="http://schemas.microsoft.com/office/drawing/2014/main" id="{4BD9A6D3-F52C-4F20-A83B-39B8619644B0}"/>
              </a:ext>
            </a:extLst>
          </p:cNvPr>
          <p:cNvSpPr/>
          <p:nvPr/>
        </p:nvSpPr>
        <p:spPr>
          <a:xfrm>
            <a:off x="1926565" y="2055773"/>
            <a:ext cx="9650083" cy="1569660"/>
          </a:xfrm>
          <a:prstGeom prst="rect">
            <a:avLst/>
          </a:prstGeom>
        </p:spPr>
        <p:txBody>
          <a:bodyPr wrap="square">
            <a:spAutoFit/>
          </a:bodyPr>
          <a:lstStyle/>
          <a:p>
            <a:pPr>
              <a:spcBef>
                <a:spcPts val="600"/>
              </a:spcBef>
              <a:spcAft>
                <a:spcPts val="600"/>
              </a:spcAft>
            </a:pPr>
            <a:r>
              <a:rPr lang="vi-VN" sz="2400" dirty="0">
                <a:latin typeface="Arial" pitchFamily="34" charset="0"/>
                <a:cs typeface="Arial" pitchFamily="34" charset="0"/>
              </a:rPr>
              <a:t>Mỗi cá nhân, đơn vị cần luôn chủ động theo dõi các thông tin về ATTT từ Bản tin ATTT hàng tuần của </a:t>
            </a:r>
            <a:r>
              <a:rPr lang="en-US" sz="2400" dirty="0" err="1">
                <a:latin typeface="Arial" pitchFamily="34" charset="0"/>
                <a:cs typeface="Arial" pitchFamily="34" charset="0"/>
              </a:rPr>
              <a:t>Trung</a:t>
            </a:r>
            <a:r>
              <a:rPr lang="en-US" sz="2400" dirty="0">
                <a:latin typeface="Arial" pitchFamily="34" charset="0"/>
                <a:cs typeface="Arial" pitchFamily="34" charset="0"/>
              </a:rPr>
              <a:t> </a:t>
            </a:r>
            <a:r>
              <a:rPr lang="en-US" sz="2400" dirty="0" err="1">
                <a:latin typeface="Arial" pitchFamily="34" charset="0"/>
                <a:cs typeface="Arial" pitchFamily="34" charset="0"/>
              </a:rPr>
              <a:t>tâm</a:t>
            </a:r>
            <a:r>
              <a:rPr lang="en-US" sz="2400" dirty="0">
                <a:latin typeface="Arial" pitchFamily="34" charset="0"/>
                <a:cs typeface="Arial" pitchFamily="34" charset="0"/>
              </a:rPr>
              <a:t> </a:t>
            </a:r>
            <a:r>
              <a:rPr lang="en-US" sz="2400" dirty="0" err="1">
                <a:latin typeface="Arial" pitchFamily="34" charset="0"/>
                <a:cs typeface="Arial" pitchFamily="34" charset="0"/>
              </a:rPr>
              <a:t>giám</a:t>
            </a:r>
            <a:r>
              <a:rPr lang="en-US" sz="2400" dirty="0">
                <a:latin typeface="Arial" pitchFamily="34" charset="0"/>
                <a:cs typeface="Arial" pitchFamily="34" charset="0"/>
              </a:rPr>
              <a:t> </a:t>
            </a:r>
            <a:r>
              <a:rPr lang="en-US" sz="2400" dirty="0" err="1">
                <a:latin typeface="Arial" pitchFamily="34" charset="0"/>
                <a:cs typeface="Arial" pitchFamily="34" charset="0"/>
              </a:rPr>
              <a:t>sát</a:t>
            </a:r>
            <a:r>
              <a:rPr lang="en-US" sz="2400" dirty="0">
                <a:latin typeface="Arial" pitchFamily="34" charset="0"/>
                <a:cs typeface="Arial" pitchFamily="34" charset="0"/>
              </a:rPr>
              <a:t> an </a:t>
            </a:r>
            <a:r>
              <a:rPr lang="en-US" sz="2400" dirty="0" err="1">
                <a:latin typeface="Arial" pitchFamily="34" charset="0"/>
                <a:cs typeface="Arial" pitchFamily="34" charset="0"/>
              </a:rPr>
              <a:t>toàn</a:t>
            </a:r>
            <a:r>
              <a:rPr lang="en-US" sz="2400" dirty="0">
                <a:latin typeface="Arial" pitchFamily="34" charset="0"/>
                <a:cs typeface="Arial" pitchFamily="34" charset="0"/>
              </a:rPr>
              <a:t> </a:t>
            </a:r>
            <a:r>
              <a:rPr lang="en-US" sz="2400" dirty="0" err="1">
                <a:latin typeface="Arial" pitchFamily="34" charset="0"/>
                <a:cs typeface="Arial" pitchFamily="34" charset="0"/>
              </a:rPr>
              <a:t>thông</a:t>
            </a:r>
            <a:r>
              <a:rPr lang="en-US" sz="2400" dirty="0">
                <a:latin typeface="Arial" pitchFamily="34" charset="0"/>
                <a:cs typeface="Arial" pitchFamily="34" charset="0"/>
              </a:rPr>
              <a:t> tin </a:t>
            </a:r>
            <a:r>
              <a:rPr lang="en-US" sz="2400" dirty="0" err="1">
                <a:latin typeface="Arial" pitchFamily="34" charset="0"/>
                <a:cs typeface="Arial" pitchFamily="34" charset="0"/>
              </a:rPr>
              <a:t>mạng</a:t>
            </a:r>
            <a:r>
              <a:rPr lang="en-US" sz="2400" dirty="0">
                <a:latin typeface="Arial" pitchFamily="34" charset="0"/>
                <a:cs typeface="Arial" pitchFamily="34" charset="0"/>
              </a:rPr>
              <a:t> </a:t>
            </a:r>
            <a:r>
              <a:rPr lang="en-US" sz="2400" dirty="0" err="1">
                <a:latin typeface="Arial" pitchFamily="34" charset="0"/>
                <a:cs typeface="Arial" pitchFamily="34" charset="0"/>
              </a:rPr>
              <a:t>quốc</a:t>
            </a:r>
            <a:r>
              <a:rPr lang="en-US" sz="2400" dirty="0">
                <a:latin typeface="Arial" pitchFamily="34" charset="0"/>
                <a:cs typeface="Arial" pitchFamily="34" charset="0"/>
              </a:rPr>
              <a:t> </a:t>
            </a:r>
            <a:r>
              <a:rPr lang="en-US" sz="2400" dirty="0" err="1">
                <a:latin typeface="Arial" pitchFamily="34" charset="0"/>
                <a:cs typeface="Arial" pitchFamily="34" charset="0"/>
              </a:rPr>
              <a:t>gia</a:t>
            </a:r>
            <a:r>
              <a:rPr lang="en-US" sz="2400" dirty="0">
                <a:latin typeface="Arial" pitchFamily="34" charset="0"/>
                <a:cs typeface="Arial" pitchFamily="34" charset="0"/>
              </a:rPr>
              <a:t> (</a:t>
            </a:r>
            <a:r>
              <a:rPr lang="en-US" sz="2400" dirty="0" err="1">
                <a:latin typeface="Arial" pitchFamily="34" charset="0"/>
                <a:cs typeface="Arial" pitchFamily="34" charset="0"/>
              </a:rPr>
              <a:t>NCSC</a:t>
            </a:r>
            <a:r>
              <a:rPr lang="en-US" sz="2400" dirty="0">
                <a:latin typeface="Arial" pitchFamily="34" charset="0"/>
                <a:cs typeface="Arial" pitchFamily="34" charset="0"/>
              </a:rPr>
              <a:t>)</a:t>
            </a:r>
            <a:r>
              <a:rPr lang="vi-VN" sz="2400" dirty="0">
                <a:latin typeface="Arial" pitchFamily="34" charset="0"/>
                <a:cs typeface="Arial" pitchFamily="34" charset="0"/>
              </a:rPr>
              <a:t>, whitehat.vn, ictnews.vn, antoanthongtin.vn, ... </a:t>
            </a:r>
          </a:p>
        </p:txBody>
      </p:sp>
      <p:sp>
        <p:nvSpPr>
          <p:cNvPr id="44" name="Freeform 108">
            <a:extLst>
              <a:ext uri="{FF2B5EF4-FFF2-40B4-BE49-F238E27FC236}">
                <a16:creationId xmlns:a16="http://schemas.microsoft.com/office/drawing/2014/main" id="{69795CCB-55EE-468E-BED6-A87A65D6C977}"/>
              </a:ext>
            </a:extLst>
          </p:cNvPr>
          <p:cNvSpPr/>
          <p:nvPr/>
        </p:nvSpPr>
        <p:spPr>
          <a:xfrm>
            <a:off x="869576" y="4402246"/>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9040817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309401" y="801832"/>
            <a:ext cx="11573197" cy="724247"/>
          </a:xfrm>
          <a:prstGeom prst="rect">
            <a:avLst/>
          </a:prstGeom>
        </p:spPr>
        <p:txBody>
          <a:bodyPr>
            <a:normAutofit fontScale="92500"/>
          </a:bodyPr>
          <a:lstStyle/>
          <a:p>
            <a:r>
              <a:rPr lang="en-US" sz="4000" b="1" dirty="0"/>
              <a:t>Đầu mối thông báo, tiếp nhận và xử lý sự cố ANTT</a:t>
            </a:r>
          </a:p>
        </p:txBody>
      </p:sp>
      <p:sp>
        <p:nvSpPr>
          <p:cNvPr id="7" name="TextBox 6">
            <a:extLst>
              <a:ext uri="{FF2B5EF4-FFF2-40B4-BE49-F238E27FC236}">
                <a16:creationId xmlns:a16="http://schemas.microsoft.com/office/drawing/2014/main" id="{598FAD27-C565-4CC1-B3CE-78A9596EDE07}"/>
              </a:ext>
            </a:extLst>
          </p:cNvPr>
          <p:cNvSpPr txBox="1"/>
          <p:nvPr/>
        </p:nvSpPr>
        <p:spPr>
          <a:xfrm>
            <a:off x="1787891" y="2191109"/>
            <a:ext cx="9409196" cy="3077766"/>
          </a:xfrm>
          <a:prstGeom prst="rect">
            <a:avLst/>
          </a:prstGeom>
          <a:noFill/>
        </p:spPr>
        <p:txBody>
          <a:bodyPr wrap="square" rtlCol="0">
            <a:spAutoFit/>
          </a:bodyPr>
          <a:lstStyle/>
          <a:p>
            <a:pPr>
              <a:spcBef>
                <a:spcPts val="600"/>
              </a:spcBef>
              <a:spcAft>
                <a:spcPts val="600"/>
              </a:spcAft>
            </a:pPr>
            <a:r>
              <a:rPr lang="vi-VN" sz="2400" b="1" dirty="0">
                <a:latin typeface="Arial" pitchFamily="34" charset="0"/>
                <a:cs typeface="Arial" pitchFamily="34" charset="0"/>
              </a:rPr>
              <a:t>● </a:t>
            </a:r>
            <a:r>
              <a:rPr lang="vi-VN" sz="2400" b="1" dirty="0">
                <a:solidFill>
                  <a:schemeClr val="accent1"/>
                </a:solidFill>
                <a:latin typeface="Arial" pitchFamily="34" charset="0"/>
                <a:cs typeface="Arial" pitchFamily="34" charset="0"/>
              </a:rPr>
              <a:t>Trung tâm CNTT và Truyền thông – Sở TT&amp;TT tỉnh </a:t>
            </a:r>
            <a:r>
              <a:rPr lang="en-US" sz="2400" b="1" dirty="0">
                <a:solidFill>
                  <a:schemeClr val="accent1"/>
                </a:solidFill>
                <a:latin typeface="Arial" pitchFamily="34" charset="0"/>
                <a:cs typeface="Arial" pitchFamily="34" charset="0"/>
              </a:rPr>
              <a:t>Lai </a:t>
            </a:r>
            <a:r>
              <a:rPr lang="en-US" sz="2400" b="1" dirty="0" err="1">
                <a:solidFill>
                  <a:schemeClr val="accent1"/>
                </a:solidFill>
                <a:latin typeface="Arial" pitchFamily="34" charset="0"/>
                <a:cs typeface="Arial" pitchFamily="34" charset="0"/>
              </a:rPr>
              <a:t>Châu</a:t>
            </a:r>
            <a:endParaRPr lang="vi-VN" sz="2400" b="1" dirty="0">
              <a:solidFill>
                <a:schemeClr val="accent1"/>
              </a:solidFill>
              <a:latin typeface="Arial" pitchFamily="34" charset="0"/>
              <a:cs typeface="Arial" pitchFamily="34" charset="0"/>
            </a:endParaRPr>
          </a:p>
          <a:p>
            <a:pPr>
              <a:spcBef>
                <a:spcPts val="600"/>
              </a:spcBef>
              <a:spcAft>
                <a:spcPts val="600"/>
              </a:spcAft>
            </a:pPr>
            <a:r>
              <a:rPr lang="vi-VN" sz="2400" dirty="0">
                <a:latin typeface="Arial" pitchFamily="34" charset="0"/>
                <a:cs typeface="Arial" pitchFamily="34" charset="0"/>
              </a:rPr>
              <a:t>	Số điện </a:t>
            </a:r>
            <a:r>
              <a:rPr lang="vi-VN" sz="2400">
                <a:latin typeface="Arial" pitchFamily="34" charset="0"/>
                <a:cs typeface="Arial" pitchFamily="34" charset="0"/>
              </a:rPr>
              <a:t>thoại:</a:t>
            </a:r>
            <a:r>
              <a:rPr lang="en-US" sz="2400">
                <a:latin typeface="Arial" pitchFamily="34" charset="0"/>
                <a:cs typeface="Arial" pitchFamily="34" charset="0"/>
              </a:rPr>
              <a:t> 02133.791.279</a:t>
            </a:r>
            <a:r>
              <a:rPr lang="vi-VN" sz="2400">
                <a:latin typeface="Arial" pitchFamily="34" charset="0"/>
                <a:cs typeface="Arial" pitchFamily="34" charset="0"/>
              </a:rPr>
              <a:t> </a:t>
            </a:r>
            <a:r>
              <a:rPr lang="en-US" sz="2400">
                <a:latin typeface="Arial" pitchFamily="34" charset="0"/>
                <a:cs typeface="Arial" pitchFamily="34" charset="0"/>
              </a:rPr>
              <a:t> </a:t>
            </a:r>
            <a:endParaRPr lang="vi-VN" sz="2400" dirty="0">
              <a:latin typeface="Arial" pitchFamily="34" charset="0"/>
              <a:cs typeface="Arial" pitchFamily="34" charset="0"/>
            </a:endParaRPr>
          </a:p>
          <a:p>
            <a:pPr>
              <a:spcBef>
                <a:spcPts val="600"/>
              </a:spcBef>
              <a:spcAft>
                <a:spcPts val="600"/>
              </a:spcAft>
            </a:pPr>
            <a:r>
              <a:rPr lang="vi-VN" sz="2400" dirty="0">
                <a:latin typeface="Arial" pitchFamily="34" charset="0"/>
                <a:cs typeface="Arial" pitchFamily="34" charset="0"/>
              </a:rPr>
              <a:t>	Email</a:t>
            </a:r>
            <a:r>
              <a:rPr lang="vi-VN" sz="2400">
                <a:latin typeface="Arial" pitchFamily="34" charset="0"/>
                <a:cs typeface="Arial" pitchFamily="34" charset="0"/>
              </a:rPr>
              <a:t>: </a:t>
            </a:r>
            <a:r>
              <a:rPr lang="en-US" sz="2400">
                <a:latin typeface="Arial" pitchFamily="34" charset="0"/>
                <a:cs typeface="Arial" pitchFamily="34" charset="0"/>
              </a:rPr>
              <a:t>lcict@laichau</a:t>
            </a:r>
            <a:r>
              <a:rPr lang="vi-VN" sz="2400">
                <a:latin typeface="Arial" pitchFamily="34" charset="0"/>
                <a:cs typeface="Arial" pitchFamily="34" charset="0"/>
              </a:rPr>
              <a:t>.</a:t>
            </a:r>
            <a:r>
              <a:rPr lang="vi-VN" sz="2400" dirty="0">
                <a:latin typeface="Arial" pitchFamily="34" charset="0"/>
                <a:cs typeface="Arial" pitchFamily="34" charset="0"/>
              </a:rPr>
              <a:t>gov.vn</a:t>
            </a:r>
          </a:p>
          <a:p>
            <a:pPr>
              <a:spcBef>
                <a:spcPts val="600"/>
              </a:spcBef>
              <a:spcAft>
                <a:spcPts val="600"/>
              </a:spcAft>
            </a:pPr>
            <a:endParaRPr lang="vi-VN" sz="2400" dirty="0">
              <a:latin typeface="Arial" pitchFamily="34" charset="0"/>
              <a:cs typeface="Arial" pitchFamily="34" charset="0"/>
            </a:endParaRPr>
          </a:p>
          <a:p>
            <a:pPr>
              <a:spcBef>
                <a:spcPts val="600"/>
              </a:spcBef>
              <a:spcAft>
                <a:spcPts val="600"/>
              </a:spcAft>
            </a:pPr>
            <a:r>
              <a:rPr lang="vi-VN" sz="2400" b="1" dirty="0">
                <a:latin typeface="Arial" pitchFamily="34" charset="0"/>
                <a:cs typeface="Arial" pitchFamily="34" charset="0"/>
              </a:rPr>
              <a:t>● </a:t>
            </a:r>
            <a:r>
              <a:rPr lang="vi-VN" sz="2400" b="1" dirty="0">
                <a:solidFill>
                  <a:schemeClr val="accent1"/>
                </a:solidFill>
                <a:latin typeface="Arial" pitchFamily="34" charset="0"/>
                <a:cs typeface="Arial" pitchFamily="34" charset="0"/>
              </a:rPr>
              <a:t>Trung tâm Ứng cứu khẩn cấp máy tính Việt Nam</a:t>
            </a:r>
          </a:p>
          <a:p>
            <a:pPr>
              <a:spcBef>
                <a:spcPts val="600"/>
              </a:spcBef>
              <a:spcAft>
                <a:spcPts val="600"/>
              </a:spcAft>
            </a:pPr>
            <a:r>
              <a:rPr lang="vi-VN" sz="2400" dirty="0">
                <a:latin typeface="Arial" pitchFamily="34" charset="0"/>
                <a:cs typeface="Arial" pitchFamily="34" charset="0"/>
              </a:rPr>
              <a:t>	Website: http://vncert.vn/ </a:t>
            </a:r>
          </a:p>
        </p:txBody>
      </p:sp>
      <p:pic>
        <p:nvPicPr>
          <p:cNvPr id="6" name="Graphic 5" descr="Telephone">
            <a:extLst>
              <a:ext uri="{FF2B5EF4-FFF2-40B4-BE49-F238E27FC236}">
                <a16:creationId xmlns:a16="http://schemas.microsoft.com/office/drawing/2014/main" id="{4A0E9574-F189-40C7-9154-E753FF9F07F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9215" y="2191109"/>
            <a:ext cx="914400" cy="914400"/>
          </a:xfrm>
          <a:prstGeom prst="rect">
            <a:avLst/>
          </a:prstGeom>
        </p:spPr>
      </p:pic>
      <p:pic>
        <p:nvPicPr>
          <p:cNvPr id="9" name="Graphic 8" descr="Internet">
            <a:extLst>
              <a:ext uri="{FF2B5EF4-FFF2-40B4-BE49-F238E27FC236}">
                <a16:creationId xmlns:a16="http://schemas.microsoft.com/office/drawing/2014/main" id="{72865D3B-DD93-4230-B704-125F90381CD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9215" y="4174223"/>
            <a:ext cx="914400" cy="914400"/>
          </a:xfrm>
          <a:prstGeom prst="rect">
            <a:avLst/>
          </a:prstGeom>
        </p:spPr>
      </p:pic>
    </p:spTree>
    <p:extLst>
      <p:ext uri="{BB962C8B-B14F-4D97-AF65-F5344CB8AC3E}">
        <p14:creationId xmlns:p14="http://schemas.microsoft.com/office/powerpoint/2010/main" val="14240224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2002146-F106-483B-8C4D-E251FF6B1B7F}"/>
              </a:ext>
            </a:extLst>
          </p:cNvPr>
          <p:cNvSpPr/>
          <p:nvPr/>
        </p:nvSpPr>
        <p:spPr>
          <a:xfrm>
            <a:off x="-1" y="2436412"/>
            <a:ext cx="12191999" cy="1850554"/>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a:extLst>
              <a:ext uri="{FF2B5EF4-FFF2-40B4-BE49-F238E27FC236}">
                <a16:creationId xmlns:a16="http://schemas.microsoft.com/office/drawing/2014/main" id="{020C8F30-9C91-4D39-A29C-BCE4134E41E9}"/>
              </a:ext>
            </a:extLst>
          </p:cNvPr>
          <p:cNvSpPr txBox="1"/>
          <p:nvPr/>
        </p:nvSpPr>
        <p:spPr>
          <a:xfrm>
            <a:off x="-1" y="5002360"/>
            <a:ext cx="12192000" cy="1015663"/>
          </a:xfrm>
          <a:prstGeom prst="rect">
            <a:avLst/>
          </a:prstGeom>
          <a:noFill/>
        </p:spPr>
        <p:txBody>
          <a:bodyPr wrap="square" rtlCol="0" anchor="ctr">
            <a:spAutoFit/>
          </a:bodyPr>
          <a:lstStyle/>
          <a:p>
            <a:pPr algn="ctr"/>
            <a:r>
              <a:rPr lang="en-US" altLang="ko-KR" sz="6000" b="1" dirty="0">
                <a:solidFill>
                  <a:schemeClr val="bg1"/>
                </a:solidFill>
                <a:cs typeface="Arial" pitchFamily="34" charset="0"/>
              </a:rPr>
              <a:t>XIN TRÂN TRỌNG CẢM </a:t>
            </a:r>
            <a:r>
              <a:rPr lang="vi-VN" altLang="ko-KR" sz="6000" b="1" dirty="0">
                <a:solidFill>
                  <a:schemeClr val="bg1"/>
                </a:solidFill>
                <a:cs typeface="Arial" pitchFamily="34" charset="0"/>
              </a:rPr>
              <a:t>Ơ</a:t>
            </a:r>
            <a:r>
              <a:rPr lang="en-US" altLang="ko-KR" sz="6000" b="1" dirty="0">
                <a:solidFill>
                  <a:schemeClr val="bg1"/>
                </a:solidFill>
                <a:cs typeface="Arial" pitchFamily="34" charset="0"/>
              </a:rPr>
              <a:t>N!</a:t>
            </a:r>
            <a:endParaRPr lang="ko-KR" altLang="en-US" sz="6000" b="1" dirty="0">
              <a:solidFill>
                <a:schemeClr val="bg1"/>
              </a:solidFill>
              <a:cs typeface="Arial" pitchFamily="34" charset="0"/>
            </a:endParaRPr>
          </a:p>
        </p:txBody>
      </p:sp>
      <p:grpSp>
        <p:nvGrpSpPr>
          <p:cNvPr id="5" name="Group 4">
            <a:extLst>
              <a:ext uri="{FF2B5EF4-FFF2-40B4-BE49-F238E27FC236}">
                <a16:creationId xmlns:a16="http://schemas.microsoft.com/office/drawing/2014/main" id="{A795E6C6-E728-4964-884A-D05AE1EA6B1A}"/>
              </a:ext>
            </a:extLst>
          </p:cNvPr>
          <p:cNvGrpSpPr/>
          <p:nvPr/>
        </p:nvGrpSpPr>
        <p:grpSpPr>
          <a:xfrm>
            <a:off x="5652748" y="6509779"/>
            <a:ext cx="881742" cy="137160"/>
            <a:chOff x="5215346" y="150098"/>
            <a:chExt cx="881742" cy="137160"/>
          </a:xfrm>
          <a:solidFill>
            <a:schemeClr val="bg1"/>
          </a:solidFill>
        </p:grpSpPr>
        <p:sp>
          <p:nvSpPr>
            <p:cNvPr id="6" name="Rectangle 5">
              <a:extLst>
                <a:ext uri="{FF2B5EF4-FFF2-40B4-BE49-F238E27FC236}">
                  <a16:creationId xmlns:a16="http://schemas.microsoft.com/office/drawing/2014/main" id="{C04EA634-8988-45C1-85E2-AF0B27F4A83E}"/>
                </a:ext>
              </a:extLst>
            </p:cNvPr>
            <p:cNvSpPr/>
            <p:nvPr userDrawn="1"/>
          </p:nvSpPr>
          <p:spPr>
            <a:xfrm>
              <a:off x="5215346" y="150098"/>
              <a:ext cx="13716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Rectangle 6">
              <a:extLst>
                <a:ext uri="{FF2B5EF4-FFF2-40B4-BE49-F238E27FC236}">
                  <a16:creationId xmlns:a16="http://schemas.microsoft.com/office/drawing/2014/main" id="{CC4C736D-D4E2-4A6E-AA8F-A39527332EED}"/>
                </a:ext>
              </a:extLst>
            </p:cNvPr>
            <p:cNvSpPr/>
            <p:nvPr userDrawn="1"/>
          </p:nvSpPr>
          <p:spPr>
            <a:xfrm>
              <a:off x="5463540" y="150098"/>
              <a:ext cx="13716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a:extLst>
                <a:ext uri="{FF2B5EF4-FFF2-40B4-BE49-F238E27FC236}">
                  <a16:creationId xmlns:a16="http://schemas.microsoft.com/office/drawing/2014/main" id="{F3568D6C-739E-4E50-A44F-D75A571CD193}"/>
                </a:ext>
              </a:extLst>
            </p:cNvPr>
            <p:cNvSpPr/>
            <p:nvPr userDrawn="1"/>
          </p:nvSpPr>
          <p:spPr>
            <a:xfrm>
              <a:off x="5711734" y="150098"/>
              <a:ext cx="13716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a:extLst>
                <a:ext uri="{FF2B5EF4-FFF2-40B4-BE49-F238E27FC236}">
                  <a16:creationId xmlns:a16="http://schemas.microsoft.com/office/drawing/2014/main" id="{EBA573B1-77EB-4AC0-8EBD-1465AB9FB4E4}"/>
                </a:ext>
              </a:extLst>
            </p:cNvPr>
            <p:cNvSpPr/>
            <p:nvPr userDrawn="1"/>
          </p:nvSpPr>
          <p:spPr>
            <a:xfrm>
              <a:off x="5959928" y="150098"/>
              <a:ext cx="13716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 name="Group 9">
            <a:extLst>
              <a:ext uri="{FF2B5EF4-FFF2-40B4-BE49-F238E27FC236}">
                <a16:creationId xmlns:a16="http://schemas.microsoft.com/office/drawing/2014/main" id="{520FA3AE-1B39-46DB-BAFE-D2046864A49D}"/>
              </a:ext>
            </a:extLst>
          </p:cNvPr>
          <p:cNvGrpSpPr/>
          <p:nvPr/>
        </p:nvGrpSpPr>
        <p:grpSpPr>
          <a:xfrm>
            <a:off x="5652748" y="4354601"/>
            <a:ext cx="881742" cy="137160"/>
            <a:chOff x="5215346" y="150098"/>
            <a:chExt cx="881742" cy="137160"/>
          </a:xfrm>
          <a:solidFill>
            <a:schemeClr val="bg1"/>
          </a:solidFill>
        </p:grpSpPr>
        <p:sp>
          <p:nvSpPr>
            <p:cNvPr id="11" name="Rectangle 10">
              <a:extLst>
                <a:ext uri="{FF2B5EF4-FFF2-40B4-BE49-F238E27FC236}">
                  <a16:creationId xmlns:a16="http://schemas.microsoft.com/office/drawing/2014/main" id="{DA10EB0C-9DDA-4075-8757-A5A0E29DAF88}"/>
                </a:ext>
              </a:extLst>
            </p:cNvPr>
            <p:cNvSpPr/>
            <p:nvPr userDrawn="1"/>
          </p:nvSpPr>
          <p:spPr>
            <a:xfrm>
              <a:off x="5215346" y="150098"/>
              <a:ext cx="13716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ectangle 11">
              <a:extLst>
                <a:ext uri="{FF2B5EF4-FFF2-40B4-BE49-F238E27FC236}">
                  <a16:creationId xmlns:a16="http://schemas.microsoft.com/office/drawing/2014/main" id="{1EA331E6-CA97-412D-8FE9-C2A5CB52D369}"/>
                </a:ext>
              </a:extLst>
            </p:cNvPr>
            <p:cNvSpPr/>
            <p:nvPr userDrawn="1"/>
          </p:nvSpPr>
          <p:spPr>
            <a:xfrm>
              <a:off x="5463540" y="150098"/>
              <a:ext cx="13716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12">
              <a:extLst>
                <a:ext uri="{FF2B5EF4-FFF2-40B4-BE49-F238E27FC236}">
                  <a16:creationId xmlns:a16="http://schemas.microsoft.com/office/drawing/2014/main" id="{BEFAFF58-7C0C-4719-940D-9F5B7CFFC068}"/>
                </a:ext>
              </a:extLst>
            </p:cNvPr>
            <p:cNvSpPr/>
            <p:nvPr userDrawn="1"/>
          </p:nvSpPr>
          <p:spPr>
            <a:xfrm>
              <a:off x="5711734" y="150098"/>
              <a:ext cx="13716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Rectangle 13">
              <a:extLst>
                <a:ext uri="{FF2B5EF4-FFF2-40B4-BE49-F238E27FC236}">
                  <a16:creationId xmlns:a16="http://schemas.microsoft.com/office/drawing/2014/main" id="{12D800E5-985C-4788-AF1F-0565AA8BB2D3}"/>
                </a:ext>
              </a:extLst>
            </p:cNvPr>
            <p:cNvSpPr/>
            <p:nvPr userDrawn="1"/>
          </p:nvSpPr>
          <p:spPr>
            <a:xfrm>
              <a:off x="5959928" y="150098"/>
              <a:ext cx="13716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Tree>
    <p:extLst>
      <p:ext uri="{BB962C8B-B14F-4D97-AF65-F5344CB8AC3E}">
        <p14:creationId xmlns:p14="http://schemas.microsoft.com/office/powerpoint/2010/main" val="1832103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a:xfrm>
            <a:off x="1828800" y="-228600"/>
            <a:ext cx="77724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endParaRPr lang="en-US" dirty="0"/>
          </a:p>
        </p:txBody>
      </p:sp>
      <p:sp>
        <p:nvSpPr>
          <p:cNvPr id="7" name="Slide Number Placeholder 6"/>
          <p:cNvSpPr>
            <a:spLocks noGrp="1"/>
          </p:cNvSpPr>
          <p:nvPr>
            <p:ph type="sldNum" sz="quarter" idx="12"/>
          </p:nvPr>
        </p:nvSpPr>
        <p:spPr/>
        <p:txBody>
          <a:bodyPr/>
          <a:lstStyle/>
          <a:p>
            <a:fld id="{A1A52A4C-8883-4C52-AAE8-0405D358AC4B}" type="slidenum">
              <a:rPr lang="en-US" sz="1600" b="1"/>
              <a:pPr/>
              <a:t>8</a:t>
            </a:fld>
            <a:endParaRPr lang="en-US" sz="1600" b="1" dirty="0"/>
          </a:p>
        </p:txBody>
      </p:sp>
      <p:sp>
        <p:nvSpPr>
          <p:cNvPr id="8" name="TextBox 7"/>
          <p:cNvSpPr txBox="1"/>
          <p:nvPr/>
        </p:nvSpPr>
        <p:spPr>
          <a:xfrm>
            <a:off x="2362201" y="1447800"/>
            <a:ext cx="184731" cy="369332"/>
          </a:xfrm>
          <a:prstGeom prst="rect">
            <a:avLst/>
          </a:prstGeom>
          <a:noFill/>
        </p:spPr>
        <p:txBody>
          <a:bodyPr wrap="none" rtlCol="0">
            <a:spAutoFit/>
          </a:bodyPr>
          <a:lstStyle/>
          <a:p>
            <a:endParaRPr lang="vi-VN" dirty="0"/>
          </a:p>
        </p:txBody>
      </p:sp>
      <p:sp>
        <p:nvSpPr>
          <p:cNvPr id="10" name="Content Placeholder 2"/>
          <p:cNvSpPr txBox="1">
            <a:spLocks/>
          </p:cNvSpPr>
          <p:nvPr/>
        </p:nvSpPr>
        <p:spPr>
          <a:xfrm>
            <a:off x="384313" y="1016000"/>
            <a:ext cx="11529391" cy="5334000"/>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500" b="1">
                <a:solidFill>
                  <a:srgbClr val="C00000"/>
                </a:solidFill>
              </a:rPr>
              <a:t>Một số </a:t>
            </a:r>
            <a:r>
              <a:rPr lang="en-US" sz="2500" b="1" dirty="0" err="1">
                <a:solidFill>
                  <a:srgbClr val="C00000"/>
                </a:solidFill>
              </a:rPr>
              <a:t>loại</a:t>
            </a:r>
            <a:r>
              <a:rPr lang="en-US" sz="2500" b="1" dirty="0">
                <a:solidFill>
                  <a:srgbClr val="C00000"/>
                </a:solidFill>
              </a:rPr>
              <a:t> </a:t>
            </a:r>
            <a:r>
              <a:rPr lang="en-US" sz="2500" b="1" err="1">
                <a:solidFill>
                  <a:srgbClr val="C00000"/>
                </a:solidFill>
              </a:rPr>
              <a:t>mã</a:t>
            </a:r>
            <a:r>
              <a:rPr lang="en-US" sz="2500" b="1">
                <a:solidFill>
                  <a:srgbClr val="C00000"/>
                </a:solidFill>
              </a:rPr>
              <a:t> độc:</a:t>
            </a:r>
            <a:endParaRPr lang="en-US" sz="2500" b="1" dirty="0">
              <a:solidFill>
                <a:srgbClr val="C00000"/>
              </a:solidFill>
            </a:endParaRPr>
          </a:p>
          <a:p>
            <a:pPr algn="just"/>
            <a:r>
              <a:rPr lang="en-US" sz="2500" b="1" dirty="0"/>
              <a:t>Malware / malicious code / </a:t>
            </a:r>
            <a:r>
              <a:rPr lang="en-US" sz="2500" b="1" dirty="0">
                <a:solidFill>
                  <a:srgbClr val="FF0000"/>
                </a:solidFill>
              </a:rPr>
              <a:t>Mal</a:t>
            </a:r>
            <a:r>
              <a:rPr lang="en-US" sz="2500" b="1" dirty="0"/>
              <a:t>icious soft</a:t>
            </a:r>
            <a:r>
              <a:rPr lang="en-US" sz="2500" b="1" dirty="0">
                <a:solidFill>
                  <a:srgbClr val="FF0000"/>
                </a:solidFill>
              </a:rPr>
              <a:t>ware </a:t>
            </a:r>
            <a:r>
              <a:rPr lang="en-US" sz="2500" b="1" dirty="0"/>
              <a:t>(</a:t>
            </a:r>
            <a:r>
              <a:rPr lang="en-US" sz="2500" b="1" dirty="0" err="1"/>
              <a:t>mã</a:t>
            </a:r>
            <a:r>
              <a:rPr lang="en-US" sz="2500" b="1" dirty="0"/>
              <a:t> </a:t>
            </a:r>
            <a:r>
              <a:rPr lang="en-US" sz="2500" b="1" dirty="0" err="1"/>
              <a:t>độc</a:t>
            </a:r>
            <a:r>
              <a:rPr lang="en-US" sz="2500" b="1" dirty="0"/>
              <a:t>)</a:t>
            </a:r>
            <a:br>
              <a:rPr lang="en-US" sz="2500" b="1" dirty="0"/>
            </a:br>
            <a:r>
              <a:rPr lang="en-US" sz="2500" dirty="0" err="1"/>
              <a:t>là</a:t>
            </a:r>
            <a:r>
              <a:rPr lang="en-US" sz="2500" dirty="0"/>
              <a:t> </a:t>
            </a:r>
            <a:r>
              <a:rPr lang="en-US" sz="2500" dirty="0" err="1"/>
              <a:t>một</a:t>
            </a:r>
            <a:r>
              <a:rPr lang="en-US" sz="2500" dirty="0"/>
              <a:t> </a:t>
            </a:r>
            <a:r>
              <a:rPr lang="en-US" sz="2500" dirty="0" err="1"/>
              <a:t>chương</a:t>
            </a:r>
            <a:r>
              <a:rPr lang="en-US" sz="2500" dirty="0"/>
              <a:t> </a:t>
            </a:r>
            <a:r>
              <a:rPr lang="en-US" sz="2500" dirty="0" err="1"/>
              <a:t>trình</a:t>
            </a:r>
            <a:r>
              <a:rPr lang="en-US" sz="2500" dirty="0"/>
              <a:t> </a:t>
            </a:r>
            <a:r>
              <a:rPr lang="en-US" sz="2500" dirty="0" err="1"/>
              <a:t>được</a:t>
            </a:r>
            <a:r>
              <a:rPr lang="en-US" sz="2500" dirty="0"/>
              <a:t> </a:t>
            </a:r>
            <a:r>
              <a:rPr lang="en-US" sz="2500" dirty="0" err="1"/>
              <a:t>chèn</a:t>
            </a:r>
            <a:r>
              <a:rPr lang="en-US" sz="2500" dirty="0"/>
              <a:t> </a:t>
            </a:r>
            <a:r>
              <a:rPr lang="en-US" sz="2500" dirty="0" err="1"/>
              <a:t>bí</a:t>
            </a:r>
            <a:r>
              <a:rPr lang="en-US" sz="2500" dirty="0"/>
              <a:t> </a:t>
            </a:r>
            <a:r>
              <a:rPr lang="en-US" sz="2500" dirty="0" err="1"/>
              <a:t>mật</a:t>
            </a:r>
            <a:r>
              <a:rPr lang="en-US" sz="2500" dirty="0"/>
              <a:t> </a:t>
            </a:r>
            <a:r>
              <a:rPr lang="en-US" sz="2500" dirty="0" err="1"/>
              <a:t>vào</a:t>
            </a:r>
            <a:r>
              <a:rPr lang="en-US" sz="2500" dirty="0"/>
              <a:t> </a:t>
            </a:r>
            <a:r>
              <a:rPr lang="en-US" sz="2500" dirty="0" err="1"/>
              <a:t>hệ</a:t>
            </a:r>
            <a:r>
              <a:rPr lang="en-US" sz="2500" dirty="0"/>
              <a:t> </a:t>
            </a:r>
            <a:r>
              <a:rPr lang="en-US" sz="2500" dirty="0" err="1"/>
              <a:t>thống</a:t>
            </a:r>
            <a:r>
              <a:rPr lang="en-US" sz="2500" dirty="0"/>
              <a:t> </a:t>
            </a:r>
            <a:r>
              <a:rPr lang="en-US" sz="2500" dirty="0" err="1"/>
              <a:t>với</a:t>
            </a:r>
            <a:r>
              <a:rPr lang="en-US" sz="2500" dirty="0"/>
              <a:t> </a:t>
            </a:r>
            <a:r>
              <a:rPr lang="en-US" sz="2500" dirty="0" err="1"/>
              <a:t>mục</a:t>
            </a:r>
            <a:r>
              <a:rPr lang="en-US" sz="2500" dirty="0"/>
              <a:t> </a:t>
            </a:r>
            <a:r>
              <a:rPr lang="en-US" sz="2500" dirty="0" err="1"/>
              <a:t>đích</a:t>
            </a:r>
            <a:r>
              <a:rPr lang="en-US" sz="2500" dirty="0"/>
              <a:t> </a:t>
            </a:r>
            <a:r>
              <a:rPr lang="en-US" sz="2500" dirty="0" err="1"/>
              <a:t>làm</a:t>
            </a:r>
            <a:r>
              <a:rPr lang="en-US" sz="2500" dirty="0"/>
              <a:t> </a:t>
            </a:r>
            <a:r>
              <a:rPr lang="en-US" sz="2500" dirty="0" err="1"/>
              <a:t>ảnh</a:t>
            </a:r>
            <a:r>
              <a:rPr lang="en-US" sz="2500" dirty="0"/>
              <a:t> </a:t>
            </a:r>
            <a:r>
              <a:rPr lang="en-US" sz="2500" dirty="0" err="1"/>
              <a:t>hưởng</a:t>
            </a:r>
            <a:r>
              <a:rPr lang="en-US" sz="2500" dirty="0"/>
              <a:t> </a:t>
            </a:r>
            <a:r>
              <a:rPr lang="en-US" sz="2500" dirty="0" err="1"/>
              <a:t>đến</a:t>
            </a:r>
            <a:r>
              <a:rPr lang="en-US" sz="2500" dirty="0"/>
              <a:t> </a:t>
            </a:r>
            <a:r>
              <a:rPr lang="en-US" sz="2500" dirty="0" err="1"/>
              <a:t>tính</a:t>
            </a:r>
            <a:r>
              <a:rPr lang="en-US" sz="2500" dirty="0"/>
              <a:t> </a:t>
            </a:r>
            <a:r>
              <a:rPr lang="en-US" sz="2500" dirty="0" err="1"/>
              <a:t>bí</a:t>
            </a:r>
            <a:r>
              <a:rPr lang="en-US" sz="2500" dirty="0"/>
              <a:t> </a:t>
            </a:r>
            <a:r>
              <a:rPr lang="en-US" sz="2500" dirty="0" err="1"/>
              <a:t>mật</a:t>
            </a:r>
            <a:r>
              <a:rPr lang="en-US" sz="2500" dirty="0"/>
              <a:t>, </a:t>
            </a:r>
            <a:r>
              <a:rPr lang="en-US" sz="2500" dirty="0" err="1"/>
              <a:t>tính</a:t>
            </a:r>
            <a:r>
              <a:rPr lang="en-US" sz="2500" dirty="0"/>
              <a:t> </a:t>
            </a:r>
            <a:r>
              <a:rPr lang="en-US" sz="2500" dirty="0" err="1"/>
              <a:t>toàn</a:t>
            </a:r>
            <a:r>
              <a:rPr lang="en-US" sz="2500" dirty="0"/>
              <a:t> </a:t>
            </a:r>
            <a:r>
              <a:rPr lang="en-US" sz="2500" dirty="0" err="1"/>
              <a:t>vẹn</a:t>
            </a:r>
            <a:r>
              <a:rPr lang="en-US" sz="2500" dirty="0"/>
              <a:t> </a:t>
            </a:r>
            <a:r>
              <a:rPr lang="en-US" sz="2500" dirty="0" err="1"/>
              <a:t>và</a:t>
            </a:r>
            <a:r>
              <a:rPr lang="en-US" sz="2500" dirty="0"/>
              <a:t>/</a:t>
            </a:r>
            <a:r>
              <a:rPr lang="en-US" sz="2500" dirty="0" err="1"/>
              <a:t>hoặc</a:t>
            </a:r>
            <a:r>
              <a:rPr lang="en-US" sz="2500" dirty="0"/>
              <a:t> </a:t>
            </a:r>
            <a:r>
              <a:rPr lang="en-US" sz="2500" dirty="0" err="1"/>
              <a:t>tính</a:t>
            </a:r>
            <a:r>
              <a:rPr lang="en-US" sz="2500" dirty="0"/>
              <a:t> </a:t>
            </a:r>
            <a:r>
              <a:rPr lang="en-US" sz="2500" dirty="0" err="1"/>
              <a:t>khả</a:t>
            </a:r>
            <a:r>
              <a:rPr lang="en-US" sz="2500" dirty="0"/>
              <a:t> </a:t>
            </a:r>
            <a:r>
              <a:rPr lang="en-US" sz="2500" dirty="0" err="1"/>
              <a:t>dụng</a:t>
            </a:r>
            <a:r>
              <a:rPr lang="en-US" sz="2500" dirty="0"/>
              <a:t> </a:t>
            </a:r>
            <a:r>
              <a:rPr lang="en-US" sz="2500" dirty="0" err="1"/>
              <a:t>của</a:t>
            </a:r>
            <a:r>
              <a:rPr lang="en-US" sz="2500" dirty="0"/>
              <a:t> </a:t>
            </a:r>
            <a:r>
              <a:rPr lang="en-US" sz="2500" dirty="0" err="1"/>
              <a:t>dữ</a:t>
            </a:r>
            <a:r>
              <a:rPr lang="en-US" sz="2500" dirty="0"/>
              <a:t> </a:t>
            </a:r>
            <a:r>
              <a:rPr lang="en-US" sz="2500" dirty="0" err="1"/>
              <a:t>liệu</a:t>
            </a:r>
            <a:r>
              <a:rPr lang="en-US" sz="2500" dirty="0"/>
              <a:t>, </a:t>
            </a:r>
            <a:r>
              <a:rPr lang="en-US" sz="2500" dirty="0" err="1"/>
              <a:t>của</a:t>
            </a:r>
            <a:r>
              <a:rPr lang="en-US" sz="2500" dirty="0"/>
              <a:t> </a:t>
            </a:r>
            <a:r>
              <a:rPr lang="en-US" sz="2500" dirty="0" err="1"/>
              <a:t>ứng</a:t>
            </a:r>
            <a:r>
              <a:rPr lang="en-US" sz="2500" dirty="0"/>
              <a:t> </a:t>
            </a:r>
            <a:r>
              <a:rPr lang="en-US" sz="2500" dirty="0" err="1"/>
              <a:t>dụng</a:t>
            </a:r>
            <a:r>
              <a:rPr lang="en-US" sz="2500" dirty="0"/>
              <a:t> </a:t>
            </a:r>
            <a:r>
              <a:rPr lang="en-US" sz="2500" dirty="0" err="1"/>
              <a:t>hoặc</a:t>
            </a:r>
            <a:r>
              <a:rPr lang="en-US" sz="2500" dirty="0"/>
              <a:t> </a:t>
            </a:r>
            <a:r>
              <a:rPr lang="en-US" sz="2500" dirty="0" err="1"/>
              <a:t>hệ</a:t>
            </a:r>
            <a:r>
              <a:rPr lang="en-US" sz="2500" dirty="0"/>
              <a:t> </a:t>
            </a:r>
            <a:r>
              <a:rPr lang="en-US" sz="2500" dirty="0" err="1"/>
              <a:t>điều</a:t>
            </a:r>
            <a:r>
              <a:rPr lang="en-US" sz="2500" dirty="0"/>
              <a:t> </a:t>
            </a:r>
            <a:r>
              <a:rPr lang="en-US" sz="2500" dirty="0" err="1"/>
              <a:t>hành</a:t>
            </a:r>
            <a:r>
              <a:rPr lang="en-US" sz="2500" dirty="0"/>
              <a:t> </a:t>
            </a:r>
            <a:r>
              <a:rPr lang="en-US" sz="2500" dirty="0" err="1"/>
              <a:t>của</a:t>
            </a:r>
            <a:r>
              <a:rPr lang="en-US" sz="2500" dirty="0"/>
              <a:t> </a:t>
            </a:r>
            <a:r>
              <a:rPr lang="en-US" sz="2500" dirty="0" err="1"/>
              <a:t>nạn</a:t>
            </a:r>
            <a:r>
              <a:rPr lang="en-US" sz="2500" dirty="0"/>
              <a:t> </a:t>
            </a:r>
            <a:r>
              <a:rPr lang="en-US" sz="2500" dirty="0" err="1"/>
              <a:t>nhân</a:t>
            </a:r>
            <a:r>
              <a:rPr lang="en-US" sz="2500" dirty="0"/>
              <a:t>.</a:t>
            </a:r>
          </a:p>
          <a:p>
            <a:pPr algn="just"/>
            <a:r>
              <a:rPr lang="en-US" sz="2500" b="1"/>
              <a:t>Virus: </a:t>
            </a:r>
            <a:r>
              <a:rPr lang="en-US" sz="2500"/>
              <a:t>là </a:t>
            </a:r>
            <a:r>
              <a:rPr lang="en-US" sz="2500" dirty="0" err="1"/>
              <a:t>một</a:t>
            </a:r>
            <a:r>
              <a:rPr lang="en-US" sz="2500" dirty="0"/>
              <a:t> </a:t>
            </a:r>
            <a:r>
              <a:rPr lang="en-US" sz="2500" dirty="0" err="1"/>
              <a:t>chương</a:t>
            </a:r>
            <a:r>
              <a:rPr lang="en-US" sz="2500" dirty="0"/>
              <a:t> </a:t>
            </a:r>
            <a:r>
              <a:rPr lang="en-US" sz="2500" dirty="0" err="1"/>
              <a:t>trình</a:t>
            </a:r>
            <a:r>
              <a:rPr lang="en-US" sz="2500" dirty="0"/>
              <a:t> </a:t>
            </a:r>
            <a:r>
              <a:rPr lang="en-US" sz="2500" dirty="0" err="1"/>
              <a:t>máy</a:t>
            </a:r>
            <a:r>
              <a:rPr lang="en-US" sz="2500" dirty="0"/>
              <a:t> </a:t>
            </a:r>
            <a:r>
              <a:rPr lang="en-US" sz="2500" dirty="0" err="1"/>
              <a:t>tính</a:t>
            </a:r>
            <a:r>
              <a:rPr lang="en-US" sz="2500" dirty="0"/>
              <a:t> </a:t>
            </a:r>
            <a:r>
              <a:rPr lang="en-US" sz="2500" dirty="0" err="1"/>
              <a:t>có</a:t>
            </a:r>
            <a:r>
              <a:rPr lang="en-US" sz="2500" dirty="0"/>
              <a:t> </a:t>
            </a:r>
            <a:r>
              <a:rPr lang="en-US" sz="2500" dirty="0" err="1"/>
              <a:t>khả</a:t>
            </a:r>
            <a:r>
              <a:rPr lang="en-US" sz="2500" dirty="0"/>
              <a:t> </a:t>
            </a:r>
            <a:r>
              <a:rPr lang="en-US" sz="2500" dirty="0" err="1"/>
              <a:t>năng</a:t>
            </a:r>
            <a:r>
              <a:rPr lang="en-US" sz="2500" dirty="0"/>
              <a:t> </a:t>
            </a:r>
            <a:r>
              <a:rPr lang="en-US" sz="2500" dirty="0" err="1"/>
              <a:t>tự</a:t>
            </a:r>
            <a:r>
              <a:rPr lang="en-US" sz="2500" dirty="0"/>
              <a:t> </a:t>
            </a:r>
            <a:r>
              <a:rPr lang="en-US" sz="2500" dirty="0" err="1"/>
              <a:t>nhân</a:t>
            </a:r>
            <a:r>
              <a:rPr lang="en-US" sz="2500" dirty="0"/>
              <a:t> </a:t>
            </a:r>
            <a:r>
              <a:rPr lang="en-US" sz="2500" dirty="0" err="1"/>
              <a:t>bản</a:t>
            </a:r>
            <a:r>
              <a:rPr lang="en-US" sz="2500" dirty="0"/>
              <a:t>, </a:t>
            </a:r>
            <a:r>
              <a:rPr lang="en-US" sz="2500" dirty="0" err="1"/>
              <a:t>nhiễm</a:t>
            </a:r>
            <a:r>
              <a:rPr lang="en-US" sz="2500" dirty="0"/>
              <a:t> </a:t>
            </a:r>
            <a:r>
              <a:rPr lang="en-US" sz="2500" dirty="0" err="1"/>
              <a:t>trái</a:t>
            </a:r>
            <a:r>
              <a:rPr lang="en-US" sz="2500" dirty="0"/>
              <a:t> </a:t>
            </a:r>
            <a:r>
              <a:rPr lang="en-US" sz="2500" dirty="0" err="1"/>
              <a:t>phép</a:t>
            </a:r>
            <a:r>
              <a:rPr lang="en-US" sz="2500" dirty="0"/>
              <a:t> </a:t>
            </a:r>
            <a:r>
              <a:rPr lang="en-US" sz="2500" dirty="0" err="1"/>
              <a:t>vào</a:t>
            </a:r>
            <a:r>
              <a:rPr lang="en-US" sz="2500" dirty="0"/>
              <a:t> </a:t>
            </a:r>
            <a:r>
              <a:rPr lang="en-US" sz="2500" dirty="0" err="1"/>
              <a:t>các</a:t>
            </a:r>
            <a:r>
              <a:rPr lang="en-US" sz="2500" dirty="0"/>
              <a:t> </a:t>
            </a:r>
            <a:r>
              <a:rPr lang="en-US" sz="2500" dirty="0" err="1"/>
              <a:t>máy</a:t>
            </a:r>
            <a:r>
              <a:rPr lang="en-US" sz="2500" dirty="0"/>
              <a:t>, </a:t>
            </a:r>
            <a:r>
              <a:rPr lang="en-US" sz="2500" dirty="0" err="1"/>
              <a:t>thiết</a:t>
            </a:r>
            <a:r>
              <a:rPr lang="en-US" sz="2500" dirty="0"/>
              <a:t> </a:t>
            </a:r>
            <a:r>
              <a:rPr lang="en-US" sz="2500" dirty="0" err="1"/>
              <a:t>bị</a:t>
            </a:r>
            <a:r>
              <a:rPr lang="en-US" sz="2500" dirty="0"/>
              <a:t>.</a:t>
            </a:r>
          </a:p>
          <a:p>
            <a:pPr algn="just"/>
            <a:r>
              <a:rPr lang="en-US" sz="2500" b="1"/>
              <a:t>MacroVirus: </a:t>
            </a:r>
            <a:r>
              <a:rPr lang="en-US" sz="2500"/>
              <a:t>là </a:t>
            </a:r>
            <a:r>
              <a:rPr lang="en-US" sz="2500" dirty="0" err="1"/>
              <a:t>một</a:t>
            </a:r>
            <a:r>
              <a:rPr lang="en-US" sz="2500" dirty="0"/>
              <a:t> </a:t>
            </a:r>
            <a:r>
              <a:rPr lang="en-US" sz="2500" dirty="0" err="1"/>
              <a:t>loại</a:t>
            </a:r>
            <a:r>
              <a:rPr lang="en-US" sz="2500" dirty="0"/>
              <a:t> </a:t>
            </a:r>
            <a:r>
              <a:rPr lang="en-US" sz="2500" dirty="0" err="1"/>
              <a:t>mã</a:t>
            </a:r>
            <a:r>
              <a:rPr lang="en-US" sz="2500" dirty="0"/>
              <a:t> </a:t>
            </a:r>
            <a:r>
              <a:rPr lang="en-US" sz="2500" dirty="0" err="1"/>
              <a:t>độc</a:t>
            </a:r>
            <a:r>
              <a:rPr lang="en-US" sz="2500" dirty="0"/>
              <a:t> </a:t>
            </a:r>
            <a:r>
              <a:rPr lang="en-US" sz="2500" dirty="0" err="1"/>
              <a:t>sử</a:t>
            </a:r>
            <a:r>
              <a:rPr lang="en-US" sz="2500" dirty="0"/>
              <a:t> </a:t>
            </a:r>
            <a:r>
              <a:rPr lang="en-US" sz="2500" dirty="0" err="1"/>
              <a:t>dụng</a:t>
            </a:r>
            <a:r>
              <a:rPr lang="en-US" sz="2500" dirty="0"/>
              <a:t> </a:t>
            </a:r>
            <a:r>
              <a:rPr lang="en-US" sz="2500" dirty="0" err="1"/>
              <a:t>khả</a:t>
            </a:r>
            <a:r>
              <a:rPr lang="en-US" sz="2500" dirty="0"/>
              <a:t> </a:t>
            </a:r>
            <a:r>
              <a:rPr lang="en-US" sz="2500" dirty="0" err="1"/>
              <a:t>năng</a:t>
            </a:r>
            <a:r>
              <a:rPr lang="en-US" sz="2500" dirty="0"/>
              <a:t> </a:t>
            </a:r>
            <a:r>
              <a:rPr lang="en-US" sz="2500" dirty="0" err="1"/>
              <a:t>lập</a:t>
            </a:r>
            <a:r>
              <a:rPr lang="en-US" sz="2500" dirty="0"/>
              <a:t> </a:t>
            </a:r>
            <a:r>
              <a:rPr lang="en-US" sz="2500" dirty="0" err="1"/>
              <a:t>trình</a:t>
            </a:r>
            <a:r>
              <a:rPr lang="en-US" sz="2500" dirty="0"/>
              <a:t> macro </a:t>
            </a:r>
            <a:r>
              <a:rPr lang="en-US" sz="2500" dirty="0" err="1"/>
              <a:t>của</a:t>
            </a:r>
            <a:r>
              <a:rPr lang="en-US" sz="2500" dirty="0"/>
              <a:t> </a:t>
            </a:r>
            <a:r>
              <a:rPr lang="en-US" sz="2500" dirty="0" err="1"/>
              <a:t>ứng</a:t>
            </a:r>
            <a:r>
              <a:rPr lang="en-US" sz="2500" dirty="0"/>
              <a:t> </a:t>
            </a:r>
            <a:r>
              <a:rPr lang="en-US" sz="2500" dirty="0" err="1"/>
              <a:t>dụng</a:t>
            </a:r>
            <a:r>
              <a:rPr lang="en-US" sz="2500" dirty="0"/>
              <a:t> </a:t>
            </a:r>
            <a:r>
              <a:rPr lang="en-US" sz="2500" dirty="0" err="1"/>
              <a:t>dùng</a:t>
            </a:r>
            <a:r>
              <a:rPr lang="en-US" sz="2500" dirty="0"/>
              <a:t> </a:t>
            </a:r>
            <a:r>
              <a:rPr lang="en-US" sz="2500" dirty="0" err="1"/>
              <a:t>với</a:t>
            </a:r>
            <a:r>
              <a:rPr lang="en-US" sz="2500" dirty="0"/>
              <a:t> </a:t>
            </a:r>
            <a:r>
              <a:rPr lang="en-US" sz="2500" dirty="0" err="1"/>
              <a:t>tài</a:t>
            </a:r>
            <a:r>
              <a:rPr lang="en-US" sz="2500" dirty="0"/>
              <a:t> </a:t>
            </a:r>
            <a:r>
              <a:rPr lang="en-US" sz="2500" dirty="0" err="1"/>
              <a:t>liệu</a:t>
            </a:r>
            <a:r>
              <a:rPr lang="en-US" sz="2500" dirty="0"/>
              <a:t> </a:t>
            </a:r>
            <a:r>
              <a:rPr lang="en-US" sz="2500" dirty="0" err="1"/>
              <a:t>để</a:t>
            </a:r>
            <a:r>
              <a:rPr lang="en-US" sz="2500" dirty="0"/>
              <a:t> </a:t>
            </a:r>
            <a:r>
              <a:rPr lang="en-US" sz="2500" dirty="0" err="1"/>
              <a:t>thực</a:t>
            </a:r>
            <a:r>
              <a:rPr lang="en-US" sz="2500" dirty="0"/>
              <a:t> </a:t>
            </a:r>
            <a:r>
              <a:rPr lang="en-US" sz="2500" dirty="0" err="1"/>
              <a:t>hiện</a:t>
            </a:r>
            <a:r>
              <a:rPr lang="en-US" sz="2500" dirty="0"/>
              <a:t> </a:t>
            </a:r>
            <a:r>
              <a:rPr lang="en-US" sz="2500" dirty="0" err="1"/>
              <a:t>hoặc</a:t>
            </a:r>
            <a:r>
              <a:rPr lang="en-US" sz="2500" dirty="0"/>
              <a:t> </a:t>
            </a:r>
            <a:r>
              <a:rPr lang="en-US" sz="2500" dirty="0" err="1"/>
              <a:t>phát</a:t>
            </a:r>
            <a:r>
              <a:rPr lang="en-US" sz="2500" dirty="0"/>
              <a:t> </a:t>
            </a:r>
            <a:r>
              <a:rPr lang="en-US" sz="2500" dirty="0" err="1"/>
              <a:t>tán</a:t>
            </a:r>
            <a:r>
              <a:rPr lang="en-US" sz="2500" dirty="0"/>
              <a:t>.</a:t>
            </a:r>
          </a:p>
          <a:p>
            <a:pPr algn="just"/>
            <a:r>
              <a:rPr lang="en-US" sz="2500" b="1"/>
              <a:t>Rootkit: </a:t>
            </a:r>
            <a:r>
              <a:rPr lang="en-US" sz="2500"/>
              <a:t>là </a:t>
            </a:r>
            <a:r>
              <a:rPr lang="en-US" sz="2500" dirty="0" err="1"/>
              <a:t>một</a:t>
            </a:r>
            <a:r>
              <a:rPr lang="en-US" sz="2500" dirty="0"/>
              <a:t> </a:t>
            </a:r>
            <a:r>
              <a:rPr lang="en-US" sz="2500" dirty="0" err="1"/>
              <a:t>bộ</a:t>
            </a:r>
            <a:r>
              <a:rPr lang="en-US" sz="2500" dirty="0"/>
              <a:t> </a:t>
            </a:r>
            <a:r>
              <a:rPr lang="en-US" sz="2500" dirty="0" err="1"/>
              <a:t>các</a:t>
            </a:r>
            <a:r>
              <a:rPr lang="en-US" sz="2500" dirty="0"/>
              <a:t> </a:t>
            </a:r>
            <a:r>
              <a:rPr lang="en-US" sz="2500" dirty="0" err="1"/>
              <a:t>công</a:t>
            </a:r>
            <a:r>
              <a:rPr lang="en-US" sz="2500" dirty="0"/>
              <a:t> </a:t>
            </a:r>
            <a:r>
              <a:rPr lang="en-US" sz="2500" dirty="0" err="1"/>
              <a:t>cụ</a:t>
            </a:r>
            <a:r>
              <a:rPr lang="en-US" sz="2500" dirty="0"/>
              <a:t> </a:t>
            </a:r>
            <a:r>
              <a:rPr lang="en-US" sz="2500" dirty="0" err="1"/>
              <a:t>dạng</a:t>
            </a:r>
            <a:r>
              <a:rPr lang="en-US" sz="2500" dirty="0"/>
              <a:t> </a:t>
            </a:r>
            <a:r>
              <a:rPr lang="en-US" sz="2500" dirty="0" err="1"/>
              <a:t>phần</a:t>
            </a:r>
            <a:r>
              <a:rPr lang="en-US" sz="2500" dirty="0"/>
              <a:t> </a:t>
            </a:r>
            <a:r>
              <a:rPr lang="en-US" sz="2500" dirty="0" err="1"/>
              <a:t>mềm</a:t>
            </a:r>
            <a:r>
              <a:rPr lang="en-US" sz="2500" dirty="0"/>
              <a:t>, </a:t>
            </a:r>
            <a:r>
              <a:rPr lang="en-US" sz="2500" dirty="0" err="1"/>
              <a:t>có</a:t>
            </a:r>
            <a:r>
              <a:rPr lang="en-US" sz="2500" dirty="0"/>
              <a:t> </a:t>
            </a:r>
            <a:r>
              <a:rPr lang="en-US" sz="2500" dirty="0" err="1"/>
              <a:t>quyền</a:t>
            </a:r>
            <a:r>
              <a:rPr lang="en-US" sz="2500" dirty="0"/>
              <a:t> </a:t>
            </a:r>
            <a:r>
              <a:rPr lang="en-US" sz="2500" dirty="0" err="1"/>
              <a:t>truy</a:t>
            </a:r>
            <a:r>
              <a:rPr lang="en-US" sz="2500" dirty="0"/>
              <a:t> </a:t>
            </a:r>
            <a:r>
              <a:rPr lang="en-US" sz="2500" dirty="0" err="1"/>
              <a:t>cập</a:t>
            </a:r>
            <a:r>
              <a:rPr lang="en-US" sz="2500" dirty="0"/>
              <a:t> </a:t>
            </a:r>
            <a:r>
              <a:rPr lang="en-US" sz="2500" dirty="0" err="1"/>
              <a:t>cấp</a:t>
            </a:r>
            <a:r>
              <a:rPr lang="en-US" sz="2500" dirty="0"/>
              <a:t> </a:t>
            </a:r>
            <a:r>
              <a:rPr lang="en-US" sz="2500" dirty="0" err="1"/>
              <a:t>quản</a:t>
            </a:r>
            <a:r>
              <a:rPr lang="en-US" sz="2500" dirty="0"/>
              <a:t> </a:t>
            </a:r>
            <a:r>
              <a:rPr lang="en-US" sz="2500" dirty="0" err="1"/>
              <a:t>trị</a:t>
            </a:r>
            <a:r>
              <a:rPr lang="en-US" sz="2500" dirty="0"/>
              <a:t> </a:t>
            </a:r>
            <a:r>
              <a:rPr lang="en-US" sz="2500" dirty="0" err="1"/>
              <a:t>được</a:t>
            </a:r>
            <a:r>
              <a:rPr lang="en-US" sz="2500" dirty="0"/>
              <a:t> </a:t>
            </a:r>
            <a:r>
              <a:rPr lang="en-US" sz="2500" dirty="0" err="1"/>
              <a:t>cài</a:t>
            </a:r>
            <a:r>
              <a:rPr lang="en-US" sz="2500" dirty="0"/>
              <a:t> </a:t>
            </a:r>
            <a:r>
              <a:rPr lang="en-US" sz="2500" dirty="0" err="1"/>
              <a:t>đặt</a:t>
            </a:r>
            <a:r>
              <a:rPr lang="en-US" sz="2500" dirty="0"/>
              <a:t> </a:t>
            </a:r>
            <a:r>
              <a:rPr lang="en-US" sz="2500" dirty="0" err="1"/>
              <a:t>vào</a:t>
            </a:r>
            <a:r>
              <a:rPr lang="en-US" sz="2500" dirty="0"/>
              <a:t> </a:t>
            </a:r>
            <a:r>
              <a:rPr lang="en-US" sz="2500" dirty="0" err="1"/>
              <a:t>các</a:t>
            </a:r>
            <a:r>
              <a:rPr lang="en-US" sz="2500" dirty="0"/>
              <a:t> </a:t>
            </a:r>
            <a:r>
              <a:rPr lang="en-US" sz="2500" dirty="0" err="1"/>
              <a:t>hệ</a:t>
            </a:r>
            <a:r>
              <a:rPr lang="en-US" sz="2500" dirty="0"/>
              <a:t> </a:t>
            </a:r>
            <a:r>
              <a:rPr lang="en-US" sz="2500" dirty="0" err="1"/>
              <a:t>thống</a:t>
            </a:r>
            <a:r>
              <a:rPr lang="en-US" sz="2500" dirty="0"/>
              <a:t> </a:t>
            </a:r>
            <a:r>
              <a:rPr lang="en-US" sz="2500" dirty="0" err="1"/>
              <a:t>thông</a:t>
            </a:r>
            <a:r>
              <a:rPr lang="en-US" sz="2500" dirty="0"/>
              <a:t> tin </a:t>
            </a:r>
            <a:r>
              <a:rPr lang="en-US" sz="2500" dirty="0" err="1"/>
              <a:t>và</a:t>
            </a:r>
            <a:r>
              <a:rPr lang="en-US" sz="2500" dirty="0"/>
              <a:t> </a:t>
            </a:r>
            <a:r>
              <a:rPr lang="en-US" sz="2500" dirty="0" err="1"/>
              <a:t>được</a:t>
            </a:r>
            <a:r>
              <a:rPr lang="en-US" sz="2500" dirty="0"/>
              <a:t> </a:t>
            </a:r>
            <a:r>
              <a:rPr lang="en-US" sz="2500" dirty="0" err="1"/>
              <a:t>thiết</a:t>
            </a:r>
            <a:r>
              <a:rPr lang="en-US" sz="2500" dirty="0"/>
              <a:t> </a:t>
            </a:r>
            <a:r>
              <a:rPr lang="en-US" sz="2500" dirty="0" err="1"/>
              <a:t>kế</a:t>
            </a:r>
            <a:r>
              <a:rPr lang="en-US" sz="2500" dirty="0"/>
              <a:t> </a:t>
            </a:r>
            <a:r>
              <a:rPr lang="en-US" sz="2500" dirty="0" err="1"/>
              <a:t>để</a:t>
            </a:r>
            <a:r>
              <a:rPr lang="en-US" sz="2500" dirty="0"/>
              <a:t> </a:t>
            </a:r>
            <a:r>
              <a:rPr lang="en-US" sz="2500" dirty="0" err="1"/>
              <a:t>che</a:t>
            </a:r>
            <a:r>
              <a:rPr lang="en-US" sz="2500" dirty="0"/>
              <a:t> </a:t>
            </a:r>
            <a:r>
              <a:rPr lang="en-US" sz="2500" dirty="0" err="1"/>
              <a:t>dấu</a:t>
            </a:r>
            <a:r>
              <a:rPr lang="en-US" sz="2500" dirty="0"/>
              <a:t> </a:t>
            </a:r>
            <a:r>
              <a:rPr lang="en-US" sz="2500" dirty="0" err="1"/>
              <a:t>sự</a:t>
            </a:r>
            <a:r>
              <a:rPr lang="en-US" sz="2500" dirty="0"/>
              <a:t> </a:t>
            </a:r>
            <a:r>
              <a:rPr lang="en-US" sz="2500" dirty="0" err="1"/>
              <a:t>hiện</a:t>
            </a:r>
            <a:r>
              <a:rPr lang="en-US" sz="2500" dirty="0"/>
              <a:t> </a:t>
            </a:r>
            <a:r>
              <a:rPr lang="en-US" sz="2500" dirty="0" err="1"/>
              <a:t>diện</a:t>
            </a:r>
            <a:r>
              <a:rPr lang="en-US" sz="2500" dirty="0"/>
              <a:t> </a:t>
            </a:r>
            <a:r>
              <a:rPr lang="en-US" sz="2500" dirty="0" err="1"/>
              <a:t>của</a:t>
            </a:r>
            <a:r>
              <a:rPr lang="en-US" sz="2500" dirty="0"/>
              <a:t> </a:t>
            </a:r>
            <a:r>
              <a:rPr lang="en-US" sz="2500" dirty="0" err="1"/>
              <a:t>nó</a:t>
            </a:r>
            <a:r>
              <a:rPr lang="en-US" sz="2500" dirty="0"/>
              <a:t>, </a:t>
            </a:r>
            <a:r>
              <a:rPr lang="en-US" sz="2500" dirty="0" err="1"/>
              <a:t>duy</a:t>
            </a:r>
            <a:r>
              <a:rPr lang="en-US" sz="2500" dirty="0"/>
              <a:t> </a:t>
            </a:r>
            <a:r>
              <a:rPr lang="en-US" sz="2500" dirty="0" err="1"/>
              <a:t>trì</a:t>
            </a:r>
            <a:r>
              <a:rPr lang="en-US" sz="2500" dirty="0"/>
              <a:t> </a:t>
            </a:r>
            <a:r>
              <a:rPr lang="en-US" sz="2500" dirty="0" err="1"/>
              <a:t>quyền</a:t>
            </a:r>
            <a:r>
              <a:rPr lang="en-US" sz="2500" dirty="0"/>
              <a:t> </a:t>
            </a:r>
            <a:r>
              <a:rPr lang="en-US" sz="2500" dirty="0" err="1"/>
              <a:t>truy</a:t>
            </a:r>
            <a:r>
              <a:rPr lang="en-US" sz="2500" dirty="0"/>
              <a:t> </a:t>
            </a:r>
            <a:r>
              <a:rPr lang="en-US" sz="2500" dirty="0" err="1"/>
              <a:t>cập</a:t>
            </a:r>
            <a:r>
              <a:rPr lang="en-US" sz="2500" dirty="0"/>
              <a:t> </a:t>
            </a:r>
            <a:r>
              <a:rPr lang="en-US" sz="2500" dirty="0" err="1"/>
              <a:t>và</a:t>
            </a:r>
            <a:r>
              <a:rPr lang="en-US" sz="2500" dirty="0"/>
              <a:t> </a:t>
            </a:r>
            <a:r>
              <a:rPr lang="en-US" sz="2500" dirty="0" err="1"/>
              <a:t>ẩn</a:t>
            </a:r>
            <a:r>
              <a:rPr lang="en-US" sz="2500" dirty="0"/>
              <a:t> </a:t>
            </a:r>
            <a:r>
              <a:rPr lang="en-US" sz="2500" dirty="0" err="1"/>
              <a:t>các</a:t>
            </a:r>
            <a:r>
              <a:rPr lang="en-US" sz="2500" dirty="0"/>
              <a:t> </a:t>
            </a:r>
            <a:r>
              <a:rPr lang="en-US" sz="2500" dirty="0" err="1"/>
              <a:t>hoạt</a:t>
            </a:r>
            <a:r>
              <a:rPr lang="en-US" sz="2500" dirty="0"/>
              <a:t> </a:t>
            </a:r>
            <a:r>
              <a:rPr lang="en-US" sz="2500" dirty="0" err="1"/>
              <a:t>động</a:t>
            </a:r>
            <a:r>
              <a:rPr lang="en-US" sz="2500" dirty="0"/>
              <a:t> </a:t>
            </a:r>
            <a:r>
              <a:rPr lang="en-US" sz="2500" dirty="0" err="1"/>
              <a:t>mà</a:t>
            </a:r>
            <a:r>
              <a:rPr lang="en-US" sz="2500" dirty="0"/>
              <a:t> </a:t>
            </a:r>
            <a:r>
              <a:rPr lang="en-US" sz="2500" dirty="0" err="1"/>
              <a:t>các</a:t>
            </a:r>
            <a:r>
              <a:rPr lang="en-US" sz="2500" dirty="0"/>
              <a:t> </a:t>
            </a:r>
            <a:r>
              <a:rPr lang="en-US" sz="2500" dirty="0" err="1"/>
              <a:t>công</a:t>
            </a:r>
            <a:r>
              <a:rPr lang="en-US" sz="2500" dirty="0"/>
              <a:t> </a:t>
            </a:r>
            <a:r>
              <a:rPr lang="en-US" sz="2500" dirty="0" err="1"/>
              <a:t>cụ</a:t>
            </a:r>
            <a:r>
              <a:rPr lang="en-US" sz="2500" dirty="0"/>
              <a:t> </a:t>
            </a:r>
            <a:r>
              <a:rPr lang="en-US" sz="2500" dirty="0" err="1"/>
              <a:t>đó</a:t>
            </a:r>
            <a:r>
              <a:rPr lang="en-US" sz="2500" dirty="0"/>
              <a:t> </a:t>
            </a:r>
            <a:r>
              <a:rPr lang="en-US" sz="2500" dirty="0" err="1"/>
              <a:t>thực</a:t>
            </a:r>
            <a:r>
              <a:rPr lang="en-US" sz="2500" dirty="0"/>
              <a:t> </a:t>
            </a:r>
            <a:r>
              <a:rPr lang="en-US" sz="2500" dirty="0" err="1"/>
              <a:t>hiện</a:t>
            </a:r>
            <a:r>
              <a:rPr lang="en-US" sz="2500" dirty="0"/>
              <a:t>.</a:t>
            </a:r>
          </a:p>
        </p:txBody>
      </p:sp>
      <p:sp>
        <p:nvSpPr>
          <p:cNvPr id="2" name="Title 1">
            <a:extLst>
              <a:ext uri="{FF2B5EF4-FFF2-40B4-BE49-F238E27FC236}">
                <a16:creationId xmlns:a16="http://schemas.microsoft.com/office/drawing/2014/main" id="{5B82A805-D6E2-5F9B-5D2E-A543F43CDB38}"/>
              </a:ext>
            </a:extLst>
          </p:cNvPr>
          <p:cNvSpPr txBox="1">
            <a:spLocks/>
          </p:cNvSpPr>
          <p:nvPr/>
        </p:nvSpPr>
        <p:spPr>
          <a:xfrm>
            <a:off x="106018" y="88900"/>
            <a:ext cx="3975652" cy="609600"/>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lvl1pPr algn="l" defTabSz="914400" rtl="0" eaLnBrk="1" latinLnBrk="0" hangingPunct="1">
              <a:spcBef>
                <a:spcPct val="0"/>
              </a:spcBef>
              <a:buNone/>
              <a:defRPr sz="28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lvl="0"/>
            <a:r>
              <a:rPr lang="en-US">
                <a:solidFill>
                  <a:schemeClr val="tx1"/>
                </a:solidFill>
                <a:effectLst/>
              </a:rPr>
              <a:t>KIẾN THỨC CƠ BẢN</a:t>
            </a:r>
            <a:endParaRPr lang="en-US" dirty="0">
              <a:solidFill>
                <a:schemeClr val="tx1"/>
              </a:solidFill>
              <a:effectLst/>
            </a:endParaRPr>
          </a:p>
          <a:p>
            <a:endParaRPr lang="en-US" dirty="0">
              <a:solidFill>
                <a:schemeClr val="tx1"/>
              </a:solidFill>
              <a:effectLst/>
            </a:endParaRPr>
          </a:p>
        </p:txBody>
      </p:sp>
      <p:sp>
        <p:nvSpPr>
          <p:cNvPr id="3" name="Title 1">
            <a:extLst>
              <a:ext uri="{FF2B5EF4-FFF2-40B4-BE49-F238E27FC236}">
                <a16:creationId xmlns:a16="http://schemas.microsoft.com/office/drawing/2014/main" id="{6F42000B-D5EB-ED3E-3423-8759B4B6BF79}"/>
              </a:ext>
            </a:extLst>
          </p:cNvPr>
          <p:cNvSpPr txBox="1">
            <a:spLocks/>
          </p:cNvSpPr>
          <p:nvPr/>
        </p:nvSpPr>
        <p:spPr>
          <a:xfrm>
            <a:off x="4204252" y="165100"/>
            <a:ext cx="7543800" cy="457200"/>
          </a:xfrm>
          <a:prstGeom prst="rect">
            <a:avLst/>
          </a:prstGeom>
        </p:spPr>
        <p:txBody>
          <a:bodyPr>
            <a:noAutofit/>
          </a:bodyPr>
          <a:lstStyle>
            <a:lvl1pPr algn="l" defTabSz="914400" rtl="0" eaLnBrk="1" latinLnBrk="0" hangingPunct="1">
              <a:spcBef>
                <a:spcPct val="0"/>
              </a:spcBef>
              <a:buNone/>
              <a:defRPr sz="28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lvl="0"/>
            <a:r>
              <a:rPr lang="en-US">
                <a:solidFill>
                  <a:schemeClr val="tx1"/>
                </a:solidFill>
                <a:effectLst/>
              </a:rPr>
              <a:t>Một số thuật ngữ thường gặp</a:t>
            </a:r>
            <a:endParaRPr lang="en-US" dirty="0">
              <a:solidFill>
                <a:schemeClr val="tx1"/>
              </a:solidFill>
              <a:effectLst/>
            </a:endParaRPr>
          </a:p>
          <a:p>
            <a:endParaRPr lang="en-US" dirty="0">
              <a:solidFill>
                <a:schemeClr val="tx1"/>
              </a:solidFill>
              <a:effectLst/>
            </a:endParaRPr>
          </a:p>
        </p:txBody>
      </p:sp>
    </p:spTree>
    <p:extLst>
      <p:ext uri="{BB962C8B-B14F-4D97-AF65-F5344CB8AC3E}">
        <p14:creationId xmlns:p14="http://schemas.microsoft.com/office/powerpoint/2010/main" val="487530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1A52A4C-8883-4C52-AAE8-0405D358AC4B}" type="slidenum">
              <a:rPr lang="en-US" sz="1600" b="1"/>
              <a:pPr/>
              <a:t>9</a:t>
            </a:fld>
            <a:endParaRPr lang="en-US" sz="1600" b="1" dirty="0"/>
          </a:p>
        </p:txBody>
      </p:sp>
      <p:sp>
        <p:nvSpPr>
          <p:cNvPr id="8" name="TextBox 7"/>
          <p:cNvSpPr txBox="1"/>
          <p:nvPr/>
        </p:nvSpPr>
        <p:spPr>
          <a:xfrm>
            <a:off x="2362201" y="1447800"/>
            <a:ext cx="184731" cy="369332"/>
          </a:xfrm>
          <a:prstGeom prst="rect">
            <a:avLst/>
          </a:prstGeom>
          <a:noFill/>
        </p:spPr>
        <p:txBody>
          <a:bodyPr wrap="none" rtlCol="0">
            <a:spAutoFit/>
          </a:bodyPr>
          <a:lstStyle/>
          <a:p>
            <a:endParaRPr lang="vi-VN" dirty="0"/>
          </a:p>
        </p:txBody>
      </p:sp>
      <p:sp>
        <p:nvSpPr>
          <p:cNvPr id="10" name="Content Placeholder 2"/>
          <p:cNvSpPr txBox="1">
            <a:spLocks/>
          </p:cNvSpPr>
          <p:nvPr/>
        </p:nvSpPr>
        <p:spPr>
          <a:xfrm>
            <a:off x="106018" y="901149"/>
            <a:ext cx="11834191" cy="5271052"/>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500" b="1">
                <a:solidFill>
                  <a:srgbClr val="C00000"/>
                </a:solidFill>
              </a:rPr>
              <a:t>Các loại mã độc:</a:t>
            </a:r>
            <a:endParaRPr lang="en-US" sz="2500" b="1" dirty="0"/>
          </a:p>
          <a:p>
            <a:r>
              <a:rPr lang="en-US" sz="2500" b="1"/>
              <a:t>Ransomware: </a:t>
            </a:r>
            <a:r>
              <a:rPr lang="en-US" sz="2500"/>
              <a:t>là </a:t>
            </a:r>
            <a:r>
              <a:rPr lang="en-US" sz="2500" dirty="0" err="1"/>
              <a:t>một</a:t>
            </a:r>
            <a:r>
              <a:rPr lang="en-US" sz="2500" dirty="0"/>
              <a:t> </a:t>
            </a:r>
            <a:r>
              <a:rPr lang="en-US" sz="2500" dirty="0" err="1"/>
              <a:t>loại</a:t>
            </a:r>
            <a:r>
              <a:rPr lang="en-US" sz="2500" dirty="0"/>
              <a:t> </a:t>
            </a:r>
            <a:r>
              <a:rPr lang="en-US" sz="2500" dirty="0" err="1"/>
              <a:t>mã</a:t>
            </a:r>
            <a:r>
              <a:rPr lang="en-US" sz="2500" dirty="0"/>
              <a:t> </a:t>
            </a:r>
            <a:r>
              <a:rPr lang="en-US" sz="2500" dirty="0" err="1"/>
              <a:t>độc</a:t>
            </a:r>
            <a:r>
              <a:rPr lang="en-US" sz="2500" dirty="0"/>
              <a:t> </a:t>
            </a:r>
            <a:r>
              <a:rPr lang="en-US" sz="2500" dirty="0" err="1"/>
              <a:t>thực</a:t>
            </a:r>
            <a:r>
              <a:rPr lang="en-US" sz="2500" dirty="0"/>
              <a:t> </a:t>
            </a:r>
            <a:r>
              <a:rPr lang="en-US" sz="2500" dirty="0" err="1"/>
              <a:t>hiện</a:t>
            </a:r>
            <a:r>
              <a:rPr lang="en-US" sz="2500" dirty="0"/>
              <a:t> </a:t>
            </a:r>
            <a:r>
              <a:rPr lang="en-US" sz="2500" dirty="0" err="1"/>
              <a:t>trái</a:t>
            </a:r>
            <a:r>
              <a:rPr lang="en-US" sz="2500" dirty="0"/>
              <a:t> </a:t>
            </a:r>
            <a:r>
              <a:rPr lang="en-US" sz="2500" dirty="0" err="1"/>
              <a:t>phép</a:t>
            </a:r>
            <a:r>
              <a:rPr lang="en-US" sz="2500" dirty="0"/>
              <a:t> </a:t>
            </a:r>
            <a:r>
              <a:rPr lang="en-US" sz="2500" dirty="0" err="1"/>
              <a:t>các</a:t>
            </a:r>
            <a:r>
              <a:rPr lang="en-US" sz="2500" dirty="0"/>
              <a:t> </a:t>
            </a:r>
            <a:r>
              <a:rPr lang="en-US" sz="2500" dirty="0" err="1"/>
              <a:t>tác</a:t>
            </a:r>
            <a:r>
              <a:rPr lang="en-US" sz="2500" dirty="0"/>
              <a:t> </a:t>
            </a:r>
            <a:r>
              <a:rPr lang="en-US" sz="2500" dirty="0" err="1"/>
              <a:t>vụ</a:t>
            </a:r>
            <a:r>
              <a:rPr lang="en-US" sz="2500" dirty="0"/>
              <a:t> </a:t>
            </a:r>
            <a:r>
              <a:rPr lang="en-US" sz="2500" dirty="0" err="1"/>
              <a:t>trên</a:t>
            </a:r>
            <a:r>
              <a:rPr lang="en-US" sz="2500" dirty="0"/>
              <a:t> </a:t>
            </a:r>
            <a:r>
              <a:rPr lang="en-US" sz="2500" dirty="0" err="1"/>
              <a:t>máy</a:t>
            </a:r>
            <a:r>
              <a:rPr lang="en-US" sz="2500" dirty="0"/>
              <a:t> </a:t>
            </a:r>
            <a:r>
              <a:rPr lang="en-US" sz="2500" dirty="0" err="1"/>
              <a:t>nạn</a:t>
            </a:r>
            <a:r>
              <a:rPr lang="en-US" sz="2500" dirty="0"/>
              <a:t> </a:t>
            </a:r>
            <a:r>
              <a:rPr lang="en-US" sz="2500" dirty="0" err="1"/>
              <a:t>nhân</a:t>
            </a:r>
            <a:r>
              <a:rPr lang="en-US" sz="2500" dirty="0"/>
              <a:t> </a:t>
            </a:r>
            <a:r>
              <a:rPr lang="en-US" sz="2500" dirty="0" err="1"/>
              <a:t>và</a:t>
            </a:r>
            <a:r>
              <a:rPr lang="en-US" sz="2500" dirty="0"/>
              <a:t> </a:t>
            </a:r>
            <a:r>
              <a:rPr lang="en-US" sz="2500" dirty="0" err="1"/>
              <a:t>yêu</a:t>
            </a:r>
            <a:r>
              <a:rPr lang="en-US" sz="2500" dirty="0"/>
              <a:t> </a:t>
            </a:r>
            <a:r>
              <a:rPr lang="en-US" sz="2500" dirty="0" err="1"/>
              <a:t>cầu</a:t>
            </a:r>
            <a:r>
              <a:rPr lang="en-US" sz="2500" dirty="0"/>
              <a:t> </a:t>
            </a:r>
            <a:r>
              <a:rPr lang="en-US" sz="2500" dirty="0" err="1"/>
              <a:t>trả</a:t>
            </a:r>
            <a:r>
              <a:rPr lang="en-US" sz="2500" dirty="0"/>
              <a:t> </a:t>
            </a:r>
            <a:r>
              <a:rPr lang="en-US" sz="2500" dirty="0" err="1"/>
              <a:t>tiền</a:t>
            </a:r>
            <a:r>
              <a:rPr lang="en-US" sz="2500" dirty="0"/>
              <a:t> </a:t>
            </a:r>
            <a:r>
              <a:rPr lang="en-US" sz="2500" dirty="0" err="1"/>
              <a:t>chuộc</a:t>
            </a:r>
            <a:r>
              <a:rPr lang="en-US" sz="2500" dirty="0"/>
              <a:t> </a:t>
            </a:r>
            <a:r>
              <a:rPr lang="en-US" sz="2500" dirty="0" err="1"/>
              <a:t>để</a:t>
            </a:r>
            <a:r>
              <a:rPr lang="en-US" sz="2500" dirty="0"/>
              <a:t> </a:t>
            </a:r>
            <a:r>
              <a:rPr lang="en-US" sz="2500" dirty="0" err="1"/>
              <a:t>khôi</a:t>
            </a:r>
            <a:r>
              <a:rPr lang="en-US" sz="2500" dirty="0"/>
              <a:t> </a:t>
            </a:r>
            <a:r>
              <a:rPr lang="en-US" sz="2500" dirty="0" err="1"/>
              <a:t>phục</a:t>
            </a:r>
            <a:r>
              <a:rPr lang="en-US" sz="2500" dirty="0"/>
              <a:t> </a:t>
            </a:r>
            <a:r>
              <a:rPr lang="en-US" sz="2500" dirty="0" err="1"/>
              <a:t>lại</a:t>
            </a:r>
            <a:r>
              <a:rPr lang="en-US" sz="2500" dirty="0"/>
              <a:t> </a:t>
            </a:r>
            <a:r>
              <a:rPr lang="en-US" sz="2500" dirty="0" err="1"/>
              <a:t>như</a:t>
            </a:r>
            <a:r>
              <a:rPr lang="en-US" sz="2500" dirty="0"/>
              <a:t> ban </a:t>
            </a:r>
            <a:r>
              <a:rPr lang="en-US" sz="2500" dirty="0" err="1"/>
              <a:t>đầu</a:t>
            </a:r>
            <a:r>
              <a:rPr lang="en-US" sz="2500" dirty="0"/>
              <a:t>. </a:t>
            </a:r>
            <a:r>
              <a:rPr lang="en-US" sz="2500" dirty="0" err="1"/>
              <a:t>Chủ</a:t>
            </a:r>
            <a:r>
              <a:rPr lang="en-US" sz="2500" dirty="0"/>
              <a:t> </a:t>
            </a:r>
            <a:r>
              <a:rPr lang="en-US" sz="2500" dirty="0" err="1"/>
              <a:t>yếu</a:t>
            </a:r>
            <a:r>
              <a:rPr lang="en-US" sz="2500" dirty="0"/>
              <a:t> </a:t>
            </a:r>
            <a:r>
              <a:rPr lang="en-US" sz="2500" dirty="0" err="1"/>
              <a:t>hiện</a:t>
            </a:r>
            <a:r>
              <a:rPr lang="en-US" sz="2500" dirty="0"/>
              <a:t> nay </a:t>
            </a:r>
            <a:r>
              <a:rPr lang="en-US" sz="2500" dirty="0" err="1"/>
              <a:t>là</a:t>
            </a:r>
            <a:r>
              <a:rPr lang="en-US" sz="2500" dirty="0"/>
              <a:t> </a:t>
            </a:r>
            <a:r>
              <a:rPr lang="en-US" sz="2500" dirty="0" err="1"/>
              <a:t>mã</a:t>
            </a:r>
            <a:r>
              <a:rPr lang="en-US" sz="2500" dirty="0"/>
              <a:t> </a:t>
            </a:r>
            <a:r>
              <a:rPr lang="en-US" sz="2500" dirty="0" err="1"/>
              <a:t>hoá</a:t>
            </a:r>
            <a:r>
              <a:rPr lang="en-US" sz="2500" dirty="0"/>
              <a:t> </a:t>
            </a:r>
            <a:r>
              <a:rPr lang="en-US" sz="2500" dirty="0" err="1"/>
              <a:t>dữ</a:t>
            </a:r>
            <a:r>
              <a:rPr lang="en-US" sz="2500" dirty="0"/>
              <a:t> </a:t>
            </a:r>
            <a:r>
              <a:rPr lang="en-US" sz="2500" dirty="0" err="1"/>
              <a:t>liệu</a:t>
            </a:r>
            <a:r>
              <a:rPr lang="en-US" sz="2500" dirty="0"/>
              <a:t> </a:t>
            </a:r>
            <a:r>
              <a:rPr lang="en-US" sz="2500" dirty="0" err="1"/>
              <a:t>và</a:t>
            </a:r>
            <a:r>
              <a:rPr lang="en-US" sz="2500" dirty="0"/>
              <a:t> </a:t>
            </a:r>
            <a:r>
              <a:rPr lang="en-US" sz="2500" dirty="0" err="1"/>
              <a:t>đòi</a:t>
            </a:r>
            <a:r>
              <a:rPr lang="en-US" sz="2500" dirty="0"/>
              <a:t> </a:t>
            </a:r>
            <a:r>
              <a:rPr lang="en-US" sz="2500" dirty="0" err="1"/>
              <a:t>tiền</a:t>
            </a:r>
            <a:r>
              <a:rPr lang="en-US" sz="2500" dirty="0"/>
              <a:t> </a:t>
            </a:r>
            <a:r>
              <a:rPr lang="en-US" sz="2500" dirty="0" err="1"/>
              <a:t>chuộc</a:t>
            </a:r>
            <a:r>
              <a:rPr lang="en-US" sz="2500" dirty="0"/>
              <a:t>.</a:t>
            </a:r>
          </a:p>
          <a:p>
            <a:r>
              <a:rPr lang="en-US" sz="2500" b="1"/>
              <a:t>Spyware: </a:t>
            </a:r>
            <a:r>
              <a:rPr lang="en-US" sz="2500"/>
              <a:t>phần </a:t>
            </a:r>
            <a:r>
              <a:rPr lang="en-US" sz="2500" dirty="0" err="1"/>
              <a:t>mềm</a:t>
            </a:r>
            <a:r>
              <a:rPr lang="en-US" sz="2500" dirty="0"/>
              <a:t> </a:t>
            </a:r>
            <a:r>
              <a:rPr lang="en-US" sz="2500" dirty="0" err="1"/>
              <a:t>được</a:t>
            </a:r>
            <a:r>
              <a:rPr lang="en-US" sz="2500" dirty="0"/>
              <a:t> </a:t>
            </a:r>
            <a:r>
              <a:rPr lang="en-US" sz="2500" dirty="0" err="1"/>
              <a:t>cài</a:t>
            </a:r>
            <a:r>
              <a:rPr lang="en-US" sz="2500" dirty="0"/>
              <a:t> </a:t>
            </a:r>
            <a:r>
              <a:rPr lang="en-US" sz="2500" dirty="0" err="1"/>
              <a:t>bí</a:t>
            </a:r>
            <a:r>
              <a:rPr lang="en-US" sz="2500" dirty="0"/>
              <a:t> </a:t>
            </a:r>
            <a:r>
              <a:rPr lang="en-US" sz="2500" dirty="0" err="1"/>
              <a:t>mật</a:t>
            </a:r>
            <a:r>
              <a:rPr lang="en-US" sz="2500" dirty="0"/>
              <a:t> </a:t>
            </a:r>
            <a:r>
              <a:rPr lang="en-US" sz="2500" dirty="0" err="1"/>
              <a:t>hoặc</a:t>
            </a:r>
            <a:r>
              <a:rPr lang="en-US" sz="2500" dirty="0"/>
              <a:t> </a:t>
            </a:r>
            <a:r>
              <a:rPr lang="en-US" sz="2500" dirty="0" err="1"/>
              <a:t>lén</a:t>
            </a:r>
            <a:r>
              <a:rPr lang="en-US" sz="2500" dirty="0"/>
              <a:t> </a:t>
            </a:r>
            <a:r>
              <a:rPr lang="en-US" sz="2500" dirty="0" err="1"/>
              <a:t>lút</a:t>
            </a:r>
            <a:r>
              <a:rPr lang="en-US" sz="2500" dirty="0"/>
              <a:t> </a:t>
            </a:r>
            <a:r>
              <a:rPr lang="en-US" sz="2500" dirty="0" err="1"/>
              <a:t>vào</a:t>
            </a:r>
            <a:r>
              <a:rPr lang="en-US" sz="2500" dirty="0"/>
              <a:t> </a:t>
            </a:r>
            <a:r>
              <a:rPr lang="en-US" sz="2500" dirty="0" err="1"/>
              <a:t>hệ</a:t>
            </a:r>
            <a:r>
              <a:rPr lang="en-US" sz="2500" dirty="0"/>
              <a:t> </a:t>
            </a:r>
            <a:r>
              <a:rPr lang="en-US" sz="2500" dirty="0" err="1"/>
              <a:t>thống</a:t>
            </a:r>
            <a:r>
              <a:rPr lang="en-US" sz="2500" dirty="0"/>
              <a:t> </a:t>
            </a:r>
            <a:r>
              <a:rPr lang="en-US" sz="2500" dirty="0" err="1"/>
              <a:t>thông</a:t>
            </a:r>
            <a:r>
              <a:rPr lang="en-US" sz="2500" dirty="0"/>
              <a:t> tin </a:t>
            </a:r>
            <a:r>
              <a:rPr lang="en-US" sz="2500" dirty="0" err="1"/>
              <a:t>mà</a:t>
            </a:r>
            <a:r>
              <a:rPr lang="en-US" sz="2500" dirty="0"/>
              <a:t> </a:t>
            </a:r>
            <a:r>
              <a:rPr lang="en-US" sz="2500" dirty="0" err="1"/>
              <a:t>người</a:t>
            </a:r>
            <a:r>
              <a:rPr lang="en-US" sz="2500" dirty="0"/>
              <a:t> </a:t>
            </a:r>
            <a:r>
              <a:rPr lang="en-US" sz="2500" dirty="0" err="1"/>
              <a:t>dùng</a:t>
            </a:r>
            <a:r>
              <a:rPr lang="en-US" sz="2500" dirty="0"/>
              <a:t> </a:t>
            </a:r>
            <a:r>
              <a:rPr lang="en-US" sz="2500" dirty="0" err="1"/>
              <a:t>hoặc</a:t>
            </a:r>
            <a:r>
              <a:rPr lang="en-US" sz="2500" dirty="0"/>
              <a:t> </a:t>
            </a:r>
            <a:r>
              <a:rPr lang="en-US" sz="2500" dirty="0" err="1"/>
              <a:t>chủ</a:t>
            </a:r>
            <a:r>
              <a:rPr lang="en-US" sz="2500" dirty="0"/>
              <a:t> </a:t>
            </a:r>
            <a:r>
              <a:rPr lang="en-US" sz="2500" dirty="0" err="1"/>
              <a:t>của</a:t>
            </a:r>
            <a:r>
              <a:rPr lang="en-US" sz="2500" dirty="0"/>
              <a:t> </a:t>
            </a:r>
            <a:r>
              <a:rPr lang="en-US" sz="2500" dirty="0" err="1"/>
              <a:t>hệ</a:t>
            </a:r>
            <a:r>
              <a:rPr lang="en-US" sz="2500" dirty="0"/>
              <a:t> </a:t>
            </a:r>
            <a:r>
              <a:rPr lang="en-US" sz="2500" dirty="0" err="1"/>
              <a:t>thống</a:t>
            </a:r>
            <a:r>
              <a:rPr lang="en-US" sz="2500" dirty="0"/>
              <a:t> </a:t>
            </a:r>
            <a:r>
              <a:rPr lang="en-US" sz="2500" dirty="0" err="1"/>
              <a:t>không</a:t>
            </a:r>
            <a:r>
              <a:rPr lang="en-US" sz="2500" dirty="0"/>
              <a:t> </a:t>
            </a:r>
            <a:r>
              <a:rPr lang="en-US" sz="2500" dirty="0" err="1"/>
              <a:t>biết</a:t>
            </a:r>
            <a:endParaRPr lang="en-US" sz="2500" dirty="0"/>
          </a:p>
          <a:p>
            <a:r>
              <a:rPr lang="en-US" sz="2500" b="1"/>
              <a:t>Trojan horse: </a:t>
            </a:r>
            <a:r>
              <a:rPr lang="en-US" sz="2500"/>
              <a:t>là </a:t>
            </a:r>
            <a:r>
              <a:rPr lang="en-US" sz="2500" dirty="0" err="1"/>
              <a:t>một</a:t>
            </a:r>
            <a:r>
              <a:rPr lang="en-US" sz="2500" dirty="0"/>
              <a:t> </a:t>
            </a:r>
            <a:r>
              <a:rPr lang="en-US" sz="2500" dirty="0" err="1"/>
              <a:t>chương</a:t>
            </a:r>
            <a:r>
              <a:rPr lang="en-US" sz="2500" dirty="0"/>
              <a:t> </a:t>
            </a:r>
            <a:r>
              <a:rPr lang="en-US" sz="2500" dirty="0" err="1"/>
              <a:t>trình</a:t>
            </a:r>
            <a:r>
              <a:rPr lang="en-US" sz="2500" dirty="0"/>
              <a:t> </a:t>
            </a:r>
            <a:r>
              <a:rPr lang="en-US" sz="2500" dirty="0" err="1"/>
              <a:t>máy</a:t>
            </a:r>
            <a:r>
              <a:rPr lang="en-US" sz="2500" dirty="0"/>
              <a:t> </a:t>
            </a:r>
            <a:r>
              <a:rPr lang="en-US" sz="2500" dirty="0" err="1"/>
              <a:t>tính</a:t>
            </a:r>
            <a:r>
              <a:rPr lang="en-US" sz="2500" dirty="0"/>
              <a:t> </a:t>
            </a:r>
            <a:r>
              <a:rPr lang="en-US" sz="2500" dirty="0" err="1"/>
              <a:t>có</a:t>
            </a:r>
            <a:r>
              <a:rPr lang="en-US" sz="2500" dirty="0"/>
              <a:t> </a:t>
            </a:r>
            <a:r>
              <a:rPr lang="en-US" sz="2500" dirty="0" err="1"/>
              <a:t>vẻ</a:t>
            </a:r>
            <a:r>
              <a:rPr lang="en-US" sz="2500" dirty="0"/>
              <a:t> </a:t>
            </a:r>
            <a:r>
              <a:rPr lang="en-US" sz="2500" dirty="0" err="1"/>
              <a:t>như</a:t>
            </a:r>
            <a:r>
              <a:rPr lang="en-US" sz="2500" dirty="0"/>
              <a:t> </a:t>
            </a:r>
            <a:r>
              <a:rPr lang="en-US" sz="2500" dirty="0" err="1"/>
              <a:t>hữu</a:t>
            </a:r>
            <a:r>
              <a:rPr lang="en-US" sz="2500" dirty="0"/>
              <a:t> </a:t>
            </a:r>
            <a:r>
              <a:rPr lang="en-US" sz="2500" dirty="0" err="1"/>
              <a:t>dụng</a:t>
            </a:r>
            <a:r>
              <a:rPr lang="en-US" sz="2500" dirty="0"/>
              <a:t>, </a:t>
            </a:r>
            <a:r>
              <a:rPr lang="en-US" sz="2500" dirty="0" err="1"/>
              <a:t>nhưng</a:t>
            </a:r>
            <a:r>
              <a:rPr lang="en-US" sz="2500" dirty="0"/>
              <a:t> </a:t>
            </a:r>
            <a:r>
              <a:rPr lang="en-US" sz="2500" dirty="0" err="1"/>
              <a:t>có</a:t>
            </a:r>
            <a:r>
              <a:rPr lang="en-US" sz="2500" dirty="0"/>
              <a:t> </a:t>
            </a:r>
            <a:r>
              <a:rPr lang="en-US" sz="2500" dirty="0" err="1"/>
              <a:t>chức</a:t>
            </a:r>
            <a:r>
              <a:rPr lang="en-US" sz="2500" dirty="0"/>
              <a:t> </a:t>
            </a:r>
            <a:r>
              <a:rPr lang="en-US" sz="2500" dirty="0" err="1"/>
              <a:t>năng</a:t>
            </a:r>
            <a:r>
              <a:rPr lang="en-US" sz="2500" dirty="0"/>
              <a:t> </a:t>
            </a:r>
            <a:r>
              <a:rPr lang="en-US" sz="2500" dirty="0" err="1"/>
              <a:t>độc</a:t>
            </a:r>
            <a:r>
              <a:rPr lang="en-US" sz="2500" dirty="0"/>
              <a:t> </a:t>
            </a:r>
            <a:r>
              <a:rPr lang="en-US" sz="2500" dirty="0" err="1"/>
              <a:t>hại</a:t>
            </a:r>
            <a:r>
              <a:rPr lang="en-US" sz="2500" dirty="0"/>
              <a:t> </a:t>
            </a:r>
            <a:r>
              <a:rPr lang="en-US" sz="2500" dirty="0" err="1"/>
              <a:t>ẩn</a:t>
            </a:r>
            <a:r>
              <a:rPr lang="en-US" sz="2500" dirty="0"/>
              <a:t> </a:t>
            </a:r>
            <a:r>
              <a:rPr lang="en-US" sz="2500" dirty="0" err="1"/>
              <a:t>giấu</a:t>
            </a:r>
            <a:r>
              <a:rPr lang="en-US" sz="2500" dirty="0"/>
              <a:t> </a:t>
            </a:r>
            <a:r>
              <a:rPr lang="en-US" sz="2500" dirty="0" err="1"/>
              <a:t>bên</a:t>
            </a:r>
            <a:r>
              <a:rPr lang="en-US" sz="2500" dirty="0"/>
              <a:t> </a:t>
            </a:r>
            <a:r>
              <a:rPr lang="en-US" sz="2500" dirty="0" err="1"/>
              <a:t>trong</a:t>
            </a:r>
            <a:r>
              <a:rPr lang="en-US" sz="2500" dirty="0"/>
              <a:t> </a:t>
            </a:r>
            <a:r>
              <a:rPr lang="en-US" sz="2500" dirty="0" err="1"/>
              <a:t>để</a:t>
            </a:r>
            <a:r>
              <a:rPr lang="en-US" sz="2500" dirty="0"/>
              <a:t> </a:t>
            </a:r>
            <a:r>
              <a:rPr lang="en-US" sz="2500" dirty="0" err="1"/>
              <a:t>tránh</a:t>
            </a:r>
            <a:r>
              <a:rPr lang="en-US" sz="2500" dirty="0"/>
              <a:t> </a:t>
            </a:r>
            <a:r>
              <a:rPr lang="en-US" sz="2500" dirty="0" err="1"/>
              <a:t>các</a:t>
            </a:r>
            <a:r>
              <a:rPr lang="en-US" sz="2500" dirty="0"/>
              <a:t> </a:t>
            </a:r>
            <a:r>
              <a:rPr lang="en-US" sz="2500" dirty="0" err="1"/>
              <a:t>cơ</a:t>
            </a:r>
            <a:r>
              <a:rPr lang="en-US" sz="2500" dirty="0"/>
              <a:t> </a:t>
            </a:r>
            <a:r>
              <a:rPr lang="en-US" sz="2500" dirty="0" err="1"/>
              <a:t>chế</a:t>
            </a:r>
            <a:r>
              <a:rPr lang="en-US" sz="2500" dirty="0"/>
              <a:t> </a:t>
            </a:r>
            <a:r>
              <a:rPr lang="en-US" sz="2500" dirty="0" err="1"/>
              <a:t>bảo</a:t>
            </a:r>
            <a:r>
              <a:rPr lang="en-US" sz="2500" dirty="0"/>
              <a:t> </a:t>
            </a:r>
            <a:r>
              <a:rPr lang="en-US" sz="2500" dirty="0" err="1"/>
              <a:t>mật</a:t>
            </a:r>
            <a:r>
              <a:rPr lang="en-US" sz="2500" dirty="0"/>
              <a:t>, </a:t>
            </a:r>
            <a:r>
              <a:rPr lang="en-US" sz="2500" dirty="0" err="1"/>
              <a:t>khai</a:t>
            </a:r>
            <a:r>
              <a:rPr lang="en-US" sz="2500" dirty="0"/>
              <a:t> </a:t>
            </a:r>
            <a:r>
              <a:rPr lang="en-US" sz="2500" dirty="0" err="1"/>
              <a:t>thác</a:t>
            </a:r>
            <a:r>
              <a:rPr lang="en-US" sz="2500" dirty="0"/>
              <a:t> </a:t>
            </a:r>
            <a:r>
              <a:rPr lang="en-US" sz="2500" dirty="0" err="1"/>
              <a:t>các</a:t>
            </a:r>
            <a:r>
              <a:rPr lang="en-US" sz="2500" dirty="0"/>
              <a:t> </a:t>
            </a:r>
            <a:r>
              <a:rPr lang="en-US" sz="2500" dirty="0" err="1"/>
              <a:t>quyền</a:t>
            </a:r>
            <a:r>
              <a:rPr lang="en-US" sz="2500" dirty="0"/>
              <a:t> </a:t>
            </a:r>
            <a:r>
              <a:rPr lang="en-US" sz="2500" dirty="0" err="1"/>
              <a:t>hợp</a:t>
            </a:r>
            <a:r>
              <a:rPr lang="en-US" sz="2500" dirty="0"/>
              <a:t> </a:t>
            </a:r>
            <a:r>
              <a:rPr lang="en-US" sz="2500" dirty="0" err="1"/>
              <a:t>pháp</a:t>
            </a:r>
            <a:r>
              <a:rPr lang="en-US" sz="2500" dirty="0"/>
              <a:t> </a:t>
            </a:r>
            <a:r>
              <a:rPr lang="en-US" sz="2500" dirty="0" err="1"/>
              <a:t>mà</a:t>
            </a:r>
            <a:r>
              <a:rPr lang="en-US" sz="2500" dirty="0"/>
              <a:t> </a:t>
            </a:r>
            <a:r>
              <a:rPr lang="en-US" sz="2500" dirty="0" err="1"/>
              <a:t>nó</a:t>
            </a:r>
            <a:r>
              <a:rPr lang="en-US" sz="2500" dirty="0"/>
              <a:t> </a:t>
            </a:r>
            <a:r>
              <a:rPr lang="en-US" sz="2500" dirty="0" err="1"/>
              <a:t>có</a:t>
            </a:r>
            <a:r>
              <a:rPr lang="en-US" sz="2500" dirty="0"/>
              <a:t> </a:t>
            </a:r>
            <a:r>
              <a:rPr lang="en-US" sz="2500" dirty="0" err="1"/>
              <a:t>từ</a:t>
            </a:r>
            <a:r>
              <a:rPr lang="en-US" sz="2500" dirty="0"/>
              <a:t> </a:t>
            </a:r>
            <a:r>
              <a:rPr lang="en-US" sz="2500" dirty="0" err="1"/>
              <a:t>tính</a:t>
            </a:r>
            <a:r>
              <a:rPr lang="en-US" sz="2500" dirty="0"/>
              <a:t> </a:t>
            </a:r>
            <a:r>
              <a:rPr lang="en-US" sz="2500" dirty="0" err="1"/>
              <a:t>năng</a:t>
            </a:r>
            <a:r>
              <a:rPr lang="en-US" sz="2500" dirty="0"/>
              <a:t> </a:t>
            </a:r>
            <a:r>
              <a:rPr lang="en-US" sz="2500" dirty="0" err="1"/>
              <a:t>công</a:t>
            </a:r>
            <a:r>
              <a:rPr lang="en-US" sz="2500" dirty="0"/>
              <a:t> </a:t>
            </a:r>
            <a:r>
              <a:rPr lang="en-US" sz="2500" dirty="0" err="1"/>
              <a:t>khai</a:t>
            </a:r>
            <a:r>
              <a:rPr lang="en-US" sz="2500" dirty="0"/>
              <a:t>.</a:t>
            </a:r>
          </a:p>
          <a:p>
            <a:r>
              <a:rPr lang="en-US" sz="2500" b="1"/>
              <a:t>Worm: </a:t>
            </a:r>
            <a:r>
              <a:rPr lang="en-US" sz="2500"/>
              <a:t>một </a:t>
            </a:r>
            <a:r>
              <a:rPr lang="en-US" sz="2500" dirty="0" err="1"/>
              <a:t>chương</a:t>
            </a:r>
            <a:r>
              <a:rPr lang="en-US" sz="2500" dirty="0"/>
              <a:t> </a:t>
            </a:r>
            <a:r>
              <a:rPr lang="en-US" sz="2500" dirty="0" err="1"/>
              <a:t>trình</a:t>
            </a:r>
            <a:r>
              <a:rPr lang="en-US" sz="2500" dirty="0"/>
              <a:t> </a:t>
            </a:r>
            <a:r>
              <a:rPr lang="en-US" sz="2500" dirty="0" err="1"/>
              <a:t>máy</a:t>
            </a:r>
            <a:r>
              <a:rPr lang="en-US" sz="2500" dirty="0"/>
              <a:t> </a:t>
            </a:r>
            <a:r>
              <a:rPr lang="en-US" sz="2500" dirty="0" err="1"/>
              <a:t>tính</a:t>
            </a:r>
            <a:r>
              <a:rPr lang="en-US" sz="2500" dirty="0"/>
              <a:t> </a:t>
            </a:r>
            <a:r>
              <a:rPr lang="en-US" sz="2500" dirty="0" err="1"/>
              <a:t>tự</a:t>
            </a:r>
            <a:r>
              <a:rPr lang="en-US" sz="2500" dirty="0"/>
              <a:t> </a:t>
            </a:r>
            <a:r>
              <a:rPr lang="en-US" sz="2500" dirty="0" err="1"/>
              <a:t>sao</a:t>
            </a:r>
            <a:r>
              <a:rPr lang="en-US" sz="2500" dirty="0"/>
              <a:t> </a:t>
            </a:r>
            <a:r>
              <a:rPr lang="en-US" sz="2500" dirty="0" err="1"/>
              <a:t>chép</a:t>
            </a:r>
            <a:r>
              <a:rPr lang="en-US" sz="2500" dirty="0"/>
              <a:t>, </a:t>
            </a:r>
            <a:r>
              <a:rPr lang="en-US" sz="2500" dirty="0" err="1"/>
              <a:t>sử</a:t>
            </a:r>
            <a:r>
              <a:rPr lang="en-US" sz="2500" dirty="0"/>
              <a:t> </a:t>
            </a:r>
            <a:r>
              <a:rPr lang="en-US" sz="2500" dirty="0" err="1"/>
              <a:t>dụng</a:t>
            </a:r>
            <a:r>
              <a:rPr lang="en-US" sz="2500" dirty="0"/>
              <a:t> </a:t>
            </a:r>
            <a:r>
              <a:rPr lang="en-US" sz="2500" dirty="0" err="1"/>
              <a:t>cơ</a:t>
            </a:r>
            <a:r>
              <a:rPr lang="en-US" sz="2500" dirty="0"/>
              <a:t> </a:t>
            </a:r>
            <a:r>
              <a:rPr lang="en-US" sz="2500" dirty="0" err="1"/>
              <a:t>chế</a:t>
            </a:r>
            <a:r>
              <a:rPr lang="en-US" sz="2500" dirty="0"/>
              <a:t> </a:t>
            </a:r>
            <a:r>
              <a:rPr lang="en-US" sz="2500" dirty="0" err="1"/>
              <a:t>mạng</a:t>
            </a:r>
            <a:r>
              <a:rPr lang="en-US" sz="2500" dirty="0"/>
              <a:t> </a:t>
            </a:r>
            <a:r>
              <a:rPr lang="en-US" sz="2500" dirty="0" err="1"/>
              <a:t>để</a:t>
            </a:r>
            <a:r>
              <a:rPr lang="en-US" sz="2500" dirty="0"/>
              <a:t> </a:t>
            </a:r>
            <a:r>
              <a:rPr lang="en-US" sz="2500" dirty="0" err="1"/>
              <a:t>tự</a:t>
            </a:r>
            <a:r>
              <a:rPr lang="en-US" sz="2500" dirty="0"/>
              <a:t> </a:t>
            </a:r>
            <a:r>
              <a:rPr lang="en-US" sz="2500" dirty="0" err="1"/>
              <a:t>lan</a:t>
            </a:r>
            <a:r>
              <a:rPr lang="en-US" sz="2500" dirty="0"/>
              <a:t> </a:t>
            </a:r>
            <a:r>
              <a:rPr lang="en-US" sz="2500" dirty="0" err="1"/>
              <a:t>truyền</a:t>
            </a:r>
            <a:r>
              <a:rPr lang="en-US" sz="2500" dirty="0"/>
              <a:t>.</a:t>
            </a:r>
            <a:endParaRPr lang="en-US" sz="2500" b="1" dirty="0"/>
          </a:p>
        </p:txBody>
      </p:sp>
      <p:sp>
        <p:nvSpPr>
          <p:cNvPr id="9" name="Title 1"/>
          <p:cNvSpPr txBox="1">
            <a:spLocks/>
          </p:cNvSpPr>
          <p:nvPr/>
        </p:nvSpPr>
        <p:spPr>
          <a:xfrm>
            <a:off x="4204252" y="165100"/>
            <a:ext cx="7543800" cy="457200"/>
          </a:xfrm>
          <a:prstGeom prst="rect">
            <a:avLst/>
          </a:prstGeom>
        </p:spPr>
        <p:txBody>
          <a:bodyPr>
            <a:noAutofit/>
          </a:bodyPr>
          <a:lstStyle>
            <a:lvl1pPr algn="l" defTabSz="914400" rtl="0" eaLnBrk="1" latinLnBrk="0" hangingPunct="1">
              <a:spcBef>
                <a:spcPct val="0"/>
              </a:spcBef>
              <a:buNone/>
              <a:defRPr sz="28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lvl="0"/>
            <a:r>
              <a:rPr lang="en-US">
                <a:solidFill>
                  <a:schemeClr val="tx1"/>
                </a:solidFill>
                <a:effectLst/>
              </a:rPr>
              <a:t>Một số thuật ngữ thường gặp</a:t>
            </a:r>
            <a:endParaRPr lang="en-US" dirty="0">
              <a:solidFill>
                <a:schemeClr val="tx1"/>
              </a:solidFill>
              <a:effectLst/>
            </a:endParaRPr>
          </a:p>
          <a:p>
            <a:endParaRPr lang="en-US" dirty="0">
              <a:solidFill>
                <a:schemeClr val="tx1"/>
              </a:solidFill>
              <a:effectLst/>
            </a:endParaRPr>
          </a:p>
        </p:txBody>
      </p:sp>
      <p:sp>
        <p:nvSpPr>
          <p:cNvPr id="2" name="Title 1">
            <a:extLst>
              <a:ext uri="{FF2B5EF4-FFF2-40B4-BE49-F238E27FC236}">
                <a16:creationId xmlns:a16="http://schemas.microsoft.com/office/drawing/2014/main" id="{9BEB4452-CFCF-F502-21FA-F05E850FF80B}"/>
              </a:ext>
            </a:extLst>
          </p:cNvPr>
          <p:cNvSpPr txBox="1">
            <a:spLocks/>
          </p:cNvSpPr>
          <p:nvPr/>
        </p:nvSpPr>
        <p:spPr>
          <a:xfrm>
            <a:off x="106018" y="88900"/>
            <a:ext cx="3975652" cy="609600"/>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lvl1pPr algn="l" defTabSz="914400" rtl="0" eaLnBrk="1" latinLnBrk="0" hangingPunct="1">
              <a:spcBef>
                <a:spcPct val="0"/>
              </a:spcBef>
              <a:buNone/>
              <a:defRPr sz="28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lvl="0"/>
            <a:r>
              <a:rPr lang="en-US">
                <a:solidFill>
                  <a:schemeClr val="tx1"/>
                </a:solidFill>
                <a:effectLst/>
              </a:rPr>
              <a:t>KIẾN THỨC CƠ BẢN</a:t>
            </a:r>
            <a:endParaRPr lang="en-US" dirty="0">
              <a:solidFill>
                <a:schemeClr val="tx1"/>
              </a:solidFill>
              <a:effectLst/>
            </a:endParaRPr>
          </a:p>
          <a:p>
            <a:endParaRPr lang="en-US" dirty="0">
              <a:solidFill>
                <a:schemeClr val="tx1"/>
              </a:solidFill>
              <a:effectLst/>
            </a:endParaRPr>
          </a:p>
        </p:txBody>
      </p:sp>
    </p:spTree>
    <p:extLst>
      <p:ext uri="{BB962C8B-B14F-4D97-AF65-F5344CB8AC3E}">
        <p14:creationId xmlns:p14="http://schemas.microsoft.com/office/powerpoint/2010/main" val="2236111500"/>
      </p:ext>
    </p:extLst>
  </p:cSld>
  <p:clrMapOvr>
    <a:masterClrMapping/>
  </p:clrMapOvr>
</p:sld>
</file>

<file path=ppt/theme/theme1.xml><?xml version="1.0" encoding="utf-8"?>
<a:theme xmlns:a="http://schemas.openxmlformats.org/drawingml/2006/main" name="Cover and End Slide Master">
  <a:themeElements>
    <a:clrScheme name="ALLPPT-COLOR-A11">
      <a:dk1>
        <a:sysClr val="windowText" lastClr="000000"/>
      </a:dk1>
      <a:lt1>
        <a:sysClr val="window" lastClr="FFFFFF"/>
      </a:lt1>
      <a:dk2>
        <a:srgbClr val="1F497D"/>
      </a:dk2>
      <a:lt2>
        <a:srgbClr val="EEECE1"/>
      </a:lt2>
      <a:accent1>
        <a:srgbClr val="0070C0"/>
      </a:accent1>
      <a:accent2>
        <a:srgbClr val="0070C0"/>
      </a:accent2>
      <a:accent3>
        <a:srgbClr val="0070C0"/>
      </a:accent3>
      <a:accent4>
        <a:srgbClr val="0070C0"/>
      </a:accent4>
      <a:accent5>
        <a:srgbClr val="0070C0"/>
      </a:accent5>
      <a:accent6>
        <a:srgbClr val="0070C0"/>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11">
      <a:dk1>
        <a:sysClr val="windowText" lastClr="000000"/>
      </a:dk1>
      <a:lt1>
        <a:sysClr val="window" lastClr="FFFFFF"/>
      </a:lt1>
      <a:dk2>
        <a:srgbClr val="1F497D"/>
      </a:dk2>
      <a:lt2>
        <a:srgbClr val="EEECE1"/>
      </a:lt2>
      <a:accent1>
        <a:srgbClr val="0070C0"/>
      </a:accent1>
      <a:accent2>
        <a:srgbClr val="0070C0"/>
      </a:accent2>
      <a:accent3>
        <a:srgbClr val="0070C0"/>
      </a:accent3>
      <a:accent4>
        <a:srgbClr val="0070C0"/>
      </a:accent4>
      <a:accent5>
        <a:srgbClr val="0070C0"/>
      </a:accent5>
      <a:accent6>
        <a:srgbClr val="0070C0"/>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11">
      <a:dk1>
        <a:sysClr val="windowText" lastClr="000000"/>
      </a:dk1>
      <a:lt1>
        <a:sysClr val="window" lastClr="FFFFFF"/>
      </a:lt1>
      <a:dk2>
        <a:srgbClr val="1F497D"/>
      </a:dk2>
      <a:lt2>
        <a:srgbClr val="EEECE1"/>
      </a:lt2>
      <a:accent1>
        <a:srgbClr val="0070C0"/>
      </a:accent1>
      <a:accent2>
        <a:srgbClr val="0070C0"/>
      </a:accent2>
      <a:accent3>
        <a:srgbClr val="0070C0"/>
      </a:accent3>
      <a:accent4>
        <a:srgbClr val="0070C0"/>
      </a:accent4>
      <a:accent5>
        <a:srgbClr val="0070C0"/>
      </a:accent5>
      <a:accent6>
        <a:srgbClr val="0070C0"/>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6721</TotalTime>
  <Words>7136</Words>
  <Application>Microsoft Office PowerPoint</Application>
  <PresentationFormat>Widescreen</PresentationFormat>
  <Paragraphs>410</Paragraphs>
  <Slides>78</Slides>
  <Notes>25</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78</vt:i4>
      </vt:variant>
    </vt:vector>
  </HeadingPairs>
  <TitlesOfParts>
    <vt:vector size="92" baseType="lpstr">
      <vt:lpstr>.VnCooperH</vt:lpstr>
      <vt:lpstr>Arial</vt:lpstr>
      <vt:lpstr>Calibri</vt:lpstr>
      <vt:lpstr>Open Sans</vt:lpstr>
      <vt:lpstr>OpenSans</vt:lpstr>
      <vt:lpstr>Roboto</vt:lpstr>
      <vt:lpstr>Segoe UI</vt:lpstr>
      <vt:lpstr>Times New Roman</vt:lpstr>
      <vt:lpstr>Trebuchet MS</vt:lpstr>
      <vt:lpstr>Verdana</vt:lpstr>
      <vt:lpstr>Wingdings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TerryFox_0976.961169</dc:creator>
  <cp:lastModifiedBy>Hoàng Thắng</cp:lastModifiedBy>
  <cp:revision>527</cp:revision>
  <dcterms:created xsi:type="dcterms:W3CDTF">2019-01-14T06:35:35Z</dcterms:created>
  <dcterms:modified xsi:type="dcterms:W3CDTF">2023-06-02T08:49:54Z</dcterms:modified>
</cp:coreProperties>
</file>