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85" r:id="rId7"/>
    <p:sldId id="261" r:id="rId8"/>
    <p:sldId id="281" r:id="rId9"/>
    <p:sldId id="282" r:id="rId10"/>
    <p:sldId id="283" r:id="rId11"/>
    <p:sldId id="284"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12192000" cy="6858000"/>
  <p:notesSz cx="6858000" cy="9144000"/>
  <p:embeddedFontLst>
    <p:embeddedFont>
      <p:font typeface="Quattrocento Sans" panose="020B0802050000020003" pitchFamily="34" charset="0"/>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2" autoAdjust="0"/>
    <p:restoredTop sz="48248" autoAdjust="0"/>
  </p:normalViewPr>
  <p:slideViewPr>
    <p:cSldViewPr>
      <p:cViewPr varScale="1">
        <p:scale>
          <a:sx n="44" d="100"/>
          <a:sy n="44" d="100"/>
        </p:scale>
        <p:origin x="2392" y="184"/>
      </p:cViewPr>
      <p:guideLst>
        <p:guide orient="horz" pos="2160"/>
        <p:guide pos="3840"/>
      </p:guideLst>
    </p:cSldViewPr>
  </p:slideViewPr>
  <p:outlineViewPr>
    <p:cViewPr>
      <p:scale>
        <a:sx n="33" d="100"/>
        <a:sy n="33" d="100"/>
      </p:scale>
      <p:origin x="0" y="17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55217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một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dài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với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nhiều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đặt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ra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người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tiêu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dùng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thay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Tuy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nhiên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sẽ</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ngày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càng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chất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lượng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việc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dịch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vụ</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tắc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phục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vụ</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người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hiệu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cũng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được</a:t>
            </a:r>
            <a:r>
              <a:rPr lang="en-US" sz="1200" b="0" i="0" u="none" strike="noStrike" cap="none" dirty="0">
                <a:solidFill>
                  <a:schemeClr val="dk1"/>
                </a:solidFill>
                <a:effectLst/>
                <a:latin typeface="Arial"/>
                <a:ea typeface="Arial"/>
                <a:cs typeface="Arial"/>
                <a:sym typeface="Arial"/>
              </a:rPr>
              <a:t> chi </a:t>
            </a:r>
            <a:r>
              <a:rPr lang="en-US" sz="1200" b="0" i="0" u="none" strike="noStrike" cap="none" dirty="0" err="1">
                <a:solidFill>
                  <a:schemeClr val="dk1"/>
                </a:solidFill>
                <a:effectLst/>
                <a:latin typeface="Arial"/>
                <a:ea typeface="Arial"/>
                <a:cs typeface="Arial"/>
                <a:sym typeface="Arial"/>
              </a:rPr>
              <a:t>phí</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hoạt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động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bởi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năng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nối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vô</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hóa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nguồn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lực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sẵn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mặc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dù</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này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còn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vô</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khăn</a:t>
            </a:r>
            <a:r>
              <a:rPr lang="en-US" sz="1200" b="0" i="0" u="none" strike="noStrike" cap="none" dirty="0">
                <a:solidFill>
                  <a:schemeClr val="dk1"/>
                </a:solidFill>
                <a:effectLst/>
                <a:latin typeface="Arial"/>
                <a:ea typeface="Arial"/>
                <a:cs typeface="Arial"/>
                <a:sym typeface="Arial"/>
              </a:rPr>
              <a:t> do </a:t>
            </a:r>
            <a:r>
              <a:rPr lang="en-US" sz="1200" b="0" i="0" u="none" strike="noStrike" cap="none" dirty="0" err="1">
                <a:solidFill>
                  <a:schemeClr val="dk1"/>
                </a:solidFill>
                <a:effectLst/>
                <a:latin typeface="Arial"/>
                <a:ea typeface="Arial"/>
                <a:cs typeface="Arial"/>
                <a:sym typeface="Arial"/>
              </a:rPr>
              <a:t>nguồn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lực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chưa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hầu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đào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tạo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lại</a:t>
            </a:r>
            <a:r>
              <a:rPr lang="en-US" sz="1200" b="0" i="0" u="none" strike="noStrike" cap="none" dirty="0">
                <a:solidFill>
                  <a:schemeClr val="dk1"/>
                </a:solidFill>
                <a:effectLst/>
                <a:latin typeface="Arial"/>
                <a:ea typeface="Arial"/>
                <a:cs typeface="Arial"/>
                <a:sym typeface="Arial"/>
              </a:rPr>
              <a:t>. Do </a:t>
            </a:r>
            <a:r>
              <a:rPr lang="en-US" sz="1200" b="0" i="0" u="none" strike="noStrike" cap="none" dirty="0" err="1">
                <a:solidFill>
                  <a:schemeClr val="dk1"/>
                </a:solidFill>
                <a:effectLst/>
                <a:latin typeface="Arial"/>
                <a:ea typeface="Arial"/>
                <a:cs typeface="Arial"/>
                <a:sym typeface="Arial"/>
              </a:rPr>
              <a:t>đó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chóng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nâng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cấp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hệ</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thống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hóa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nhằm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đáp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ứng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hướng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hiện</a:t>
            </a:r>
            <a:r>
              <a:rPr lang="en-US" sz="1200" b="0" i="0" u="none" strike="noStrike" cap="none" dirty="0">
                <a:solidFill>
                  <a:schemeClr val="dk1"/>
                </a:solidFill>
                <a:effectLst/>
                <a:latin typeface="Arial"/>
                <a:ea typeface="Arial"/>
                <a:cs typeface="Arial"/>
                <a:sym typeface="Arial"/>
              </a:rPr>
              <a:t> nay. </a:t>
            </a:r>
          </a:p>
          <a:p>
            <a:pPr marL="0" lvl="0" indent="0" algn="l" rtl="0">
              <a:spcBef>
                <a:spcPts val="0"/>
              </a:spcBef>
              <a:spcAft>
                <a:spcPts val="0"/>
              </a:spcAft>
              <a:buNone/>
            </a:pPr>
            <a:endParaRPr dirty="0"/>
          </a:p>
        </p:txBody>
      </p:sp>
      <p:sp>
        <p:nvSpPr>
          <p:cNvPr id="346" name="Google Shape;3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một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dài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với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nhiều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đặt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ra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người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tiêu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dùng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thay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Tuy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nhiên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sẽ</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ngày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càng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chất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lượng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việc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dịch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vụ</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tắc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phục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vụ</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người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hiệu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cũng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được</a:t>
            </a:r>
            <a:r>
              <a:rPr lang="en-US" sz="1200" b="0" i="0" u="none" strike="noStrike" cap="none" dirty="0">
                <a:solidFill>
                  <a:schemeClr val="dk1"/>
                </a:solidFill>
                <a:effectLst/>
                <a:latin typeface="Arial"/>
                <a:ea typeface="Arial"/>
                <a:cs typeface="Arial"/>
                <a:sym typeface="Arial"/>
              </a:rPr>
              <a:t> chi </a:t>
            </a:r>
            <a:r>
              <a:rPr lang="en-US" sz="1200" b="0" i="0" u="none" strike="noStrike" cap="none" dirty="0" err="1">
                <a:solidFill>
                  <a:schemeClr val="dk1"/>
                </a:solidFill>
                <a:effectLst/>
                <a:latin typeface="Arial"/>
                <a:ea typeface="Arial"/>
                <a:cs typeface="Arial"/>
                <a:sym typeface="Arial"/>
              </a:rPr>
              <a:t>phí</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hoạt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động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bởi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năng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nối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vô</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hóa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nguồn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lực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sẵn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mặc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dù</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này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còn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vô</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khăn</a:t>
            </a:r>
            <a:r>
              <a:rPr lang="en-US" sz="1200" b="0" i="0" u="none" strike="noStrike" cap="none" dirty="0">
                <a:solidFill>
                  <a:schemeClr val="dk1"/>
                </a:solidFill>
                <a:effectLst/>
                <a:latin typeface="Arial"/>
                <a:ea typeface="Arial"/>
                <a:cs typeface="Arial"/>
                <a:sym typeface="Arial"/>
              </a:rPr>
              <a:t> do </a:t>
            </a:r>
            <a:r>
              <a:rPr lang="en-US" sz="1200" b="0" i="0" u="none" strike="noStrike" cap="none" dirty="0" err="1">
                <a:solidFill>
                  <a:schemeClr val="dk1"/>
                </a:solidFill>
                <a:effectLst/>
                <a:latin typeface="Arial"/>
                <a:ea typeface="Arial"/>
                <a:cs typeface="Arial"/>
                <a:sym typeface="Arial"/>
              </a:rPr>
              <a:t>nguồn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lực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chưa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hầu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hết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đào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tạo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lại</a:t>
            </a:r>
            <a:r>
              <a:rPr lang="en-US" sz="1200" b="0" i="0" u="none" strike="noStrike" cap="none" dirty="0">
                <a:solidFill>
                  <a:schemeClr val="dk1"/>
                </a:solidFill>
                <a:effectLst/>
                <a:latin typeface="Arial"/>
                <a:ea typeface="Arial"/>
                <a:cs typeface="Arial"/>
                <a:sym typeface="Arial"/>
              </a:rPr>
              <a:t>. Do </a:t>
            </a:r>
            <a:r>
              <a:rPr lang="en-US" sz="1200" b="0" i="0" u="none" strike="noStrike" cap="none" dirty="0" err="1">
                <a:solidFill>
                  <a:schemeClr val="dk1"/>
                </a:solidFill>
                <a:effectLst/>
                <a:latin typeface="Arial"/>
                <a:ea typeface="Arial"/>
                <a:cs typeface="Arial"/>
                <a:sym typeface="Arial"/>
              </a:rPr>
              <a:t>đó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chóng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nâng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cấp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hệ</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thống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hóa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giúp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nhằm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đáp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ứng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hướng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hiện</a:t>
            </a:r>
            <a:r>
              <a:rPr lang="en-US" sz="1200" b="0" i="0" u="none" strike="noStrike" cap="none" dirty="0">
                <a:solidFill>
                  <a:schemeClr val="dk1"/>
                </a:solidFill>
                <a:effectLst/>
                <a:latin typeface="Arial"/>
                <a:ea typeface="Arial"/>
                <a:cs typeface="Arial"/>
                <a:sym typeface="Arial"/>
              </a:rPr>
              <a:t> nay. </a:t>
            </a:r>
          </a:p>
          <a:p>
            <a:pPr marL="0" lvl="0" indent="0" algn="l" rtl="0">
              <a:spcBef>
                <a:spcPts val="0"/>
              </a:spcBef>
              <a:spcAft>
                <a:spcPts val="0"/>
              </a:spcAft>
              <a:buNone/>
            </a:pPr>
            <a:endParaRPr dirty="0"/>
          </a:p>
        </p:txBody>
      </p:sp>
      <p:sp>
        <p:nvSpPr>
          <p:cNvPr id="352" name="Google Shape;3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Arial"/>
                <a:ea typeface="Arial"/>
                <a:cs typeface="Arial"/>
                <a:sym typeface="Arial"/>
              </a:rPr>
              <a:t>Cách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mạng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lần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thứ</a:t>
            </a:r>
            <a:r>
              <a:rPr lang="en-US" sz="1200" b="0" i="0" u="none" strike="noStrike" cap="none" dirty="0">
                <a:solidFill>
                  <a:schemeClr val="dk1"/>
                </a:solidFill>
                <a:effectLst/>
                <a:latin typeface="Arial"/>
                <a:ea typeface="Arial"/>
                <a:cs typeface="Arial"/>
                <a:sym typeface="Arial"/>
              </a:rPr>
              <a:t> 4 </a:t>
            </a:r>
            <a:r>
              <a:rPr lang="en-US" sz="1200" b="0" i="0" u="none" strike="noStrike" cap="none" dirty="0" err="1">
                <a:solidFill>
                  <a:schemeClr val="dk1"/>
                </a:solidFill>
                <a:effectLst/>
                <a:latin typeface="Arial"/>
                <a:ea typeface="Arial"/>
                <a:cs typeface="Arial"/>
                <a:sym typeface="Arial"/>
              </a:rPr>
              <a:t>đã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đang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động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mạnh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mẽ</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đến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cầu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doanh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nghiệp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nước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thế</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giới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đối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mặt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với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những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lớn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đòi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hỏi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những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sự</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thay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để</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phù</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hợp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trước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sự</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tiến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nghệ</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khoa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học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kỹ</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thuật</a:t>
            </a:r>
            <a:r>
              <a:rPr lang="en-US" sz="1200" b="0" i="0" u="none" strike="noStrike" cap="none" dirty="0">
                <a:solidFill>
                  <a:schemeClr val="dk1"/>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cũng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đang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thay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cuộc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hàng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ngày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người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nhất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trong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dịch</a:t>
            </a:r>
            <a:r>
              <a:rPr lang="en-US" sz="1200" b="0" i="0" u="none" strike="noStrike" cap="none" dirty="0">
                <a:solidFill>
                  <a:schemeClr val="dk1"/>
                </a:solidFill>
                <a:effectLst/>
                <a:latin typeface="Arial"/>
                <a:ea typeface="Arial"/>
                <a:cs typeface="Arial"/>
                <a:sym typeface="Arial"/>
              </a:rPr>
              <a:t> Covid-19 </a:t>
            </a:r>
            <a:r>
              <a:rPr lang="en-US" sz="1200" b="0" i="0" u="none" strike="noStrike" cap="none" dirty="0" err="1">
                <a:solidFill>
                  <a:schemeClr val="dk1"/>
                </a:solidFill>
                <a:effectLst/>
                <a:latin typeface="Arial"/>
                <a:ea typeface="Arial"/>
                <a:cs typeface="Arial"/>
                <a:sym typeface="Arial"/>
              </a:rPr>
              <a:t>bùng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nổ</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việc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tại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sinh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học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sinh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học</a:t>
            </a:r>
            <a:r>
              <a:rPr lang="en-US" sz="1200" b="0" i="0" u="none" strike="noStrike" cap="none" dirty="0">
                <a:solidFill>
                  <a:schemeClr val="dk1"/>
                </a:solidFill>
                <a:effectLst/>
                <a:latin typeface="Arial"/>
                <a:ea typeface="Arial"/>
                <a:cs typeface="Arial"/>
                <a:sym typeface="Arial"/>
              </a:rPr>
              <a:t> online,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tổ</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hội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họp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đều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trực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tuyến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nhằm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tránh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tiếp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xúc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bảo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giãn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cộng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đồng</a:t>
            </a:r>
            <a:r>
              <a:rPr lang="en-US" sz="1200" b="0" i="0" u="none" strike="noStrike" cap="none" dirty="0">
                <a:solidFill>
                  <a:schemeClr val="dk1"/>
                </a:solidFill>
                <a:effectLst/>
                <a:latin typeface="Arial"/>
                <a:ea typeface="Arial"/>
                <a:cs typeface="Arial"/>
                <a:sym typeface="Arial"/>
              </a:rPr>
              <a:t>, song </a:t>
            </a:r>
            <a:r>
              <a:rPr lang="en-US" sz="1200" b="0" i="0" u="none" strike="noStrike" cap="none" dirty="0" err="1">
                <a:solidFill>
                  <a:schemeClr val="dk1"/>
                </a:solidFill>
                <a:effectLst/>
                <a:latin typeface="Arial"/>
                <a:ea typeface="Arial"/>
                <a:cs typeface="Arial"/>
                <a:sym typeface="Arial"/>
              </a:rPr>
              <a:t>vẫn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phải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đảm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bảo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được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hiệu</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ở</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mức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có</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thể</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tối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đa</a:t>
            </a:r>
            <a:r>
              <a:rPr lang="en-US" sz="1200" b="0" i="0" u="none" strike="noStrike" cap="none" dirty="0">
                <a:solidFill>
                  <a:schemeClr val="dk1"/>
                </a:solidFill>
                <a:effectLst/>
                <a:latin typeface="Arial"/>
                <a:ea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trình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thay</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tổng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thể</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toàn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diện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nhân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tổ</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về</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làm</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việc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phương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thức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sản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xuất</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dựa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các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nghệ</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Ở</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cấp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quốc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phủ</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kinh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tế</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hội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quốc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Ở</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cấp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độ</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địa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phương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là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sang </a:t>
            </a:r>
            <a:r>
              <a:rPr lang="en-US" sz="1200" b="0" i="0" u="none" strike="noStrike" cap="none" dirty="0" err="1">
                <a:solidFill>
                  <a:schemeClr val="dk1"/>
                </a:solidFill>
                <a:effectLst/>
                <a:latin typeface="Arial"/>
                <a:ea typeface="Arial"/>
                <a:cs typeface="Arial"/>
                <a:sym typeface="Arial"/>
              </a:rPr>
              <a:t>chính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quyền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kinh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tế</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xã</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hội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trên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địa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bàn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địa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phương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Địa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phương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thành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sẽ</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đóng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góp</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vào</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thành</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công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chung</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của</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chuyển</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đổi</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số</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quốc</a:t>
            </a:r>
            <a:r>
              <a:rPr lang="en-US" sz="1200" b="0" i="0" u="none" strike="noStrike" cap="none" dirty="0">
                <a:solidFill>
                  <a:schemeClr val="dk1"/>
                </a:solidFill>
                <a:effectLst/>
                <a:latin typeface="Arial"/>
                <a:ea typeface="Arial"/>
                <a:cs typeface="Arial"/>
                <a:sym typeface="Arial"/>
              </a:rPr>
              <a:t> </a:t>
            </a:r>
            <a:r>
              <a:rPr lang="en-US" sz="1200" b="0" i="0" u="none" strike="noStrike" cap="none" dirty="0" err="1">
                <a:solidFill>
                  <a:schemeClr val="dk1"/>
                </a:solidFill>
                <a:effectLst/>
                <a:latin typeface="Arial"/>
                <a:ea typeface="Arial"/>
                <a:cs typeface="Arial"/>
                <a:sym typeface="Arial"/>
              </a:rPr>
              <a:t>gia</a:t>
            </a:r>
            <a:r>
              <a:rPr lang="en-US" sz="1200" b="0" i="0" u="none" strike="noStrike" cap="none" dirty="0">
                <a:solidFill>
                  <a:schemeClr val="dk1"/>
                </a:solidFill>
                <a:effectLst/>
                <a:latin typeface="Arial"/>
                <a:ea typeface="Arial"/>
                <a:cs typeface="Arial"/>
                <a:sym typeface="Arial"/>
              </a:rPr>
              <a:t>.</a:t>
            </a:r>
          </a:p>
          <a:p>
            <a:pPr marL="0" lvl="0" indent="0" algn="l" rtl="0">
              <a:spcBef>
                <a:spcPts val="0"/>
              </a:spcBef>
              <a:spcAft>
                <a:spcPts val="0"/>
              </a:spcAft>
              <a:buNone/>
            </a:pPr>
            <a:endParaRPr dirty="0"/>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u="none" strike="noStrike" cap="none" dirty="0">
                <a:solidFill>
                  <a:schemeClr val="dk1"/>
                </a:solidFill>
                <a:effectLst/>
                <a:latin typeface="Arial"/>
                <a:ea typeface="Arial"/>
                <a:cs typeface="Arial"/>
                <a:sym typeface="Arial"/>
              </a:rPr>
              <a:t>Lối sống đã thay đổi như thế nào?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Các thiết bị, màn hình và những máy móc khác nhau ở xung quanh chúng ta và thay đổi lối sống của chúng ta. Mỗi người dân có nhiều hơn các lựa chọn cho phù hợp với nhu cầu của mình. Việc sở hữu một thiết bị di dộng thông minh hiện đã khá dễ dàng với bất kì ai. </a:t>
            </a:r>
            <a:endParaRPr lang="en-US" sz="1200" b="0" i="0" u="none" strike="noStrike" cap="none" dirty="0">
              <a:solidFill>
                <a:schemeClr val="dk1"/>
              </a:solidFill>
              <a:effectLst/>
              <a:latin typeface="Arial"/>
              <a:ea typeface="Arial"/>
              <a:cs typeface="Arial"/>
              <a:sym typeface="Arial"/>
            </a:endParaRPr>
          </a:p>
          <a:p>
            <a:r>
              <a:rPr lang="vi-VN" sz="1200" b="0" i="1" u="none" strike="noStrike" cap="none" dirty="0">
                <a:solidFill>
                  <a:schemeClr val="dk1"/>
                </a:solidFill>
                <a:effectLst/>
                <a:latin typeface="Arial"/>
                <a:ea typeface="Arial"/>
                <a:cs typeface="Arial"/>
                <a:sym typeface="Arial"/>
              </a:rPr>
              <a:t>Giao tiếp xã hội đã thay đổi như thế nào?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Giao tiếp xã hội có thể diễn ra mọi lúc, mọi nơi, không rào cản, không khoảng cách trên môi trường số. Những người nói những ngôn ngữ khác nhau có thể giao tiếp với nhau trực tiếp nhờ một ứng dụng phiên dịch theo thời gian thực. Những người khiếm thính có thể được hỗ trợ bởi ứng dụng chuyển đổi giọng nói thành chữ viết. Những người khiếm thị có thể được hỗ trợ bởi ứng dụng chuyển đổi chữ viết thành giọng nói. Một dàn nhạc giao hưởng có thể biểu diễn tại Nhà hát Lớn Hà Nội với sự tham gia của các nhạc công ở Paris hay London.</a:t>
            </a:r>
            <a:endParaRPr lang="en-US" sz="1200" b="0" i="0" u="none" strike="noStrike" cap="none" dirty="0">
              <a:solidFill>
                <a:schemeClr val="dk1"/>
              </a:solidFill>
              <a:effectLst/>
              <a:latin typeface="Arial"/>
              <a:ea typeface="Arial"/>
              <a:cs typeface="Arial"/>
              <a:sym typeface="Arial"/>
            </a:endParaRPr>
          </a:p>
          <a:p>
            <a:r>
              <a:rPr lang="vi-VN" sz="1200" b="0" i="1" u="none" strike="noStrike" cap="none" dirty="0">
                <a:solidFill>
                  <a:schemeClr val="dk1"/>
                </a:solidFill>
                <a:effectLst/>
                <a:latin typeface="Arial"/>
                <a:ea typeface="Arial"/>
                <a:cs typeface="Arial"/>
                <a:sym typeface="Arial"/>
              </a:rPr>
              <a:t>Y tế đã thay đổi như thế nào?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Việc tư vấn khám chữa bệnh từ xa, qua điện thoại thông minh chỉ là bước khởi đầu. Công nghệ số cho phép phân tích, giải mã bản đồ gene để từ đó cung cấp thuốc men và dịch vụ y tế được cá thể hóa cho mỗi người dân. Các cảm biến IoT nhỏ li ti có thể được đặt bên trong cơ thể cho phép theo dõi diễn biến sức khỏe, ghi nhận từng thay đổi nhỏ nhất một cách tức thời. Các robot tự hành bằng công nghệ nano có thể chu du trong mạch máu để dọn dẹp sạch mỡ máu. Người dân có thể chưa trực tiếp tự chữa bệnh cho mình, nhưng họ có thể cảm nhận được mọi sự thay đổi, và khi có chuyện xảy ra thì bác sĩ có thể nhanh nhất đưa ra lời khuyên.</a:t>
            </a:r>
            <a:endParaRPr lang="en-US" sz="1200" b="0" i="0" u="none" strike="noStrike" cap="none" dirty="0">
              <a:solidFill>
                <a:schemeClr val="dk1"/>
              </a:solidFill>
              <a:effectLst/>
              <a:latin typeface="Arial"/>
              <a:ea typeface="Arial"/>
              <a:cs typeface="Arial"/>
              <a:sym typeface="Arial"/>
            </a:endParaRPr>
          </a:p>
          <a:p>
            <a:r>
              <a:rPr lang="vi-VN" sz="1200" b="0" i="1" u="none" strike="noStrike" cap="none" dirty="0">
                <a:solidFill>
                  <a:schemeClr val="dk1"/>
                </a:solidFill>
                <a:effectLst/>
                <a:latin typeface="Arial"/>
                <a:ea typeface="Arial"/>
                <a:cs typeface="Arial"/>
                <a:sym typeface="Arial"/>
              </a:rPr>
              <a:t>Giáo dục đã thay đổi như thế nào?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Trẻ em vẫn sẽ phải đến trường, phải giao tiếp và được các giáo viên hướng dẫn, nhưng nhiều thứ sẽ thay đổi hoặc đảo ngược lại. Nếu như trước đây 100% kiến thức được truyền thụ ở trên lớp thì hiện nay tỷ lệ kiến thức được truyền thụ trực tuyến sẽ tăng dần lên. Thậm chí, trong giai đoạn giãn cách xã hội vì dịch bệnh, 100% là học trực tuyến. Nếu như trước đây lên lớp là để giảng bài, ở nhà là để tự làm bài tập, thì hiện nay đảo ngược lại, học sinh có thể ở nhà nghe giảng bài trực tuyến, nhưng lên lớp để làm bài tập và giải quyết các vấn đề đặt ra theo các nhóm.</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Nếu như trước đây giáo dục là trải nghiệm mang tính đại trà, thì hiện nay, giáo dục lại là trải nghiệm mang tính cá thể hóa. Phương pháp và tài liệu giáo dục linh động hơn, cho phép thay đổi để thích nghi với cách học và tốc độ tiếp thu kiến thức của từng học sinh chứ không theo như cách cũ trước đó là buộc học sinh phải thay đổi để tuân theo phương pháp giảng dạy trong lớp.</a:t>
            </a:r>
            <a:endParaRPr lang="en-US" sz="1200" b="0" i="0" u="none" strike="noStrike" cap="none" dirty="0">
              <a:solidFill>
                <a:schemeClr val="dk1"/>
              </a:solidFill>
              <a:effectLst/>
              <a:latin typeface="Arial"/>
              <a:ea typeface="Arial"/>
              <a:cs typeface="Arial"/>
              <a:sym typeface="Arial"/>
            </a:endParaRPr>
          </a:p>
          <a:p>
            <a:r>
              <a:rPr lang="vi-VN" sz="1200" b="0" i="1" u="none" strike="noStrike" cap="none" dirty="0">
                <a:solidFill>
                  <a:schemeClr val="dk1"/>
                </a:solidFill>
                <a:effectLst/>
                <a:latin typeface="Arial"/>
                <a:ea typeface="Arial"/>
                <a:cs typeface="Arial"/>
                <a:sym typeface="Arial"/>
              </a:rPr>
              <a:t>Việc làm đã thay đổi như thế nào?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Chuyển đổi số sẽ làm một số nghề biến mất hoặc xuất hiện. Dự đoán đúng là không dễ, vì mọi thứ đều đang thay đổi, nhiều ngành nghề mới vào lúc này con người vẫn chưa biết là gì. Trong tương lai gần, những công việc được tự động hóa nhiều sẽ là những việc không đòi hỏi kỹ năng xã hội và sự sáng tạo.</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Một số ví dụ về những nghề nghiệp có khả năng tự động hóa cao gồm: Nhân viên tiếp thị từ xa, Nhân viên thư viện, Người định giá bảo hiểm, Trọng tài thể thao, Nhân viên chuyển phát nhanh.</a:t>
            </a:r>
            <a:endParaRPr lang="en-US" sz="1200" b="0" i="0" u="none" strike="noStrike" cap="none" dirty="0">
              <a:solidFill>
                <a:schemeClr val="dk1"/>
              </a:solidFill>
              <a:effectLst/>
              <a:latin typeface="Arial"/>
              <a:ea typeface="Arial"/>
              <a:cs typeface="Arial"/>
              <a:sym typeface="Arial"/>
            </a:endParaRPr>
          </a:p>
          <a:p>
            <a:r>
              <a:rPr lang="vi-VN" sz="1200" b="0" i="0" u="none" strike="noStrike" cap="none" dirty="0">
                <a:solidFill>
                  <a:schemeClr val="dk1"/>
                </a:solidFill>
                <a:effectLst/>
                <a:latin typeface="Arial"/>
                <a:ea typeface="Arial"/>
                <a:cs typeface="Arial"/>
                <a:sym typeface="Arial"/>
              </a:rPr>
              <a:t>Một số ví dụ về những nghề nghiệp ít bị ảnh hưởng gồm: Chuyên gia trị liệu, Biên đạo múa, Bác sĩ phẫu thuật, Nhà tâm lý, Nhà nhân chủng và khảo cổ học, Kiến trúc sư.</a:t>
            </a:r>
            <a:endParaRPr lang="en-US" sz="1200" b="0" i="0" u="none" strike="noStrike" cap="none" dirty="0">
              <a:solidFill>
                <a:schemeClr val="dk1"/>
              </a:solidFill>
              <a:effectLst/>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252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t>Anh Nam sẽ kể cho các bạn nghe một ngày cuối tuần của a Nam nhưng được làm nổi bật các yếu tố liên quan đến chuyển đổi số trong ngày.</a:t>
            </a:r>
            <a:endParaRPr/>
          </a:p>
          <a:p>
            <a:pPr marL="0" lvl="0" indent="0" algn="l" rtl="0">
              <a:spcBef>
                <a:spcPts val="0"/>
              </a:spcBef>
              <a:spcAft>
                <a:spcPts val="0"/>
              </a:spcAft>
              <a:buNone/>
            </a:pPr>
            <a:endParaRPr/>
          </a:p>
        </p:txBody>
      </p:sp>
      <p:sp>
        <p:nvSpPr>
          <p:cNvPr id="152" name="Google Shape;1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13"/>
          <p:cNvSpPr/>
          <p:nvPr/>
        </p:nvSpPr>
        <p:spPr>
          <a:xfrm>
            <a:off x="1528762" y="1247775"/>
            <a:ext cx="9144000" cy="3007447"/>
          </a:xfrm>
          <a:prstGeom prst="rect">
            <a:avLst/>
          </a:prstGeom>
          <a:solidFill>
            <a:schemeClr val="lt1"/>
          </a:solidFill>
          <a:ln w="12700"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0" name="Google Shape;90;p13"/>
          <p:cNvSpPr txBox="1">
            <a:spLocks noGrp="1"/>
          </p:cNvSpPr>
          <p:nvPr>
            <p:ph type="ctrTitle"/>
          </p:nvPr>
        </p:nvSpPr>
        <p:spPr>
          <a:xfrm>
            <a:off x="1804988" y="1442172"/>
            <a:ext cx="8582025" cy="21773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600"/>
              <a:buFont typeface="Quattrocento Sans"/>
              <a:buNone/>
            </a:pPr>
            <a:r>
              <a:rPr lang="en-US" sz="5600" dirty="0" err="1">
                <a:latin typeface="Quattrocento Sans"/>
                <a:ea typeface="Quattrocento Sans"/>
                <a:cs typeface="Quattrocento Sans"/>
                <a:sym typeface="Quattrocento Sans"/>
              </a:rPr>
              <a:t>Bài</a:t>
            </a:r>
            <a:r>
              <a:rPr lang="en-US" sz="5600" dirty="0">
                <a:latin typeface="Quattrocento Sans"/>
                <a:ea typeface="Quattrocento Sans"/>
                <a:cs typeface="Quattrocento Sans"/>
                <a:sym typeface="Quattrocento Sans"/>
              </a:rPr>
              <a:t> 1: </a:t>
            </a:r>
            <a:r>
              <a:rPr lang="en-US" sz="5600" dirty="0" err="1">
                <a:latin typeface="Quattrocento Sans"/>
                <a:ea typeface="Quattrocento Sans"/>
                <a:cs typeface="Quattrocento Sans"/>
                <a:sym typeface="Quattrocento Sans"/>
              </a:rPr>
              <a:t>CHUYỂN</a:t>
            </a:r>
            <a:r>
              <a:rPr lang="en-US" sz="5600" dirty="0">
                <a:latin typeface="Quattrocento Sans"/>
                <a:ea typeface="Quattrocento Sans"/>
                <a:cs typeface="Quattrocento Sans"/>
                <a:sym typeface="Quattrocento Sans"/>
              </a:rPr>
              <a:t> </a:t>
            </a:r>
            <a:r>
              <a:rPr lang="en-US" sz="5600" dirty="0" err="1">
                <a:latin typeface="Quattrocento Sans"/>
                <a:ea typeface="Quattrocento Sans"/>
                <a:cs typeface="Quattrocento Sans"/>
                <a:sym typeface="Quattrocento Sans"/>
              </a:rPr>
              <a:t>ĐỔI</a:t>
            </a:r>
            <a:r>
              <a:rPr lang="en-US" sz="5600" dirty="0">
                <a:latin typeface="Quattrocento Sans"/>
                <a:ea typeface="Quattrocento Sans"/>
                <a:cs typeface="Quattrocento Sans"/>
                <a:sym typeface="Quattrocento Sans"/>
              </a:rPr>
              <a:t> </a:t>
            </a:r>
            <a:r>
              <a:rPr lang="en-US" sz="5600" dirty="0" err="1">
                <a:latin typeface="Quattrocento Sans"/>
                <a:ea typeface="Quattrocento Sans"/>
                <a:cs typeface="Quattrocento Sans"/>
                <a:sym typeface="Quattrocento Sans"/>
              </a:rPr>
              <a:t>SỐ</a:t>
            </a:r>
            <a:r>
              <a:rPr lang="en-US" sz="5600" dirty="0">
                <a:latin typeface="Quattrocento Sans"/>
                <a:ea typeface="Quattrocento Sans"/>
                <a:cs typeface="Quattrocento Sans"/>
                <a:sym typeface="Quattrocento Sans"/>
              </a:rPr>
              <a:t> </a:t>
            </a:r>
            <a:r>
              <a:rPr lang="en-US" sz="5600" dirty="0" err="1">
                <a:latin typeface="Quattrocento Sans"/>
                <a:ea typeface="Quattrocento Sans"/>
                <a:cs typeface="Quattrocento Sans"/>
                <a:sym typeface="Quattrocento Sans"/>
              </a:rPr>
              <a:t>VÀ</a:t>
            </a:r>
            <a:r>
              <a:rPr lang="en-US" sz="5600" dirty="0">
                <a:latin typeface="Quattrocento Sans"/>
                <a:ea typeface="Quattrocento Sans"/>
                <a:cs typeface="Quattrocento Sans"/>
                <a:sym typeface="Quattrocento Sans"/>
              </a:rPr>
              <a:t> </a:t>
            </a:r>
            <a:r>
              <a:rPr lang="en-US" sz="5600" dirty="0" err="1">
                <a:latin typeface="Quattrocento Sans"/>
                <a:ea typeface="Quattrocento Sans"/>
                <a:cs typeface="Quattrocento Sans"/>
                <a:sym typeface="Quattrocento Sans"/>
              </a:rPr>
              <a:t>CUỘC</a:t>
            </a:r>
            <a:r>
              <a:rPr lang="en-US" sz="5600" dirty="0">
                <a:latin typeface="Quattrocento Sans"/>
                <a:ea typeface="Quattrocento Sans"/>
                <a:cs typeface="Quattrocento Sans"/>
                <a:sym typeface="Quattrocento Sans"/>
              </a:rPr>
              <a:t> </a:t>
            </a:r>
            <a:r>
              <a:rPr lang="en-US" sz="5600" dirty="0" err="1">
                <a:latin typeface="Quattrocento Sans"/>
                <a:ea typeface="Quattrocento Sans"/>
                <a:cs typeface="Quattrocento Sans"/>
                <a:sym typeface="Quattrocento Sans"/>
              </a:rPr>
              <a:t>SỐNG</a:t>
            </a:r>
            <a:endParaRPr dirty="0"/>
          </a:p>
        </p:txBody>
      </p:sp>
      <p:sp>
        <p:nvSpPr>
          <p:cNvPr id="91" name="Google Shape;91;p13"/>
          <p:cNvSpPr/>
          <p:nvPr/>
        </p:nvSpPr>
        <p:spPr>
          <a:xfrm>
            <a:off x="2487872" y="3912322"/>
            <a:ext cx="7225780" cy="685800"/>
          </a:xfrm>
          <a:prstGeom prst="roundRect">
            <a:avLst>
              <a:gd name="adj"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2" name="Google Shape;92;p13"/>
          <p:cNvSpPr txBox="1">
            <a:spLocks noGrp="1"/>
          </p:cNvSpPr>
          <p:nvPr>
            <p:ph type="subTitle" idx="1"/>
          </p:nvPr>
        </p:nvSpPr>
        <p:spPr>
          <a:xfrm>
            <a:off x="2566988" y="3962400"/>
            <a:ext cx="7058025" cy="5810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000"/>
              <a:buNone/>
            </a:pPr>
            <a:r>
              <a:rPr lang="en-US" sz="2000">
                <a:solidFill>
                  <a:srgbClr val="FFFFFF"/>
                </a:solidFill>
                <a:latin typeface="Quattrocento Sans"/>
                <a:ea typeface="Quattrocento Sans"/>
                <a:cs typeface="Quattrocento Sans"/>
                <a:sym typeface="Quattrocento Sans"/>
              </a:rPr>
              <a:t>Môn: Lợi ích chuyển đổi số toàn dân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C0BD-9A2B-724C-9885-C95F2458D658}"/>
              </a:ext>
            </a:extLst>
          </p:cNvPr>
          <p:cNvSpPr>
            <a:spLocks noGrp="1"/>
          </p:cNvSpPr>
          <p:nvPr>
            <p:ph type="title"/>
          </p:nvPr>
        </p:nvSpPr>
        <p:spPr/>
        <p:txBody>
          <a:bodyPr>
            <a:normAutofit/>
          </a:bodyPr>
          <a:lstStyle/>
          <a:p>
            <a:r>
              <a:rPr lang="vi-VN" b="1" dirty="0"/>
              <a:t>Kinh tế số đem lại lợi ích gì cho người dân?</a:t>
            </a:r>
            <a:endParaRPr lang="en-US" dirty="0"/>
          </a:p>
        </p:txBody>
      </p:sp>
      <p:sp>
        <p:nvSpPr>
          <p:cNvPr id="3" name="Text Placeholder 2">
            <a:extLst>
              <a:ext uri="{FF2B5EF4-FFF2-40B4-BE49-F238E27FC236}">
                <a16:creationId xmlns:a16="http://schemas.microsoft.com/office/drawing/2014/main" id="{C7F1C473-2D9F-834B-B788-C29FCA917F63}"/>
              </a:ext>
            </a:extLst>
          </p:cNvPr>
          <p:cNvSpPr>
            <a:spLocks noGrp="1"/>
          </p:cNvSpPr>
          <p:nvPr>
            <p:ph type="body" idx="1"/>
          </p:nvPr>
        </p:nvSpPr>
        <p:spPr/>
        <p:txBody>
          <a:bodyPr/>
          <a:lstStyle/>
          <a:p>
            <a:r>
              <a:rPr lang="vi-VN" dirty="0"/>
              <a:t>Kinh tế số cho phép mỗi người dân có thể tiếp cận toàn bộ thị trường một cách nhanh chóng theo cách chưa từng có. </a:t>
            </a:r>
          </a:p>
          <a:p>
            <a:r>
              <a:rPr lang="vi-VN" dirty="0"/>
              <a:t>Việc mua hàng trên nền tảng thương mại trở thành một thời quen bình thường mới. </a:t>
            </a:r>
          </a:p>
          <a:p>
            <a:r>
              <a:rPr lang="vi-VN" dirty="0"/>
              <a:t>Mỗi người dân với một chiếc điện thoại thông minh, mỗi hộ gia đình một đường dây cáp quang, là có thể trở thành một doanh nghiệp, là có thể tiếp cận khách hàng trên cả thế giới. </a:t>
            </a:r>
            <a:endParaRPr lang="en-US" dirty="0"/>
          </a:p>
        </p:txBody>
      </p:sp>
    </p:spTree>
    <p:extLst>
      <p:ext uri="{BB962C8B-B14F-4D97-AF65-F5344CB8AC3E}">
        <p14:creationId xmlns:p14="http://schemas.microsoft.com/office/powerpoint/2010/main" val="153224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0365-D080-3C41-9EA9-88D25672A09E}"/>
              </a:ext>
            </a:extLst>
          </p:cNvPr>
          <p:cNvSpPr>
            <a:spLocks noGrp="1"/>
          </p:cNvSpPr>
          <p:nvPr>
            <p:ph type="title"/>
          </p:nvPr>
        </p:nvSpPr>
        <p:spPr/>
        <p:txBody>
          <a:bodyPr>
            <a:normAutofit/>
          </a:bodyPr>
          <a:lstStyle/>
          <a:p>
            <a:r>
              <a:rPr lang="vi-VN" b="1" dirty="0"/>
              <a:t>Xã hội số đem lại lợi ích gì cho người dân?</a:t>
            </a:r>
            <a:endParaRPr lang="en-US" dirty="0"/>
          </a:p>
        </p:txBody>
      </p:sp>
      <p:sp>
        <p:nvSpPr>
          <p:cNvPr id="3" name="Text Placeholder 2">
            <a:extLst>
              <a:ext uri="{FF2B5EF4-FFF2-40B4-BE49-F238E27FC236}">
                <a16:creationId xmlns:a16="http://schemas.microsoft.com/office/drawing/2014/main" id="{1B722D02-9576-CD43-8DE4-E1AB7A3671A2}"/>
              </a:ext>
            </a:extLst>
          </p:cNvPr>
          <p:cNvSpPr>
            <a:spLocks noGrp="1"/>
          </p:cNvSpPr>
          <p:nvPr>
            <p:ph type="body" idx="1"/>
          </p:nvPr>
        </p:nvSpPr>
        <p:spPr/>
        <p:txBody>
          <a:bodyPr/>
          <a:lstStyle/>
          <a:p>
            <a:r>
              <a:rPr lang="vi-VN" dirty="0"/>
              <a:t>Chuyển đổi số có thể giúp xóa nhòa khoảng cách địa lý, mang đến cơ hội bình đẳng cho người dân về tiếp cận dịch vụ, mang lại một loạt những tiến bộ lớn về chất lượng cuộc sống.</a:t>
            </a:r>
          </a:p>
          <a:p>
            <a:pPr lvl="1"/>
            <a:r>
              <a:rPr lang="vi-VN" i="1" dirty="0"/>
              <a:t>Lối sống  </a:t>
            </a:r>
          </a:p>
          <a:p>
            <a:pPr lvl="1"/>
            <a:r>
              <a:rPr lang="vi-VN" i="1" dirty="0"/>
              <a:t>Giao tiếp xã hội</a:t>
            </a:r>
            <a:r>
              <a:rPr lang="en-US" dirty="0"/>
              <a:t> </a:t>
            </a:r>
          </a:p>
          <a:p>
            <a:pPr lvl="1"/>
            <a:r>
              <a:rPr lang="vi-VN" i="1" dirty="0"/>
              <a:t>Y tế </a:t>
            </a:r>
          </a:p>
          <a:p>
            <a:pPr lvl="1"/>
            <a:r>
              <a:rPr lang="vi-VN" i="1" dirty="0"/>
              <a:t>Giáo dục </a:t>
            </a:r>
          </a:p>
          <a:p>
            <a:pPr lvl="1"/>
            <a:r>
              <a:rPr lang="vi-VN" i="1" dirty="0"/>
              <a:t>Việc làm </a:t>
            </a:r>
            <a:endParaRPr lang="en-US" dirty="0"/>
          </a:p>
          <a:p>
            <a:pPr lvl="1"/>
            <a:endParaRPr lang="vi-VN" i="1" dirty="0"/>
          </a:p>
          <a:p>
            <a:endParaRPr lang="en-US" dirty="0"/>
          </a:p>
        </p:txBody>
      </p:sp>
    </p:spTree>
    <p:extLst>
      <p:ext uri="{BB962C8B-B14F-4D97-AF65-F5344CB8AC3E}">
        <p14:creationId xmlns:p14="http://schemas.microsoft.com/office/powerpoint/2010/main" val="250577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19"/>
          <p:cNvSpPr txBox="1">
            <a:spLocks noGrp="1"/>
          </p:cNvSpPr>
          <p:nvPr>
            <p:ph type="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800"/>
              <a:buFont typeface="Quattrocento Sans"/>
              <a:buNone/>
            </a:pPr>
            <a:r>
              <a:rPr lang="en-US" sz="6800" dirty="0">
                <a:solidFill>
                  <a:schemeClr val="dk1"/>
                </a:solidFill>
                <a:latin typeface="Quattrocento Sans"/>
                <a:ea typeface="Quattrocento Sans"/>
                <a:cs typeface="Quattrocento Sans"/>
                <a:sym typeface="Quattrocento Sans"/>
              </a:rPr>
              <a:t>3. </a:t>
            </a:r>
            <a:r>
              <a:rPr lang="en-US" sz="6800" dirty="0" err="1">
                <a:solidFill>
                  <a:schemeClr val="dk1"/>
                </a:solidFill>
                <a:latin typeface="Quattrocento Sans"/>
                <a:ea typeface="Quattrocento Sans"/>
                <a:cs typeface="Quattrocento Sans"/>
                <a:sym typeface="Quattrocento Sans"/>
              </a:rPr>
              <a:t>Câu</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chuyện</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đời</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thường</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của</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Chuyển</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đổi</a:t>
            </a:r>
            <a:r>
              <a:rPr lang="en-US" sz="6800" dirty="0">
                <a:solidFill>
                  <a:schemeClr val="dk1"/>
                </a:solidFill>
                <a:latin typeface="Quattrocento Sans"/>
                <a:ea typeface="Quattrocento Sans"/>
                <a:cs typeface="Quattrocento Sans"/>
                <a:sym typeface="Quattrocento Sans"/>
              </a:rPr>
              <a:t> </a:t>
            </a:r>
            <a:r>
              <a:rPr lang="en-US" sz="6800" dirty="0" err="1">
                <a:solidFill>
                  <a:schemeClr val="dk1"/>
                </a:solidFill>
                <a:latin typeface="Quattrocento Sans"/>
                <a:ea typeface="Quattrocento Sans"/>
                <a:cs typeface="Quattrocento Sans"/>
                <a:sym typeface="Quattrocento Sans"/>
              </a:rPr>
              <a:t>số</a:t>
            </a:r>
            <a:br>
              <a:rPr lang="en-US" sz="6800" dirty="0">
                <a:solidFill>
                  <a:schemeClr val="dk1"/>
                </a:solidFill>
                <a:latin typeface="Quattrocento Sans"/>
                <a:ea typeface="Quattrocento Sans"/>
                <a:cs typeface="Quattrocento Sans"/>
                <a:sym typeface="Quattrocento Sans"/>
              </a:rPr>
            </a:br>
            <a:endParaRPr sz="6800" dirty="0">
              <a:solidFill>
                <a:schemeClr val="dk1"/>
              </a:solidFill>
              <a:latin typeface="Quattrocento Sans"/>
              <a:ea typeface="Quattrocento Sans"/>
              <a:cs typeface="Quattrocento Sans"/>
              <a:sym typeface="Quattrocento Sans"/>
            </a:endParaRPr>
          </a:p>
        </p:txBody>
      </p:sp>
      <p:sp>
        <p:nvSpPr>
          <p:cNvPr id="147" name="Google Shape;147;p19"/>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48" name="Google Shape;148;p19"/>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5" name="Google Shape;155;p20"/>
          <p:cNvSpPr/>
          <p:nvPr/>
        </p:nvSpPr>
        <p:spPr>
          <a:xfrm>
            <a:off x="630936" y="640080"/>
            <a:ext cx="4818888" cy="1481328"/>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5000">
                <a:solidFill>
                  <a:schemeClr val="dk1"/>
                </a:solidFill>
                <a:latin typeface="Quattrocento Sans"/>
                <a:ea typeface="Quattrocento Sans"/>
                <a:cs typeface="Quattrocento Sans"/>
                <a:sym typeface="Quattrocento Sans"/>
              </a:rPr>
              <a:t>Đây là anh Nam và gia đình </a:t>
            </a:r>
            <a:endParaRPr/>
          </a:p>
        </p:txBody>
      </p:sp>
      <p:sp>
        <p:nvSpPr>
          <p:cNvPr id="156" name="Google Shape;156;p20"/>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7" name="Google Shape;157;p20"/>
          <p:cNvSpPr txBo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3000">
                <a:solidFill>
                  <a:schemeClr val="dk1"/>
                </a:solidFill>
                <a:latin typeface="Quattrocento Sans"/>
                <a:ea typeface="Quattrocento Sans"/>
                <a:cs typeface="Quattrocento Sans"/>
                <a:sym typeface="Quattrocento Sans"/>
              </a:rPr>
              <a:t>Một ngày cuối tuần của anh Nam cùng gia đình diễn ra như thế nào ?</a:t>
            </a:r>
            <a:endParaRPr/>
          </a:p>
        </p:txBody>
      </p:sp>
      <p:pic>
        <p:nvPicPr>
          <p:cNvPr id="158" name="Google Shape;158;p20"/>
          <p:cNvPicPr preferRelativeResize="0"/>
          <p:nvPr/>
        </p:nvPicPr>
        <p:blipFill rotWithShape="1">
          <a:blip r:embed="rId3">
            <a:alphaModFix/>
          </a:blip>
          <a:srcRect r="4575" b="-2"/>
          <a:stretch/>
        </p:blipFill>
        <p:spPr>
          <a:xfrm>
            <a:off x="5359259" y="640080"/>
            <a:ext cx="6332434" cy="6138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21"/>
          <p:cNvSpPr txBox="1"/>
          <p:nvPr/>
        </p:nvSpPr>
        <p:spPr>
          <a:xfrm>
            <a:off x="846447" y="1660882"/>
            <a:ext cx="4048344" cy="353623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Xin chào các bạn!</a:t>
            </a:r>
            <a:endParaRPr/>
          </a:p>
          <a:p>
            <a:pPr marL="0" marR="0" lvl="0" indent="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Tôi tên là Nam, năm nay tôi 35 tuổi.</a:t>
            </a:r>
            <a:endParaRPr/>
          </a:p>
          <a:p>
            <a:pPr marL="0" marR="0" lvl="0" indent="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Hiện tôi đang thực hiện việc thu mua nông sản của bà con trong vùng và bán lại qua nhiều kênh. Tôi cũng có một khu vườn của riêng mình</a:t>
            </a:r>
            <a:endParaRPr sz="2200">
              <a:solidFill>
                <a:schemeClr val="dk1"/>
              </a:solidFill>
              <a:latin typeface="Quattrocento Sans"/>
              <a:ea typeface="Quattrocento Sans"/>
              <a:cs typeface="Quattrocento Sans"/>
              <a:sym typeface="Quattrocento Sans"/>
            </a:endParaRPr>
          </a:p>
          <a:p>
            <a:pPr marL="0" marR="0" lvl="0" indent="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Tôi sẽ kể cho các bạn nghe một ngày của tôi trong giai đoạn "bình thường mới" giữa lúc hiểm hoạ đại dịch vẫn đang đe doạ cuộc sống</a:t>
            </a:r>
            <a:endParaRPr sz="2200">
              <a:solidFill>
                <a:schemeClr val="dk1"/>
              </a:solidFill>
              <a:latin typeface="Quattrocento Sans"/>
              <a:ea typeface="Quattrocento Sans"/>
              <a:cs typeface="Quattrocento Sans"/>
              <a:sym typeface="Quattrocento Sans"/>
            </a:endParaRPr>
          </a:p>
        </p:txBody>
      </p:sp>
      <p:sp>
        <p:nvSpPr>
          <p:cNvPr id="165" name="Google Shape;165;p21"/>
          <p:cNvSpPr/>
          <p:nvPr/>
        </p:nvSpPr>
        <p:spPr>
          <a:xfrm>
            <a:off x="5510370" y="851518"/>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6" name="Google Shape;166;p21"/>
          <p:cNvPicPr preferRelativeResize="0"/>
          <p:nvPr/>
        </p:nvPicPr>
        <p:blipFill rotWithShape="1">
          <a:blip r:embed="rId3">
            <a:alphaModFix/>
          </a:blip>
          <a:srcRect l="22856" t="8642" r="54820" b="49837"/>
          <a:stretch/>
        </p:blipFill>
        <p:spPr>
          <a:xfrm>
            <a:off x="7825735" y="1459573"/>
            <a:ext cx="2579426" cy="44377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22" descr="Partial sun outline"/>
          <p:cNvPicPr preferRelativeResize="0"/>
          <p:nvPr/>
        </p:nvPicPr>
        <p:blipFill rotWithShape="1">
          <a:blip r:embed="rId3">
            <a:alphaModFix/>
          </a:blip>
          <a:srcRect/>
          <a:stretch/>
        </p:blipFill>
        <p:spPr>
          <a:xfrm>
            <a:off x="484632" y="702715"/>
            <a:ext cx="2560320" cy="2560320"/>
          </a:xfrm>
          <a:prstGeom prst="rect">
            <a:avLst/>
          </a:prstGeom>
          <a:noFill/>
          <a:ln>
            <a:noFill/>
          </a:ln>
        </p:spPr>
      </p:pic>
      <p:cxnSp>
        <p:nvCxnSpPr>
          <p:cNvPr id="172" name="Google Shape;172;p22"/>
          <p:cNvCxnSpPr/>
          <p:nvPr/>
        </p:nvCxnSpPr>
        <p:spPr>
          <a:xfrm>
            <a:off x="3210079"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173" name="Google Shape;173;p22" descr="Run with solid fill"/>
          <p:cNvPicPr preferRelativeResize="0"/>
          <p:nvPr/>
        </p:nvPicPr>
        <p:blipFill rotWithShape="1">
          <a:blip r:embed="rId4">
            <a:alphaModFix/>
          </a:blip>
          <a:srcRect/>
          <a:stretch/>
        </p:blipFill>
        <p:spPr>
          <a:xfrm>
            <a:off x="3347147" y="702715"/>
            <a:ext cx="2560320" cy="2560320"/>
          </a:xfrm>
          <a:prstGeom prst="rect">
            <a:avLst/>
          </a:prstGeom>
          <a:noFill/>
          <a:ln>
            <a:noFill/>
          </a:ln>
        </p:spPr>
      </p:pic>
      <p:cxnSp>
        <p:nvCxnSpPr>
          <p:cNvPr id="174" name="Google Shape;174;p22"/>
          <p:cNvCxnSpPr/>
          <p:nvPr/>
        </p:nvCxnSpPr>
        <p:spPr>
          <a:xfrm>
            <a:off x="6072595"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175" name="Google Shape;175;p22" descr="Noodles with solid fill"/>
          <p:cNvPicPr preferRelativeResize="0"/>
          <p:nvPr/>
        </p:nvPicPr>
        <p:blipFill rotWithShape="1">
          <a:blip r:embed="rId5">
            <a:alphaModFix/>
          </a:blip>
          <a:srcRect/>
          <a:stretch/>
        </p:blipFill>
        <p:spPr>
          <a:xfrm>
            <a:off x="9280325" y="702715"/>
            <a:ext cx="2560320" cy="2560320"/>
          </a:xfrm>
          <a:prstGeom prst="rect">
            <a:avLst/>
          </a:prstGeom>
          <a:noFill/>
          <a:ln>
            <a:noFill/>
          </a:ln>
        </p:spPr>
      </p:pic>
      <p:cxnSp>
        <p:nvCxnSpPr>
          <p:cNvPr id="176" name="Google Shape;176;p22"/>
          <p:cNvCxnSpPr/>
          <p:nvPr/>
        </p:nvCxnSpPr>
        <p:spPr>
          <a:xfrm>
            <a:off x="8956620" y="1573887"/>
            <a:ext cx="0" cy="3710227"/>
          </a:xfrm>
          <a:prstGeom prst="straightConnector1">
            <a:avLst/>
          </a:prstGeom>
          <a:noFill/>
          <a:ln w="19050" cap="flat" cmpd="sng">
            <a:solidFill>
              <a:srgbClr val="7F7F7F"/>
            </a:solidFill>
            <a:prstDash val="solid"/>
            <a:miter lim="800000"/>
            <a:headEnd type="none" w="sm" len="sm"/>
            <a:tailEnd type="none" w="sm" len="sm"/>
          </a:ln>
        </p:spPr>
      </p:cxnSp>
      <p:pic>
        <p:nvPicPr>
          <p:cNvPr id="177" name="Google Shape;177;p22" descr="Plant outline"/>
          <p:cNvPicPr preferRelativeResize="0"/>
          <p:nvPr/>
        </p:nvPicPr>
        <p:blipFill rotWithShape="1">
          <a:blip r:embed="rId6">
            <a:alphaModFix/>
          </a:blip>
          <a:srcRect/>
          <a:stretch/>
        </p:blipFill>
        <p:spPr>
          <a:xfrm>
            <a:off x="6140402" y="702715"/>
            <a:ext cx="2560320" cy="2560320"/>
          </a:xfrm>
          <a:prstGeom prst="rect">
            <a:avLst/>
          </a:prstGeom>
          <a:noFill/>
          <a:ln>
            <a:noFill/>
          </a:ln>
        </p:spPr>
      </p:pic>
      <p:sp>
        <p:nvSpPr>
          <p:cNvPr id="178" name="Google Shape;178;p22"/>
          <p:cNvSpPr txBox="1"/>
          <p:nvPr/>
        </p:nvSpPr>
        <p:spPr>
          <a:xfrm>
            <a:off x="683704"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Tôi thức dậy lúc 6h sáng và kiểm tra tình hình thời tiết trong ngày trên ứng dụng thời tiết được cài đặt sẵn trên điện thoại.</a:t>
            </a:r>
            <a:endParaRPr/>
          </a:p>
        </p:txBody>
      </p:sp>
      <p:sp>
        <p:nvSpPr>
          <p:cNvPr id="179" name="Google Shape;179;p22"/>
          <p:cNvSpPr txBox="1"/>
          <p:nvPr/>
        </p:nvSpPr>
        <p:spPr>
          <a:xfrm>
            <a:off x="351355" y="125249"/>
            <a:ext cx="9310975" cy="5774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Quattrocento Sans"/>
              <a:buNone/>
            </a:pPr>
            <a:r>
              <a:rPr lang="en-US" sz="2400" b="1" i="0" u="none" strike="noStrike" cap="none">
                <a:solidFill>
                  <a:schemeClr val="dk1"/>
                </a:solidFill>
                <a:latin typeface="Quattrocento Sans"/>
                <a:ea typeface="Quattrocento Sans"/>
                <a:cs typeface="Quattrocento Sans"/>
                <a:sym typeface="Quattrocento Sans"/>
              </a:rPr>
              <a:t>BUỔI SÁNG TỪ 6AM – 8AM</a:t>
            </a:r>
            <a:endParaRPr sz="2400" b="1" i="0" u="none" strike="noStrike" cap="none">
              <a:solidFill>
                <a:schemeClr val="dk1"/>
              </a:solidFill>
              <a:latin typeface="Quattrocento Sans"/>
              <a:ea typeface="Quattrocento Sans"/>
              <a:cs typeface="Quattrocento Sans"/>
              <a:sym typeface="Quattrocento Sans"/>
            </a:endParaRPr>
          </a:p>
        </p:txBody>
      </p:sp>
      <p:sp>
        <p:nvSpPr>
          <p:cNvPr id="180" name="Google Shape;180;p22"/>
          <p:cNvSpPr txBox="1"/>
          <p:nvPr/>
        </p:nvSpPr>
        <p:spPr>
          <a:xfrm>
            <a:off x="3560249"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Sau đó, tôi dậy và chạy bộ tới khu vườn của mình, theo dõi hoạt động trên một ứng dụng thể dục và cả nghe nhạc trên đường chạy.</a:t>
            </a:r>
            <a:endParaRPr sz="2200">
              <a:solidFill>
                <a:schemeClr val="dk1"/>
              </a:solidFill>
              <a:latin typeface="Quattrocento Sans"/>
              <a:ea typeface="Quattrocento Sans"/>
              <a:cs typeface="Quattrocento Sans"/>
              <a:sym typeface="Quattrocento Sans"/>
            </a:endParaRPr>
          </a:p>
        </p:txBody>
      </p:sp>
      <p:sp>
        <p:nvSpPr>
          <p:cNvPr id="181" name="Google Shape;181;p22"/>
          <p:cNvSpPr txBox="1"/>
          <p:nvPr/>
        </p:nvSpPr>
        <p:spPr>
          <a:xfrm>
            <a:off x="6444273"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Kiểm tra tình hình cây trồng tại khu vườn của mình qua hệ thống IoT nông nghiệp và cả kiểm tra trực tiếp.</a:t>
            </a:r>
            <a:endParaRPr sz="2200">
              <a:solidFill>
                <a:schemeClr val="dk1"/>
              </a:solidFill>
              <a:latin typeface="Quattrocento Sans"/>
              <a:ea typeface="Quattrocento Sans"/>
              <a:cs typeface="Quattrocento Sans"/>
              <a:sym typeface="Quattrocento Sans"/>
            </a:endParaRPr>
          </a:p>
        </p:txBody>
      </p:sp>
      <p:sp>
        <p:nvSpPr>
          <p:cNvPr id="182" name="Google Shape;182;p22"/>
          <p:cNvSpPr txBox="1"/>
          <p:nvPr/>
        </p:nvSpPr>
        <p:spPr>
          <a:xfrm>
            <a:off x="9479397"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Sau đó giúp vợ nấu bữa sáng cho cả gia đình và đôi khi là tôi tự nấu theo một công thức món ăn mới mà tôi tìm thấy trên mạng Internet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cxnSp>
        <p:nvCxnSpPr>
          <p:cNvPr id="187" name="Google Shape;187;p23"/>
          <p:cNvCxnSpPr/>
          <p:nvPr/>
        </p:nvCxnSpPr>
        <p:spPr>
          <a:xfrm>
            <a:off x="3210079"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188" name="Google Shape;188;p23"/>
          <p:cNvCxnSpPr/>
          <p:nvPr/>
        </p:nvCxnSpPr>
        <p:spPr>
          <a:xfrm>
            <a:off x="6072595"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189" name="Google Shape;189;p23"/>
          <p:cNvCxnSpPr/>
          <p:nvPr/>
        </p:nvCxnSpPr>
        <p:spPr>
          <a:xfrm>
            <a:off x="8956620" y="1573887"/>
            <a:ext cx="0" cy="3710227"/>
          </a:xfrm>
          <a:prstGeom prst="straightConnector1">
            <a:avLst/>
          </a:prstGeom>
          <a:noFill/>
          <a:ln w="19050" cap="flat" cmpd="sng">
            <a:solidFill>
              <a:srgbClr val="7F7F7F"/>
            </a:solidFill>
            <a:prstDash val="solid"/>
            <a:miter lim="800000"/>
            <a:headEnd type="none" w="sm" len="sm"/>
            <a:tailEnd type="none" w="sm" len="sm"/>
          </a:ln>
        </p:spPr>
      </p:cxnSp>
      <p:sp>
        <p:nvSpPr>
          <p:cNvPr id="190" name="Google Shape;190;p23"/>
          <p:cNvSpPr txBox="1"/>
          <p:nvPr/>
        </p:nvSpPr>
        <p:spPr>
          <a:xfrm>
            <a:off x="683704"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Kiểm tra gian hàng thương mại điện tử của mình trên Vỏ sò, VNPostmart… cập nhật các thông tin mới.</a:t>
            </a:r>
            <a:endParaRPr/>
          </a:p>
        </p:txBody>
      </p:sp>
      <p:sp>
        <p:nvSpPr>
          <p:cNvPr id="191" name="Google Shape;191;p23"/>
          <p:cNvSpPr txBox="1"/>
          <p:nvPr/>
        </p:nvSpPr>
        <p:spPr>
          <a:xfrm>
            <a:off x="351355" y="125249"/>
            <a:ext cx="9310975" cy="5774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Quattrocento Sans"/>
              <a:buNone/>
            </a:pPr>
            <a:r>
              <a:rPr lang="en-US" sz="2400" b="1" i="0" u="none" strike="noStrike" cap="none">
                <a:solidFill>
                  <a:schemeClr val="dk1"/>
                </a:solidFill>
                <a:latin typeface="Quattrocento Sans"/>
                <a:ea typeface="Quattrocento Sans"/>
                <a:cs typeface="Quattrocento Sans"/>
                <a:sym typeface="Quattrocento Sans"/>
              </a:rPr>
              <a:t>BUỔI SÁNG TỪ 9AM – 11h30AM</a:t>
            </a:r>
            <a:endParaRPr sz="2400" b="1" i="0" u="none" strike="noStrike" cap="none">
              <a:solidFill>
                <a:schemeClr val="dk1"/>
              </a:solidFill>
              <a:latin typeface="Quattrocento Sans"/>
              <a:ea typeface="Quattrocento Sans"/>
              <a:cs typeface="Quattrocento Sans"/>
              <a:sym typeface="Quattrocento Sans"/>
            </a:endParaRPr>
          </a:p>
        </p:txBody>
      </p:sp>
      <p:sp>
        <p:nvSpPr>
          <p:cNvPr id="192" name="Google Shape;192;p23"/>
          <p:cNvSpPr txBox="1"/>
          <p:nvPr/>
        </p:nvSpPr>
        <p:spPr>
          <a:xfrm>
            <a:off x="3560249"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Theo dõi tin tức báo chí đặc biệt là các tin tức liên quan đến nông nghiệp.</a:t>
            </a:r>
            <a:endParaRPr/>
          </a:p>
        </p:txBody>
      </p:sp>
      <p:sp>
        <p:nvSpPr>
          <p:cNvPr id="193" name="Google Shape;193;p23"/>
          <p:cNvSpPr txBox="1"/>
          <p:nvPr/>
        </p:nvSpPr>
        <p:spPr>
          <a:xfrm>
            <a:off x="6444273"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Lướt một chút trên mạng xã hội để cập nhật tin tức của gia đình, bạn bè… những người trong vòng kết nối của tôi.</a:t>
            </a:r>
            <a:endParaRPr/>
          </a:p>
        </p:txBody>
      </p:sp>
      <p:sp>
        <p:nvSpPr>
          <p:cNvPr id="194" name="Google Shape;194;p23"/>
          <p:cNvSpPr txBox="1"/>
          <p:nvPr/>
        </p:nvSpPr>
        <p:spPr>
          <a:xfrm>
            <a:off x="9479397"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Chia sẻ kinh nghiệm trồng trọt, kinh nghiệm chuyển đổi số nông nghiệp trong các hội nhóm.</a:t>
            </a:r>
            <a:endParaRPr sz="2200">
              <a:solidFill>
                <a:schemeClr val="dk1"/>
              </a:solidFill>
              <a:latin typeface="Quattrocento Sans"/>
              <a:ea typeface="Quattrocento Sans"/>
              <a:cs typeface="Quattrocento Sans"/>
              <a:sym typeface="Quattrocento Sans"/>
            </a:endParaRPr>
          </a:p>
        </p:txBody>
      </p:sp>
      <p:pic>
        <p:nvPicPr>
          <p:cNvPr id="195" name="Google Shape;195;p23" descr="Ecommerce with solid fill"/>
          <p:cNvPicPr preferRelativeResize="0"/>
          <p:nvPr/>
        </p:nvPicPr>
        <p:blipFill rotWithShape="1">
          <a:blip r:embed="rId3">
            <a:alphaModFix/>
          </a:blip>
          <a:srcRect/>
          <a:stretch/>
        </p:blipFill>
        <p:spPr>
          <a:xfrm>
            <a:off x="445223" y="785697"/>
            <a:ext cx="2560320" cy="2560320"/>
          </a:xfrm>
          <a:prstGeom prst="rect">
            <a:avLst/>
          </a:prstGeom>
          <a:noFill/>
          <a:ln>
            <a:noFill/>
          </a:ln>
        </p:spPr>
      </p:pic>
      <p:pic>
        <p:nvPicPr>
          <p:cNvPr id="196" name="Google Shape;196;p23" descr="Newspaper outline"/>
          <p:cNvPicPr preferRelativeResize="0"/>
          <p:nvPr/>
        </p:nvPicPr>
        <p:blipFill rotWithShape="1">
          <a:blip r:embed="rId4">
            <a:alphaModFix/>
          </a:blip>
          <a:srcRect/>
          <a:stretch/>
        </p:blipFill>
        <p:spPr>
          <a:xfrm>
            <a:off x="3315222" y="785697"/>
            <a:ext cx="2560320" cy="2560320"/>
          </a:xfrm>
          <a:prstGeom prst="rect">
            <a:avLst/>
          </a:prstGeom>
          <a:noFill/>
          <a:ln>
            <a:noFill/>
          </a:ln>
        </p:spPr>
      </p:pic>
      <p:pic>
        <p:nvPicPr>
          <p:cNvPr id="197" name="Google Shape;197;p23" descr="Online Network with solid fill"/>
          <p:cNvPicPr preferRelativeResize="0"/>
          <p:nvPr/>
        </p:nvPicPr>
        <p:blipFill rotWithShape="1">
          <a:blip r:embed="rId5">
            <a:alphaModFix/>
          </a:blip>
          <a:srcRect/>
          <a:stretch/>
        </p:blipFill>
        <p:spPr>
          <a:xfrm>
            <a:off x="6196317" y="785697"/>
            <a:ext cx="2560320" cy="2560320"/>
          </a:xfrm>
          <a:prstGeom prst="rect">
            <a:avLst/>
          </a:prstGeom>
          <a:noFill/>
          <a:ln>
            <a:noFill/>
          </a:ln>
        </p:spPr>
      </p:pic>
      <p:pic>
        <p:nvPicPr>
          <p:cNvPr id="198" name="Google Shape;198;p23" descr="Social network outline"/>
          <p:cNvPicPr preferRelativeResize="0"/>
          <p:nvPr/>
        </p:nvPicPr>
        <p:blipFill rotWithShape="1">
          <a:blip r:embed="rId6">
            <a:alphaModFix/>
          </a:blip>
          <a:srcRect/>
          <a:stretch/>
        </p:blipFill>
        <p:spPr>
          <a:xfrm>
            <a:off x="9081253" y="785697"/>
            <a:ext cx="2560320" cy="25603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cxnSp>
        <p:nvCxnSpPr>
          <p:cNvPr id="203" name="Google Shape;203;p24"/>
          <p:cNvCxnSpPr/>
          <p:nvPr/>
        </p:nvCxnSpPr>
        <p:spPr>
          <a:xfrm>
            <a:off x="3210079"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204" name="Google Shape;204;p24"/>
          <p:cNvCxnSpPr/>
          <p:nvPr/>
        </p:nvCxnSpPr>
        <p:spPr>
          <a:xfrm>
            <a:off x="6072595"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205" name="Google Shape;205;p24"/>
          <p:cNvCxnSpPr/>
          <p:nvPr/>
        </p:nvCxnSpPr>
        <p:spPr>
          <a:xfrm>
            <a:off x="8956620" y="1573887"/>
            <a:ext cx="0" cy="3710227"/>
          </a:xfrm>
          <a:prstGeom prst="straightConnector1">
            <a:avLst/>
          </a:prstGeom>
          <a:noFill/>
          <a:ln w="19050" cap="flat" cmpd="sng">
            <a:solidFill>
              <a:srgbClr val="7F7F7F"/>
            </a:solidFill>
            <a:prstDash val="solid"/>
            <a:miter lim="800000"/>
            <a:headEnd type="none" w="sm" len="sm"/>
            <a:tailEnd type="none" w="sm" len="sm"/>
          </a:ln>
        </p:spPr>
      </p:cxnSp>
      <p:sp>
        <p:nvSpPr>
          <p:cNvPr id="206" name="Google Shape;206;p24"/>
          <p:cNvSpPr txBox="1"/>
          <p:nvPr/>
        </p:nvSpPr>
        <p:spPr>
          <a:xfrm>
            <a:off x="644295" y="3511984"/>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Học tập trực tuyến cùng 2 người con của mình. </a:t>
            </a:r>
            <a:endParaRPr sz="2200">
              <a:solidFill>
                <a:schemeClr val="dk1"/>
              </a:solidFill>
              <a:latin typeface="Quattrocento Sans"/>
              <a:ea typeface="Quattrocento Sans"/>
              <a:cs typeface="Quattrocento Sans"/>
              <a:sym typeface="Quattrocento Sans"/>
            </a:endParaRPr>
          </a:p>
        </p:txBody>
      </p:sp>
      <p:sp>
        <p:nvSpPr>
          <p:cNvPr id="207" name="Google Shape;207;p24"/>
          <p:cNvSpPr txBox="1"/>
          <p:nvPr/>
        </p:nvSpPr>
        <p:spPr>
          <a:xfrm>
            <a:off x="351355" y="125249"/>
            <a:ext cx="9310975" cy="5774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Quattrocento Sans"/>
              <a:buNone/>
            </a:pPr>
            <a:r>
              <a:rPr lang="en-US" sz="2400" b="1" i="0" u="none" strike="noStrike" cap="none">
                <a:solidFill>
                  <a:schemeClr val="dk1"/>
                </a:solidFill>
                <a:latin typeface="Quattrocento Sans"/>
                <a:ea typeface="Quattrocento Sans"/>
                <a:cs typeface="Quattrocento Sans"/>
                <a:sym typeface="Quattrocento Sans"/>
              </a:rPr>
              <a:t>BUỔI CHIỀU TỪ 2PM – 6PM</a:t>
            </a:r>
            <a:endParaRPr sz="2400" b="1" i="0" u="none" strike="noStrike" cap="none">
              <a:solidFill>
                <a:schemeClr val="dk1"/>
              </a:solidFill>
              <a:latin typeface="Quattrocento Sans"/>
              <a:ea typeface="Quattrocento Sans"/>
              <a:cs typeface="Quattrocento Sans"/>
              <a:sym typeface="Quattrocento Sans"/>
            </a:endParaRPr>
          </a:p>
        </p:txBody>
      </p:sp>
      <p:sp>
        <p:nvSpPr>
          <p:cNvPr id="208" name="Google Shape;208;p24"/>
          <p:cNvSpPr txBox="1"/>
          <p:nvPr/>
        </p:nvSpPr>
        <p:spPr>
          <a:xfrm>
            <a:off x="3560249"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Thực hiện đăng tải các tin tức quảng bá nông sản của mình lên các kênh mạng xã hội và thậm chí là livestream giới thiệu sản phẩm</a:t>
            </a:r>
            <a:endParaRPr sz="2200">
              <a:solidFill>
                <a:schemeClr val="dk1"/>
              </a:solidFill>
              <a:latin typeface="Quattrocento Sans"/>
              <a:ea typeface="Quattrocento Sans"/>
              <a:cs typeface="Quattrocento Sans"/>
              <a:sym typeface="Quattrocento Sans"/>
            </a:endParaRPr>
          </a:p>
        </p:txBody>
      </p:sp>
      <p:sp>
        <p:nvSpPr>
          <p:cNvPr id="209" name="Google Shape;209;p24"/>
          <p:cNvSpPr txBox="1"/>
          <p:nvPr/>
        </p:nvSpPr>
        <p:spPr>
          <a:xfrm>
            <a:off x="6444273"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Mua sắm nhu yếu phẩm cho gia đình tại một cửa hàng hoặc khu chợ gần nhà. Dĩ nhiên tôi rất thích việc thanh toán bằng thẻ bởi nó rất đơn giản và dễ dàng</a:t>
            </a:r>
            <a:endParaRPr sz="2200">
              <a:solidFill>
                <a:schemeClr val="dk1"/>
              </a:solidFill>
              <a:latin typeface="Quattrocento Sans"/>
              <a:ea typeface="Quattrocento Sans"/>
              <a:cs typeface="Quattrocento Sans"/>
              <a:sym typeface="Quattrocento Sans"/>
            </a:endParaRPr>
          </a:p>
        </p:txBody>
      </p:sp>
      <p:sp>
        <p:nvSpPr>
          <p:cNvPr id="210" name="Google Shape;210;p24"/>
          <p:cNvSpPr txBox="1"/>
          <p:nvPr/>
        </p:nvSpPr>
        <p:spPr>
          <a:xfrm>
            <a:off x="9280325"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Xem lại những chương trình yêu thích của mình ngay trên tivi hoặc qua ứng dụng trên điện thoại</a:t>
            </a:r>
            <a:endParaRPr sz="2200">
              <a:solidFill>
                <a:schemeClr val="dk1"/>
              </a:solidFill>
              <a:latin typeface="Quattrocento Sans"/>
              <a:ea typeface="Quattrocento Sans"/>
              <a:cs typeface="Quattrocento Sans"/>
              <a:sym typeface="Quattrocento Sans"/>
            </a:endParaRPr>
          </a:p>
        </p:txBody>
      </p:sp>
      <p:pic>
        <p:nvPicPr>
          <p:cNvPr id="211" name="Google Shape;211;p24" descr="Remote learning maths with solid fill"/>
          <p:cNvPicPr preferRelativeResize="0"/>
          <p:nvPr/>
        </p:nvPicPr>
        <p:blipFill rotWithShape="1">
          <a:blip r:embed="rId3">
            <a:alphaModFix/>
          </a:blip>
          <a:srcRect/>
          <a:stretch/>
        </p:blipFill>
        <p:spPr>
          <a:xfrm>
            <a:off x="445223" y="785697"/>
            <a:ext cx="2560320" cy="2560320"/>
          </a:xfrm>
          <a:prstGeom prst="rect">
            <a:avLst/>
          </a:prstGeom>
          <a:noFill/>
          <a:ln>
            <a:noFill/>
          </a:ln>
        </p:spPr>
      </p:pic>
      <p:pic>
        <p:nvPicPr>
          <p:cNvPr id="212" name="Google Shape;212;p24" descr="Vlog outline"/>
          <p:cNvPicPr preferRelativeResize="0"/>
          <p:nvPr/>
        </p:nvPicPr>
        <p:blipFill rotWithShape="1">
          <a:blip r:embed="rId4">
            <a:alphaModFix/>
          </a:blip>
          <a:srcRect/>
          <a:stretch/>
        </p:blipFill>
        <p:spPr>
          <a:xfrm>
            <a:off x="3315222" y="785697"/>
            <a:ext cx="2560320" cy="2560320"/>
          </a:xfrm>
          <a:prstGeom prst="rect">
            <a:avLst/>
          </a:prstGeom>
          <a:noFill/>
          <a:ln>
            <a:noFill/>
          </a:ln>
        </p:spPr>
      </p:pic>
      <p:pic>
        <p:nvPicPr>
          <p:cNvPr id="213" name="Google Shape;213;p24" descr="Store with solid fill"/>
          <p:cNvPicPr preferRelativeResize="0"/>
          <p:nvPr/>
        </p:nvPicPr>
        <p:blipFill rotWithShape="1">
          <a:blip r:embed="rId5">
            <a:alphaModFix/>
          </a:blip>
          <a:srcRect/>
          <a:stretch/>
        </p:blipFill>
        <p:spPr>
          <a:xfrm>
            <a:off x="6196317" y="785697"/>
            <a:ext cx="2560320" cy="2560320"/>
          </a:xfrm>
          <a:prstGeom prst="rect">
            <a:avLst/>
          </a:prstGeom>
          <a:noFill/>
          <a:ln>
            <a:noFill/>
          </a:ln>
        </p:spPr>
      </p:pic>
      <p:pic>
        <p:nvPicPr>
          <p:cNvPr id="214" name="Google Shape;214;p24" descr="Monitor outline"/>
          <p:cNvPicPr preferRelativeResize="0"/>
          <p:nvPr/>
        </p:nvPicPr>
        <p:blipFill rotWithShape="1">
          <a:blip r:embed="rId6">
            <a:alphaModFix/>
          </a:blip>
          <a:srcRect/>
          <a:stretch/>
        </p:blipFill>
        <p:spPr>
          <a:xfrm>
            <a:off x="9081253" y="785697"/>
            <a:ext cx="2560320" cy="25603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cxnSp>
        <p:nvCxnSpPr>
          <p:cNvPr id="219" name="Google Shape;219;p25"/>
          <p:cNvCxnSpPr/>
          <p:nvPr/>
        </p:nvCxnSpPr>
        <p:spPr>
          <a:xfrm>
            <a:off x="3210079"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220" name="Google Shape;220;p25"/>
          <p:cNvCxnSpPr/>
          <p:nvPr/>
        </p:nvCxnSpPr>
        <p:spPr>
          <a:xfrm>
            <a:off x="6072595" y="1573887"/>
            <a:ext cx="0" cy="3710227"/>
          </a:xfrm>
          <a:prstGeom prst="straightConnector1">
            <a:avLst/>
          </a:prstGeom>
          <a:noFill/>
          <a:ln w="19050" cap="flat" cmpd="sng">
            <a:solidFill>
              <a:srgbClr val="7F7F7F"/>
            </a:solidFill>
            <a:prstDash val="solid"/>
            <a:miter lim="800000"/>
            <a:headEnd type="none" w="sm" len="sm"/>
            <a:tailEnd type="none" w="sm" len="sm"/>
          </a:ln>
        </p:spPr>
      </p:cxnSp>
      <p:cxnSp>
        <p:nvCxnSpPr>
          <p:cNvPr id="221" name="Google Shape;221;p25"/>
          <p:cNvCxnSpPr/>
          <p:nvPr/>
        </p:nvCxnSpPr>
        <p:spPr>
          <a:xfrm>
            <a:off x="8956620" y="1573887"/>
            <a:ext cx="0" cy="3710227"/>
          </a:xfrm>
          <a:prstGeom prst="straightConnector1">
            <a:avLst/>
          </a:prstGeom>
          <a:noFill/>
          <a:ln w="19050" cap="flat" cmpd="sng">
            <a:solidFill>
              <a:srgbClr val="7F7F7F"/>
            </a:solidFill>
            <a:prstDash val="solid"/>
            <a:miter lim="800000"/>
            <a:headEnd type="none" w="sm" len="sm"/>
            <a:tailEnd type="none" w="sm" len="sm"/>
          </a:ln>
        </p:spPr>
      </p:cxnSp>
      <p:sp>
        <p:nvSpPr>
          <p:cNvPr id="222" name="Google Shape;222;p25"/>
          <p:cNvSpPr txBox="1"/>
          <p:nvPr/>
        </p:nvSpPr>
        <p:spPr>
          <a:xfrm>
            <a:off x="644295" y="3511984"/>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Arial"/>
                <a:ea typeface="Arial"/>
                <a:cs typeface="Arial"/>
                <a:sym typeface="Arial"/>
              </a:rPr>
              <a:t>Video call cùng cả gia đình. Thật tuyệt khi có thể có mối liên hệ trực tiếp đó, ngay cả khi gia đình bạn đang ở mọi miền tổ quốc</a:t>
            </a:r>
            <a:endParaRPr sz="2200">
              <a:solidFill>
                <a:schemeClr val="dk1"/>
              </a:solidFill>
              <a:latin typeface="Arial"/>
              <a:ea typeface="Arial"/>
              <a:cs typeface="Arial"/>
              <a:sym typeface="Arial"/>
            </a:endParaRPr>
          </a:p>
        </p:txBody>
      </p:sp>
      <p:sp>
        <p:nvSpPr>
          <p:cNvPr id="223" name="Google Shape;223;p25"/>
          <p:cNvSpPr txBox="1"/>
          <p:nvPr/>
        </p:nvSpPr>
        <p:spPr>
          <a:xfrm>
            <a:off x="351355" y="125249"/>
            <a:ext cx="9310975" cy="5774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Quattrocento Sans"/>
              <a:buNone/>
            </a:pPr>
            <a:r>
              <a:rPr lang="en-US" sz="2400" b="1" i="0" u="none" strike="noStrike" cap="none">
                <a:solidFill>
                  <a:schemeClr val="dk1"/>
                </a:solidFill>
                <a:latin typeface="Quattrocento Sans"/>
                <a:ea typeface="Quattrocento Sans"/>
                <a:cs typeface="Quattrocento Sans"/>
                <a:sym typeface="Quattrocento Sans"/>
              </a:rPr>
              <a:t>BUỔI TỐI TỪ 7.30PM – 10PM</a:t>
            </a:r>
            <a:endParaRPr sz="2400" b="1" i="0" u="none" strike="noStrike" cap="none">
              <a:solidFill>
                <a:schemeClr val="dk1"/>
              </a:solidFill>
              <a:latin typeface="Quattrocento Sans"/>
              <a:ea typeface="Quattrocento Sans"/>
              <a:cs typeface="Quattrocento Sans"/>
              <a:sym typeface="Quattrocento Sans"/>
            </a:endParaRPr>
          </a:p>
        </p:txBody>
      </p:sp>
      <p:sp>
        <p:nvSpPr>
          <p:cNvPr id="224" name="Google Shape;224;p25"/>
          <p:cNvSpPr txBox="1"/>
          <p:nvPr/>
        </p:nvSpPr>
        <p:spPr>
          <a:xfrm>
            <a:off x="3560249"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Trong thời điểm hiện tại, tôi vẫn luôn không ngừng học tập để nâng cao kỹ năng số hay hiểu biết về nông nghiệp của mình</a:t>
            </a:r>
            <a:endParaRPr sz="2200">
              <a:solidFill>
                <a:schemeClr val="dk1"/>
              </a:solidFill>
              <a:latin typeface="Quattrocento Sans"/>
              <a:ea typeface="Quattrocento Sans"/>
              <a:cs typeface="Quattrocento Sans"/>
              <a:sym typeface="Quattrocento Sans"/>
            </a:endParaRPr>
          </a:p>
        </p:txBody>
      </p:sp>
      <p:sp>
        <p:nvSpPr>
          <p:cNvPr id="225" name="Google Shape;225;p25"/>
          <p:cNvSpPr txBox="1"/>
          <p:nvPr/>
        </p:nvSpPr>
        <p:spPr>
          <a:xfrm>
            <a:off x="6444273"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Quattrocento Sans"/>
                <a:ea typeface="Quattrocento Sans"/>
                <a:cs typeface="Quattrocento Sans"/>
                <a:sym typeface="Quattrocento Sans"/>
              </a:rPr>
              <a:t>Chợt nhớ ra mình cần phải làm thủ tục cấp lại sổ BHXH. Tôi đã được các nhân viên hỗ trợ tức thời trên hệ thống nhắn tin dù đã 10 giờ tối.</a:t>
            </a:r>
            <a:endParaRPr sz="2200">
              <a:solidFill>
                <a:schemeClr val="dk1"/>
              </a:solidFill>
              <a:latin typeface="Quattrocento Sans"/>
              <a:ea typeface="Quattrocento Sans"/>
              <a:cs typeface="Quattrocento Sans"/>
              <a:sym typeface="Quattrocento Sans"/>
            </a:endParaRPr>
          </a:p>
        </p:txBody>
      </p:sp>
      <p:sp>
        <p:nvSpPr>
          <p:cNvPr id="226" name="Google Shape;226;p25"/>
          <p:cNvSpPr txBox="1"/>
          <p:nvPr/>
        </p:nvSpPr>
        <p:spPr>
          <a:xfrm>
            <a:off x="9280325" y="3429000"/>
            <a:ext cx="2162176" cy="354787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200">
                <a:solidFill>
                  <a:schemeClr val="dk1"/>
                </a:solidFill>
                <a:latin typeface="Arial"/>
                <a:ea typeface="Arial"/>
                <a:cs typeface="Arial"/>
                <a:sym typeface="Arial"/>
              </a:rPr>
              <a:t>Sau này tôi mới nhận ra trên thực tế những người hỗ trợ tôi là một chatbot, một robot trực tuyến có thể trả lời các câu hỏi cơ bản.</a:t>
            </a:r>
            <a:endParaRPr sz="2200">
              <a:solidFill>
                <a:schemeClr val="dk1"/>
              </a:solidFill>
              <a:latin typeface="Arial"/>
              <a:ea typeface="Arial"/>
              <a:cs typeface="Arial"/>
              <a:sym typeface="Arial"/>
            </a:endParaRPr>
          </a:p>
        </p:txBody>
      </p:sp>
      <p:pic>
        <p:nvPicPr>
          <p:cNvPr id="227" name="Google Shape;227;p25" descr="Online meeting with solid fill"/>
          <p:cNvPicPr preferRelativeResize="0"/>
          <p:nvPr/>
        </p:nvPicPr>
        <p:blipFill rotWithShape="1">
          <a:blip r:embed="rId3">
            <a:alphaModFix/>
          </a:blip>
          <a:srcRect/>
          <a:stretch/>
        </p:blipFill>
        <p:spPr>
          <a:xfrm>
            <a:off x="470345" y="785697"/>
            <a:ext cx="2560320" cy="2560320"/>
          </a:xfrm>
          <a:prstGeom prst="rect">
            <a:avLst/>
          </a:prstGeom>
          <a:noFill/>
          <a:ln>
            <a:noFill/>
          </a:ln>
        </p:spPr>
      </p:pic>
      <p:pic>
        <p:nvPicPr>
          <p:cNvPr id="228" name="Google Shape;228;p25" descr="Remote learning language outline"/>
          <p:cNvPicPr preferRelativeResize="0"/>
          <p:nvPr/>
        </p:nvPicPr>
        <p:blipFill rotWithShape="1">
          <a:blip r:embed="rId4">
            <a:alphaModFix/>
          </a:blip>
          <a:srcRect/>
          <a:stretch/>
        </p:blipFill>
        <p:spPr>
          <a:xfrm>
            <a:off x="3340344" y="785697"/>
            <a:ext cx="2560320" cy="2560320"/>
          </a:xfrm>
          <a:prstGeom prst="rect">
            <a:avLst/>
          </a:prstGeom>
          <a:noFill/>
          <a:ln>
            <a:noFill/>
          </a:ln>
        </p:spPr>
      </p:pic>
      <p:pic>
        <p:nvPicPr>
          <p:cNvPr id="229" name="Google Shape;229;p25" descr="Internet Banking with solid fill"/>
          <p:cNvPicPr preferRelativeResize="0"/>
          <p:nvPr/>
        </p:nvPicPr>
        <p:blipFill rotWithShape="1">
          <a:blip r:embed="rId5">
            <a:alphaModFix/>
          </a:blip>
          <a:srcRect/>
          <a:stretch/>
        </p:blipFill>
        <p:spPr>
          <a:xfrm>
            <a:off x="6221439" y="785697"/>
            <a:ext cx="2560320" cy="2560320"/>
          </a:xfrm>
          <a:prstGeom prst="rect">
            <a:avLst/>
          </a:prstGeom>
          <a:noFill/>
          <a:ln>
            <a:noFill/>
          </a:ln>
        </p:spPr>
      </p:pic>
      <p:pic>
        <p:nvPicPr>
          <p:cNvPr id="230" name="Google Shape;230;p25" descr="Robot outline"/>
          <p:cNvPicPr preferRelativeResize="0"/>
          <p:nvPr/>
        </p:nvPicPr>
        <p:blipFill rotWithShape="1">
          <a:blip r:embed="rId6">
            <a:alphaModFix/>
          </a:blip>
          <a:srcRect/>
          <a:stretch/>
        </p:blipFill>
        <p:spPr>
          <a:xfrm>
            <a:off x="9106375" y="785697"/>
            <a:ext cx="2560320" cy="25603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2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 name="Google Shape;236;p26"/>
          <p:cNvSpPr txBox="1"/>
          <p:nvPr/>
        </p:nvSpPr>
        <p:spPr>
          <a:xfrm>
            <a:off x="965200" y="1981200"/>
            <a:ext cx="5130800" cy="402528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dirty="0" err="1">
                <a:solidFill>
                  <a:schemeClr val="dk1"/>
                </a:solidFill>
                <a:latin typeface="Quattrocento Sans"/>
                <a:ea typeface="Quattrocento Sans"/>
                <a:cs typeface="Quattrocento Sans"/>
                <a:sym typeface="Quattrocento Sans"/>
              </a:rPr>
              <a:t>Cuối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cùng</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tôi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đã</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nhận</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được</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rất</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nhiều</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điều</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mà</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không</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cần</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rời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khỏi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sự</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thoải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mái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của</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ngôi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nhà</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của</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mình</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điều</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mà</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tôi</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rất</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hạnh</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phúc</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Vì</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vậy</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đó</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là</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ngày</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thứ</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Bảy</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điển</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hình</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của</a:t>
            </a:r>
            <a:r>
              <a:rPr lang="en-US" sz="2400" dirty="0">
                <a:solidFill>
                  <a:schemeClr val="dk1"/>
                </a:solidFill>
                <a:latin typeface="Quattrocento Sans"/>
                <a:ea typeface="Quattrocento Sans"/>
                <a:cs typeface="Quattrocento Sans"/>
                <a:sym typeface="Quattrocento Sans"/>
              </a:rPr>
              <a:t> </a:t>
            </a:r>
            <a:r>
              <a:rPr lang="en-US" sz="2400" dirty="0" err="1">
                <a:solidFill>
                  <a:schemeClr val="dk1"/>
                </a:solidFill>
                <a:latin typeface="Quattrocento Sans"/>
                <a:ea typeface="Quattrocento Sans"/>
                <a:cs typeface="Quattrocento Sans"/>
                <a:sym typeface="Quattrocento Sans"/>
              </a:rPr>
              <a:t>tôi</a:t>
            </a:r>
            <a:r>
              <a:rPr lang="en-US" sz="2400" dirty="0">
                <a:solidFill>
                  <a:schemeClr val="dk1"/>
                </a:solidFill>
                <a:latin typeface="Quattrocento Sans"/>
                <a:ea typeface="Quattrocento Sans"/>
                <a:cs typeface="Quattrocento Sans"/>
                <a:sym typeface="Quattrocento Sans"/>
              </a:rPr>
              <a:t>.</a:t>
            </a:r>
            <a:endParaRPr dirty="0"/>
          </a:p>
        </p:txBody>
      </p:sp>
      <p:sp>
        <p:nvSpPr>
          <p:cNvPr id="237" name="Google Shape;237;p26"/>
          <p:cNvSpPr/>
          <p:nvPr/>
        </p:nvSpPr>
        <p:spPr>
          <a:xfrm>
            <a:off x="5510370" y="851518"/>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8" name="Google Shape;238;p26" descr="Work from home Wi-Fi with solid fill"/>
          <p:cNvPicPr preferRelativeResize="0"/>
          <p:nvPr/>
        </p:nvPicPr>
        <p:blipFill rotWithShape="1">
          <a:blip r:embed="rId3">
            <a:alphaModFix/>
          </a:blip>
          <a:srcRect/>
          <a:stretch/>
        </p:blipFill>
        <p:spPr>
          <a:xfrm>
            <a:off x="7535330" y="2105470"/>
            <a:ext cx="3217333" cy="32173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14"/>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9" name="Google Shape;99;p14"/>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0" name="Google Shape;100;p14"/>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US" sz="4000">
                <a:latin typeface="Quattrocento Sans"/>
                <a:ea typeface="Quattrocento Sans"/>
                <a:cs typeface="Quattrocento Sans"/>
                <a:sym typeface="Quattrocento Sans"/>
              </a:rPr>
              <a:t>MỤC TIÊU BÀI HỌC</a:t>
            </a:r>
            <a:endParaRPr/>
          </a:p>
        </p:txBody>
      </p:sp>
      <p:sp>
        <p:nvSpPr>
          <p:cNvPr id="101" name="Google Shape;101;p14"/>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2" name="Google Shape;102;p14"/>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200"/>
              <a:buAutoNum type="arabicPeriod"/>
            </a:pPr>
            <a:r>
              <a:rPr lang="en-US" sz="2200" dirty="0" err="1">
                <a:latin typeface="Quattrocento Sans"/>
                <a:ea typeface="Quattrocento Sans"/>
                <a:cs typeface="Quattrocento Sans"/>
                <a:sym typeface="Quattrocento Sans"/>
              </a:rPr>
              <a:t>Hiểu</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được</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những</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định</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nghĩa</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căn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bản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của</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Chuyển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đổi</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số</a:t>
            </a:r>
            <a:r>
              <a:rPr lang="en-US" sz="2200" dirty="0">
                <a:latin typeface="Quattrocento Sans"/>
                <a:ea typeface="Quattrocento Sans"/>
                <a:cs typeface="Quattrocento Sans"/>
                <a:sym typeface="Quattrocento Sans"/>
              </a:rPr>
              <a:t> qua </a:t>
            </a:r>
            <a:r>
              <a:rPr lang="en-US" sz="2200" dirty="0" err="1">
                <a:latin typeface="Quattrocento Sans"/>
                <a:ea typeface="Quattrocento Sans"/>
                <a:cs typeface="Quattrocento Sans"/>
                <a:sym typeface="Quattrocento Sans"/>
              </a:rPr>
              <a:t>ví</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dụ</a:t>
            </a:r>
            <a:r>
              <a:rPr lang="en-US" sz="2200" dirty="0">
                <a:latin typeface="Quattrocento Sans"/>
                <a:ea typeface="Quattrocento Sans"/>
                <a:cs typeface="Quattrocento Sans"/>
                <a:sym typeface="Quattrocento Sans"/>
              </a:rPr>
              <a:t> minh </a:t>
            </a:r>
            <a:r>
              <a:rPr lang="en-US" sz="2200" dirty="0" err="1">
                <a:latin typeface="Quattrocento Sans"/>
                <a:ea typeface="Quattrocento Sans"/>
                <a:cs typeface="Quattrocento Sans"/>
                <a:sym typeface="Quattrocento Sans"/>
              </a:rPr>
              <a:t>hoạ</a:t>
            </a:r>
            <a:endParaRPr dirty="0"/>
          </a:p>
          <a:p>
            <a:pPr marL="514350" lvl="0" indent="-514350" algn="l" rtl="0">
              <a:lnSpc>
                <a:spcPct val="90000"/>
              </a:lnSpc>
              <a:spcBef>
                <a:spcPts val="1000"/>
              </a:spcBef>
              <a:spcAft>
                <a:spcPts val="0"/>
              </a:spcAft>
              <a:buClr>
                <a:schemeClr val="dk1"/>
              </a:buClr>
              <a:buSzPts val="2200"/>
              <a:buAutoNum type="arabicPeriod"/>
            </a:pPr>
            <a:r>
              <a:rPr lang="en-US" sz="2200" dirty="0" err="1">
                <a:latin typeface="Quattrocento Sans"/>
                <a:ea typeface="Quattrocento Sans"/>
                <a:cs typeface="Quattrocento Sans"/>
                <a:sym typeface="Quattrocento Sans"/>
              </a:rPr>
              <a:t>Có</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những</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khái</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niệm</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cơ</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bản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về</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vai</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trò</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của</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Chuyển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đổi</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số</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trong</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cuộc</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sống</a:t>
            </a:r>
            <a:endParaRPr dirty="0"/>
          </a:p>
          <a:p>
            <a:pPr marL="514350" lvl="0" indent="-514350" algn="l" rtl="0">
              <a:lnSpc>
                <a:spcPct val="90000"/>
              </a:lnSpc>
              <a:spcBef>
                <a:spcPts val="1000"/>
              </a:spcBef>
              <a:spcAft>
                <a:spcPts val="0"/>
              </a:spcAft>
              <a:buClr>
                <a:schemeClr val="dk1"/>
              </a:buClr>
              <a:buSzPts val="2200"/>
              <a:buAutoNum type="arabicPeriod"/>
            </a:pPr>
            <a:r>
              <a:rPr lang="en-US" sz="2200" dirty="0" err="1">
                <a:latin typeface="Quattrocento Sans"/>
                <a:ea typeface="Quattrocento Sans"/>
                <a:cs typeface="Quattrocento Sans"/>
                <a:sym typeface="Quattrocento Sans"/>
              </a:rPr>
              <a:t>Nắm</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được</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điều</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cốt</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yếu</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của</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Chuyển</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đổi</a:t>
            </a:r>
            <a:r>
              <a:rPr lang="en-US" sz="2200" dirty="0">
                <a:latin typeface="Quattrocento Sans"/>
                <a:ea typeface="Quattrocento Sans"/>
                <a:cs typeface="Quattrocento Sans"/>
                <a:sym typeface="Quattrocento Sans"/>
              </a:rPr>
              <a:t> </a:t>
            </a:r>
            <a:r>
              <a:rPr lang="en-US" sz="2200" dirty="0" err="1">
                <a:latin typeface="Quattrocento Sans"/>
                <a:ea typeface="Quattrocento Sans"/>
                <a:cs typeface="Quattrocento Sans"/>
                <a:sym typeface="Quattrocento Sans"/>
              </a:rPr>
              <a:t>số</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3581400" cy="2527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27"/>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 name="Google Shape;244;p27"/>
          <p:cNvSpPr/>
          <p:nvPr/>
        </p:nvSpPr>
        <p:spPr>
          <a:xfrm>
            <a:off x="0" y="0"/>
            <a:ext cx="12192000" cy="2146816"/>
          </a:xfrm>
          <a:prstGeom prst="rect">
            <a:avLst/>
          </a:prstGeom>
          <a:solidFill>
            <a:srgbClr val="D8D8D8">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 name="Google Shape;245;p27"/>
          <p:cNvSpPr/>
          <p:nvPr/>
        </p:nvSpPr>
        <p:spPr>
          <a:xfrm rot="5400000">
            <a:off x="-103361" y="6131892"/>
            <a:ext cx="524256"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6" name="Google Shape;246;p27"/>
          <p:cNvSpPr/>
          <p:nvPr/>
        </p:nvSpPr>
        <p:spPr>
          <a:xfrm rot="-5400000" flipH="1">
            <a:off x="5998176" y="277912"/>
            <a:ext cx="524256" cy="1186339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27"/>
          <p:cNvSpPr/>
          <p:nvPr/>
        </p:nvSpPr>
        <p:spPr>
          <a:xfrm>
            <a:off x="329185" y="252538"/>
            <a:ext cx="3494670" cy="6352924"/>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8" name="Google Shape;248;p27" descr="Desk with solid fill"/>
          <p:cNvPicPr preferRelativeResize="0"/>
          <p:nvPr/>
        </p:nvPicPr>
        <p:blipFill rotWithShape="1">
          <a:blip r:embed="rId3">
            <a:alphaModFix/>
          </a:blip>
          <a:srcRect/>
          <a:stretch/>
        </p:blipFill>
        <p:spPr>
          <a:xfrm>
            <a:off x="1396809" y="393681"/>
            <a:ext cx="1374838" cy="1374838"/>
          </a:xfrm>
          <a:prstGeom prst="rect">
            <a:avLst/>
          </a:prstGeom>
          <a:noFill/>
          <a:ln>
            <a:noFill/>
          </a:ln>
        </p:spPr>
      </p:pic>
      <p:pic>
        <p:nvPicPr>
          <p:cNvPr id="249" name="Google Shape;249;p27" descr="Flying Money outline"/>
          <p:cNvPicPr preferRelativeResize="0"/>
          <p:nvPr/>
        </p:nvPicPr>
        <p:blipFill rotWithShape="1">
          <a:blip r:embed="rId4">
            <a:alphaModFix/>
          </a:blip>
          <a:srcRect/>
          <a:stretch/>
        </p:blipFill>
        <p:spPr>
          <a:xfrm>
            <a:off x="1396809" y="1943317"/>
            <a:ext cx="1374838" cy="1374838"/>
          </a:xfrm>
          <a:prstGeom prst="rect">
            <a:avLst/>
          </a:prstGeom>
          <a:noFill/>
          <a:ln>
            <a:noFill/>
          </a:ln>
        </p:spPr>
      </p:pic>
      <p:pic>
        <p:nvPicPr>
          <p:cNvPr id="250" name="Google Shape;250;p27" descr="Fever outline"/>
          <p:cNvPicPr preferRelativeResize="0"/>
          <p:nvPr/>
        </p:nvPicPr>
        <p:blipFill rotWithShape="1">
          <a:blip r:embed="rId5">
            <a:alphaModFix/>
          </a:blip>
          <a:srcRect/>
          <a:stretch/>
        </p:blipFill>
        <p:spPr>
          <a:xfrm>
            <a:off x="1396810" y="3492952"/>
            <a:ext cx="1374838" cy="1374838"/>
          </a:xfrm>
          <a:prstGeom prst="rect">
            <a:avLst/>
          </a:prstGeom>
          <a:noFill/>
          <a:ln>
            <a:noFill/>
          </a:ln>
        </p:spPr>
      </p:pic>
      <p:pic>
        <p:nvPicPr>
          <p:cNvPr id="251" name="Google Shape;251;p27" descr="Agriculture with solid fill"/>
          <p:cNvPicPr preferRelativeResize="0"/>
          <p:nvPr/>
        </p:nvPicPr>
        <p:blipFill rotWithShape="1">
          <a:blip r:embed="rId6">
            <a:alphaModFix/>
          </a:blip>
          <a:srcRect/>
          <a:stretch/>
        </p:blipFill>
        <p:spPr>
          <a:xfrm>
            <a:off x="1396810" y="5042588"/>
            <a:ext cx="1374838" cy="1374838"/>
          </a:xfrm>
          <a:prstGeom prst="rect">
            <a:avLst/>
          </a:prstGeom>
          <a:noFill/>
          <a:ln>
            <a:noFill/>
          </a:ln>
        </p:spPr>
      </p:pic>
      <p:sp>
        <p:nvSpPr>
          <p:cNvPr id="252" name="Google Shape;252;p27"/>
          <p:cNvSpPr txBox="1"/>
          <p:nvPr/>
        </p:nvSpPr>
        <p:spPr>
          <a:xfrm>
            <a:off x="4488873" y="2620641"/>
            <a:ext cx="7115139" cy="30237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Trước khi áp dụng những thành tựu của Chuyển đổi số thì cuộc sống của anh Nam có rất nhiều mệt mỏi</a:t>
            </a:r>
            <a:endParaRPr sz="2000">
              <a:solidFill>
                <a:schemeClr val="dk1"/>
              </a:solidFill>
              <a:latin typeface="Quattrocento Sans"/>
              <a:ea typeface="Quattrocento Sans"/>
              <a:cs typeface="Quattrocento Sans"/>
              <a:sym typeface="Quattrocento Sans"/>
            </a:endParaRPr>
          </a:p>
          <a:p>
            <a:pPr marL="0" marR="0" lvl="0" indent="0" algn="l" rtl="0">
              <a:lnSpc>
                <a:spcPct val="90000"/>
              </a:lnSpc>
              <a:spcBef>
                <a:spcPts val="6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Làm nông nghiệp chứa đựng rất nhiều rủi ro, được mùa thì mất giá, bị phụ thuộc vào thời tiết, thiên nhiên, nông sản giá trị thấp.</a:t>
            </a:r>
            <a:endParaRPr/>
          </a:p>
          <a:p>
            <a:pPr marL="0" marR="0" lvl="0" indent="0" algn="l" rtl="0">
              <a:lnSpc>
                <a:spcPct val="90000"/>
              </a:lnSpc>
              <a:spcBef>
                <a:spcPts val="6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Bị tư thương ép giá, tổn thất nhiều lợi nhuận</a:t>
            </a:r>
            <a:endParaRPr sz="2000">
              <a:solidFill>
                <a:schemeClr val="dk1"/>
              </a:solidFill>
              <a:latin typeface="Quattrocento Sans"/>
              <a:ea typeface="Quattrocento Sans"/>
              <a:cs typeface="Quattrocento Sans"/>
              <a:sym typeface="Quattrocento Sans"/>
            </a:endParaRPr>
          </a:p>
          <a:p>
            <a:pPr marL="0" marR="0" lvl="0" indent="0" algn="l" rtl="0">
              <a:lnSpc>
                <a:spcPct val="90000"/>
              </a:lnSpc>
              <a:spcBef>
                <a:spcPts val="6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Con cái không được học tập những kiến thức mới mẻ nhất</a:t>
            </a:r>
            <a:endParaRPr sz="2000">
              <a:solidFill>
                <a:schemeClr val="dk1"/>
              </a:solidFill>
              <a:latin typeface="Quattrocento Sans"/>
              <a:ea typeface="Quattrocento Sans"/>
              <a:cs typeface="Quattrocento Sans"/>
              <a:sym typeface="Quattrocento Sans"/>
            </a:endParaRPr>
          </a:p>
          <a:p>
            <a:pPr marL="0" marR="0" lvl="0" indent="0" algn="l" rtl="0">
              <a:lnSpc>
                <a:spcPct val="90000"/>
              </a:lnSpc>
              <a:spcBef>
                <a:spcPts val="6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Mỗi lần ốm nặng đều cần di chuyển rất xa và tốn kém lên các bệnh viện xa.</a:t>
            </a:r>
            <a:endParaRPr/>
          </a:p>
        </p:txBody>
      </p:sp>
      <p:sp>
        <p:nvSpPr>
          <p:cNvPr id="253" name="Google Shape;253;p27"/>
          <p:cNvSpPr txBox="1"/>
          <p:nvPr/>
        </p:nvSpPr>
        <p:spPr>
          <a:xfrm>
            <a:off x="4153040" y="458476"/>
            <a:ext cx="8038959" cy="162232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700"/>
              <a:buFont typeface="Quattrocento Sans"/>
              <a:buNone/>
            </a:pPr>
            <a:r>
              <a:rPr lang="en-US" sz="3700" b="1" i="0" u="none" strike="noStrike" cap="none">
                <a:solidFill>
                  <a:schemeClr val="dk1"/>
                </a:solidFill>
                <a:latin typeface="Quattrocento Sans"/>
                <a:ea typeface="Quattrocento Sans"/>
                <a:cs typeface="Quattrocento Sans"/>
                <a:sym typeface="Quattrocento Sans"/>
              </a:rPr>
              <a:t>Cuộc sống của anh Nam đã thay đổi rất nhiều so với trước kia</a:t>
            </a:r>
            <a:endParaRPr sz="3700" b="1" i="0" u="none" strike="noStrike" cap="non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7"/>
        <p:cNvGrpSpPr/>
        <p:nvPr/>
      </p:nvGrpSpPr>
      <p:grpSpPr>
        <a:xfrm>
          <a:off x="0" y="0"/>
          <a:ext cx="0" cy="0"/>
          <a:chOff x="0" y="0"/>
          <a:chExt cx="0" cy="0"/>
        </a:xfrm>
      </p:grpSpPr>
      <p:sp>
        <p:nvSpPr>
          <p:cNvPr id="258" name="Google Shape;258;p2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28"/>
          <p:cNvSpPr txBox="1"/>
          <p:nvPr/>
        </p:nvSpPr>
        <p:spPr>
          <a:xfrm>
            <a:off x="965202" y="1946018"/>
            <a:ext cx="4048344" cy="353623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2400">
                <a:solidFill>
                  <a:schemeClr val="dk1"/>
                </a:solidFill>
                <a:latin typeface="Quattrocento Sans"/>
                <a:ea typeface="Quattrocento Sans"/>
                <a:cs typeface="Quattrocento Sans"/>
                <a:sym typeface="Quattrocento Sans"/>
              </a:rPr>
              <a:t>Anh Nam vẫn là anh Nam nhưng nhờ chuyển đổi số anh Nam đã có cuộc sống hạnh phúc hơn, no ấm hơn và đó cũng là sự chuyển biến đang diễn ra hàng ngày tại Việt Nam.</a:t>
            </a:r>
            <a:endParaRPr/>
          </a:p>
        </p:txBody>
      </p:sp>
      <p:sp>
        <p:nvSpPr>
          <p:cNvPr id="260" name="Google Shape;260;p28"/>
          <p:cNvSpPr/>
          <p:nvPr/>
        </p:nvSpPr>
        <p:spPr>
          <a:xfrm>
            <a:off x="5510370" y="851518"/>
            <a:ext cx="6184806" cy="5154967"/>
          </a:xfrm>
          <a:custGeom>
            <a:avLst/>
            <a:gdLst/>
            <a:ahLst/>
            <a:cxnLst/>
            <a:rect l="l" t="t" r="r" b="b"/>
            <a:pathLst>
              <a:path w="6184806" h="5154967" extrusionOk="0">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 name="Google Shape;261;p28" descr="Smiling with hearts face outline with solid fill"/>
          <p:cNvPicPr preferRelativeResize="0"/>
          <p:nvPr/>
        </p:nvPicPr>
        <p:blipFill rotWithShape="1">
          <a:blip r:embed="rId3">
            <a:alphaModFix/>
          </a:blip>
          <a:srcRect/>
          <a:stretch/>
        </p:blipFill>
        <p:spPr>
          <a:xfrm>
            <a:off x="7535330" y="2105470"/>
            <a:ext cx="3217333" cy="32173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6" name="Google Shape;266;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29"/>
          <p:cNvSpPr txBox="1">
            <a:spLocks noGrp="1"/>
          </p:cNvSpPr>
          <p:nvPr>
            <p:ph type="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800"/>
              <a:buFont typeface="Quattrocento Sans"/>
              <a:buNone/>
            </a:pPr>
            <a:r>
              <a:rPr lang="en-US" sz="6800" dirty="0">
                <a:solidFill>
                  <a:schemeClr val="dk1"/>
                </a:solidFill>
                <a:latin typeface="+mn-lt"/>
                <a:ea typeface="Quattrocento Sans"/>
                <a:cs typeface="Quattrocento Sans"/>
                <a:sym typeface="Quattrocento Sans"/>
              </a:rPr>
              <a:t>4. </a:t>
            </a:r>
            <a:r>
              <a:rPr lang="en-US" sz="6800" dirty="0" err="1">
                <a:solidFill>
                  <a:schemeClr val="dk1"/>
                </a:solidFill>
                <a:latin typeface="+mn-lt"/>
                <a:ea typeface="Quattrocento Sans"/>
                <a:cs typeface="Quattrocento Sans"/>
                <a:sym typeface="Quattrocento Sans"/>
              </a:rPr>
              <a:t>Người</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dân</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là</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trung</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tâm</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của</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chuyển</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đổi</a:t>
            </a:r>
            <a:r>
              <a:rPr lang="en-US" sz="6800" dirty="0">
                <a:solidFill>
                  <a:schemeClr val="dk1"/>
                </a:solidFill>
                <a:latin typeface="+mn-lt"/>
                <a:ea typeface="Quattrocento Sans"/>
                <a:cs typeface="Quattrocento Sans"/>
                <a:sym typeface="Quattrocento Sans"/>
              </a:rPr>
              <a:t> </a:t>
            </a:r>
            <a:r>
              <a:rPr lang="en-US" sz="6800" dirty="0" err="1">
                <a:solidFill>
                  <a:schemeClr val="dk1"/>
                </a:solidFill>
                <a:latin typeface="+mn-lt"/>
                <a:ea typeface="Quattrocento Sans"/>
                <a:cs typeface="Quattrocento Sans"/>
                <a:sym typeface="Quattrocento Sans"/>
              </a:rPr>
              <a:t>số</a:t>
            </a:r>
            <a:endParaRPr sz="6800" dirty="0">
              <a:solidFill>
                <a:schemeClr val="dk1"/>
              </a:solidFill>
              <a:latin typeface="+mn-lt"/>
              <a:ea typeface="Quattrocento Sans"/>
              <a:cs typeface="Quattrocento Sans"/>
              <a:sym typeface="Quattrocento Sans"/>
            </a:endParaRPr>
          </a:p>
        </p:txBody>
      </p:sp>
      <p:sp>
        <p:nvSpPr>
          <p:cNvPr id="268" name="Google Shape;268;p29"/>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69" name="Google Shape;269;p29"/>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p:nvPr/>
        </p:nvSpPr>
        <p:spPr>
          <a:xfrm>
            <a:off x="612648" y="1078992"/>
            <a:ext cx="6268770" cy="1536192"/>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5200"/>
              <a:buFont typeface="Quattrocento Sans"/>
              <a:buNone/>
            </a:pPr>
            <a:r>
              <a:rPr lang="en-US" sz="5200" b="1" i="0" u="none" strike="noStrike" cap="none" dirty="0" err="1">
                <a:solidFill>
                  <a:schemeClr val="dk1"/>
                </a:solidFill>
                <a:latin typeface="Quattrocento Sans"/>
                <a:ea typeface="Quattrocento Sans"/>
                <a:cs typeface="Quattrocento Sans"/>
                <a:sym typeface="Quattrocento Sans"/>
              </a:rPr>
              <a:t>Việt</a:t>
            </a:r>
            <a:r>
              <a:rPr lang="en-US" sz="5200" b="1" i="0" u="none" strike="noStrike" cap="none" dirty="0">
                <a:solidFill>
                  <a:schemeClr val="dk1"/>
                </a:solidFill>
                <a:latin typeface="Quattrocento Sans"/>
                <a:ea typeface="Quattrocento Sans"/>
                <a:cs typeface="Quattrocento Sans"/>
                <a:sym typeface="Quattrocento Sans"/>
              </a:rPr>
              <a:t> Nam </a:t>
            </a:r>
            <a:r>
              <a:rPr lang="en-US" sz="5200" b="1" i="0" u="none" strike="noStrike" cap="none" dirty="0" err="1">
                <a:solidFill>
                  <a:schemeClr val="dk1"/>
                </a:solidFill>
                <a:latin typeface="Quattrocento Sans"/>
                <a:ea typeface="Quattrocento Sans"/>
                <a:cs typeface="Quattrocento Sans"/>
                <a:sym typeface="Quattrocento Sans"/>
              </a:rPr>
              <a:t>vì</a:t>
            </a:r>
            <a:r>
              <a:rPr lang="en-US" sz="5200" b="1" i="0" u="none" strike="noStrike" cap="none" dirty="0">
                <a:solidFill>
                  <a:schemeClr val="dk1"/>
                </a:solidFill>
                <a:latin typeface="Quattrocento Sans"/>
                <a:ea typeface="Quattrocento Sans"/>
                <a:cs typeface="Quattrocento Sans"/>
                <a:sym typeface="Quattrocento Sans"/>
              </a:rPr>
              <a:t> </a:t>
            </a:r>
            <a:r>
              <a:rPr lang="en-US" sz="5200" b="1" i="0" u="none" strike="noStrike" cap="none" dirty="0" err="1">
                <a:solidFill>
                  <a:schemeClr val="dk1"/>
                </a:solidFill>
                <a:latin typeface="Quattrocento Sans"/>
                <a:ea typeface="Quattrocento Sans"/>
                <a:cs typeface="Quattrocento Sans"/>
                <a:sym typeface="Quattrocento Sans"/>
              </a:rPr>
              <a:t>sao</a:t>
            </a:r>
            <a:r>
              <a:rPr lang="en-US" sz="5200" b="1" i="0" u="none" strike="noStrike" cap="none" dirty="0">
                <a:solidFill>
                  <a:schemeClr val="dk1"/>
                </a:solidFill>
                <a:latin typeface="Quattrocento Sans"/>
                <a:ea typeface="Quattrocento Sans"/>
                <a:cs typeface="Quattrocento Sans"/>
                <a:sym typeface="Quattrocento Sans"/>
              </a:rPr>
              <a:t> </a:t>
            </a:r>
            <a:r>
              <a:rPr lang="en-US" sz="5200" b="1" i="0" u="none" strike="noStrike" cap="none" dirty="0" err="1">
                <a:solidFill>
                  <a:schemeClr val="dk1"/>
                </a:solidFill>
                <a:latin typeface="Quattrocento Sans"/>
                <a:ea typeface="Quattrocento Sans"/>
                <a:cs typeface="Quattrocento Sans"/>
                <a:sym typeface="Quattrocento Sans"/>
              </a:rPr>
              <a:t>cần</a:t>
            </a:r>
            <a:r>
              <a:rPr lang="en-US" sz="5200" b="1" i="0" u="none" strike="noStrike" cap="none" dirty="0">
                <a:solidFill>
                  <a:schemeClr val="dk1"/>
                </a:solidFill>
                <a:latin typeface="Quattrocento Sans"/>
                <a:ea typeface="Quattrocento Sans"/>
                <a:cs typeface="Quattrocento Sans"/>
                <a:sym typeface="Quattrocento Sans"/>
              </a:rPr>
              <a:t> </a:t>
            </a:r>
            <a:r>
              <a:rPr lang="en-US" sz="5200" b="1" i="0" u="none" strike="noStrike" cap="none" dirty="0" err="1">
                <a:solidFill>
                  <a:schemeClr val="dk1"/>
                </a:solidFill>
                <a:latin typeface="Quattrocento Sans"/>
                <a:ea typeface="Quattrocento Sans"/>
                <a:cs typeface="Quattrocento Sans"/>
                <a:sym typeface="Quattrocento Sans"/>
              </a:rPr>
              <a:t>chuyển</a:t>
            </a:r>
            <a:r>
              <a:rPr lang="en-US" sz="5200" b="1" i="0" u="none" strike="noStrike" cap="none" dirty="0">
                <a:solidFill>
                  <a:schemeClr val="dk1"/>
                </a:solidFill>
                <a:latin typeface="Quattrocento Sans"/>
                <a:ea typeface="Quattrocento Sans"/>
                <a:cs typeface="Quattrocento Sans"/>
                <a:sym typeface="Quattrocento Sans"/>
              </a:rPr>
              <a:t> </a:t>
            </a:r>
            <a:r>
              <a:rPr lang="en-US" sz="5200" b="1" i="0" u="none" strike="noStrike" cap="none" dirty="0" err="1">
                <a:solidFill>
                  <a:schemeClr val="dk1"/>
                </a:solidFill>
                <a:latin typeface="Quattrocento Sans"/>
                <a:ea typeface="Quattrocento Sans"/>
                <a:cs typeface="Quattrocento Sans"/>
                <a:sym typeface="Quattrocento Sans"/>
              </a:rPr>
              <a:t>đổi</a:t>
            </a:r>
            <a:r>
              <a:rPr lang="en-US" sz="5200" b="1" i="0" u="none" strike="noStrike" cap="none" dirty="0">
                <a:solidFill>
                  <a:schemeClr val="dk1"/>
                </a:solidFill>
                <a:latin typeface="Quattrocento Sans"/>
                <a:ea typeface="Quattrocento Sans"/>
                <a:cs typeface="Quattrocento Sans"/>
                <a:sym typeface="Quattrocento Sans"/>
              </a:rPr>
              <a:t> </a:t>
            </a:r>
            <a:r>
              <a:rPr lang="en-US" sz="5200" b="1" i="0" u="none" strike="noStrike" cap="none" dirty="0" err="1">
                <a:solidFill>
                  <a:schemeClr val="dk1"/>
                </a:solidFill>
                <a:latin typeface="Quattrocento Sans"/>
                <a:ea typeface="Quattrocento Sans"/>
                <a:cs typeface="Quattrocento Sans"/>
                <a:sym typeface="Quattrocento Sans"/>
              </a:rPr>
              <a:t>số</a:t>
            </a:r>
            <a:r>
              <a:rPr lang="en-US" sz="5200" b="1" i="0" u="none" strike="noStrike" cap="none" dirty="0">
                <a:solidFill>
                  <a:schemeClr val="dk1"/>
                </a:solidFill>
                <a:latin typeface="Quattrocento Sans"/>
                <a:ea typeface="Quattrocento Sans"/>
                <a:cs typeface="Quattrocento Sans"/>
                <a:sym typeface="Quattrocento Sans"/>
              </a:rPr>
              <a:t>?</a:t>
            </a:r>
            <a:endParaRPr sz="5200" b="1" i="0" u="none" strike="noStrike" cap="none" dirty="0">
              <a:solidFill>
                <a:schemeClr val="dk1"/>
              </a:solidFill>
              <a:latin typeface="Quattrocento Sans"/>
              <a:ea typeface="Quattrocento Sans"/>
              <a:cs typeface="Quattrocento Sans"/>
              <a:sym typeface="Quattrocento Sans"/>
            </a:endParaRPr>
          </a:p>
        </p:txBody>
      </p:sp>
      <p:sp>
        <p:nvSpPr>
          <p:cNvPr id="275" name="Google Shape;275;p30"/>
          <p:cNvSpPr/>
          <p:nvPr/>
        </p:nvSpPr>
        <p:spPr>
          <a:xfrm>
            <a:off x="639270" y="2755075"/>
            <a:ext cx="6244957" cy="342626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800" dirty="0" err="1">
                <a:solidFill>
                  <a:schemeClr val="dk1"/>
                </a:solidFill>
                <a:latin typeface="Quattrocento Sans"/>
                <a:ea typeface="Quattrocento Sans"/>
                <a:cs typeface="Quattrocento Sans"/>
                <a:sym typeface="Quattrocento Sans"/>
              </a:rPr>
              <a:t>Chuyển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đổi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số</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mở</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ra</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cơ</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hội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chưa</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từng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có</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cho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Việt</a:t>
            </a:r>
            <a:r>
              <a:rPr lang="en-US" sz="1800" dirty="0">
                <a:solidFill>
                  <a:schemeClr val="dk1"/>
                </a:solidFill>
                <a:latin typeface="Quattrocento Sans"/>
                <a:ea typeface="Quattrocento Sans"/>
                <a:cs typeface="Quattrocento Sans"/>
                <a:sym typeface="Quattrocento Sans"/>
              </a:rPr>
              <a:t> Nam </a:t>
            </a:r>
            <a:r>
              <a:rPr lang="en-US" sz="1800" dirty="0" err="1">
                <a:solidFill>
                  <a:schemeClr val="dk1"/>
                </a:solidFill>
                <a:latin typeface="Quattrocento Sans"/>
                <a:ea typeface="Quattrocento Sans"/>
                <a:cs typeface="Quattrocento Sans"/>
                <a:sym typeface="Quattrocento Sans"/>
              </a:rPr>
              <a:t>Chính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phủ</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số</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giúp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Chính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phủ</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hoạt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động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hiệu</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quả</a:t>
            </a:r>
            <a:r>
              <a:rPr lang="en-US" sz="1800" dirty="0">
                <a:solidFill>
                  <a:schemeClr val="dk1"/>
                </a:solidFill>
                <a:latin typeface="Quattrocento Sans"/>
                <a:ea typeface="Quattrocento Sans"/>
                <a:cs typeface="Quattrocento Sans"/>
                <a:sym typeface="Quattrocento Sans"/>
              </a:rPr>
              <a:t> , </a:t>
            </a:r>
            <a:r>
              <a:rPr lang="en-US" sz="1800" dirty="0" err="1">
                <a:solidFill>
                  <a:schemeClr val="dk1"/>
                </a:solidFill>
                <a:latin typeface="Quattrocento Sans"/>
                <a:ea typeface="Quattrocento Sans"/>
                <a:cs typeface="Quattrocento Sans"/>
                <a:sym typeface="Quattrocento Sans"/>
              </a:rPr>
              <a:t>hiệu</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lực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hơn</a:t>
            </a:r>
            <a:r>
              <a:rPr lang="en-US" sz="1800" dirty="0">
                <a:solidFill>
                  <a:schemeClr val="dk1"/>
                </a:solidFill>
                <a:latin typeface="Quattrocento Sans"/>
                <a:ea typeface="Quattrocento Sans"/>
                <a:cs typeface="Quattrocento Sans"/>
                <a:sym typeface="Quattrocento Sans"/>
              </a:rPr>
              <a:t>, minh </a:t>
            </a:r>
            <a:r>
              <a:rPr lang="en-US" sz="1800" dirty="0" err="1">
                <a:solidFill>
                  <a:schemeClr val="dk1"/>
                </a:solidFill>
                <a:latin typeface="Quattrocento Sans"/>
                <a:ea typeface="Quattrocento Sans"/>
                <a:cs typeface="Quattrocento Sans"/>
                <a:sym typeface="Quattrocento Sans"/>
              </a:rPr>
              <a:t>bạch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hơn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giảm</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tham</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nhũng</a:t>
            </a:r>
            <a:r>
              <a:rPr lang="en-US" sz="1800" dirty="0">
                <a:solidFill>
                  <a:schemeClr val="dk1"/>
                </a:solidFill>
                <a:latin typeface="Quattrocento Sans"/>
                <a:ea typeface="Quattrocento Sans"/>
                <a:cs typeface="Quattrocento Sans"/>
                <a:sym typeface="Quattrocento Sans"/>
              </a:rPr>
              <a:t>.</a:t>
            </a:r>
            <a:endParaRPr dirty="0"/>
          </a:p>
          <a:p>
            <a:pPr marL="0" marR="0" lvl="0" indent="0" algn="l" rtl="0">
              <a:lnSpc>
                <a:spcPct val="90000"/>
              </a:lnSpc>
              <a:spcBef>
                <a:spcPts val="1500"/>
              </a:spcBef>
              <a:spcAft>
                <a:spcPts val="0"/>
              </a:spcAft>
              <a:buNone/>
            </a:pPr>
            <a:r>
              <a:rPr lang="en-US" sz="1800" dirty="0" err="1">
                <a:solidFill>
                  <a:schemeClr val="dk1"/>
                </a:solidFill>
                <a:latin typeface="Quattrocento Sans"/>
                <a:ea typeface="Quattrocento Sans"/>
                <a:cs typeface="Quattrocento Sans"/>
                <a:sym typeface="Quattrocento Sans"/>
              </a:rPr>
              <a:t>Kinh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tế</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số</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thúc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đẩy</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đổi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mới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sáng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tạo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tạo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ra</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giá</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trị</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mới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giúp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tăng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năng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suất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lao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động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tạo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động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lực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tăng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trưởng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mới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thoát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bẫy</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thu</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nhập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trung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bình</a:t>
            </a:r>
            <a:r>
              <a:rPr lang="en-US" sz="1800" dirty="0">
                <a:solidFill>
                  <a:schemeClr val="dk1"/>
                </a:solidFill>
                <a:latin typeface="Quattrocento Sans"/>
                <a:ea typeface="Quattrocento Sans"/>
                <a:cs typeface="Quattrocento Sans"/>
                <a:sym typeface="Quattrocento Sans"/>
              </a:rPr>
              <a:t>.</a:t>
            </a:r>
            <a:endParaRPr dirty="0"/>
          </a:p>
          <a:p>
            <a:pPr marL="0" marR="0" lvl="0" indent="0" algn="l" rtl="0">
              <a:lnSpc>
                <a:spcPct val="90000"/>
              </a:lnSpc>
              <a:spcBef>
                <a:spcPts val="1500"/>
              </a:spcBef>
              <a:spcAft>
                <a:spcPts val="0"/>
              </a:spcAft>
              <a:buNone/>
            </a:pPr>
            <a:r>
              <a:rPr lang="en-US" sz="1800" dirty="0" err="1">
                <a:solidFill>
                  <a:schemeClr val="dk1"/>
                </a:solidFill>
                <a:latin typeface="Quattrocento Sans"/>
                <a:ea typeface="Quattrocento Sans"/>
                <a:cs typeface="Quattrocento Sans"/>
                <a:sym typeface="Quattrocento Sans"/>
              </a:rPr>
              <a:t>Xã</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hội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số</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giúp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người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dân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bình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đẳng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về</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cơ</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hội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tiếp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cận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dịch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vụ</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đào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tạo</a:t>
            </a:r>
            <a:r>
              <a:rPr lang="en-US" sz="1800" dirty="0">
                <a:solidFill>
                  <a:schemeClr val="dk1"/>
                </a:solidFill>
                <a:latin typeface="Quattrocento Sans"/>
                <a:ea typeface="Quattrocento Sans"/>
                <a:cs typeface="Quattrocento Sans"/>
                <a:sym typeface="Quattrocento Sans"/>
              </a:rPr>
              <a:t>, tri </a:t>
            </a:r>
            <a:r>
              <a:rPr lang="en-US" sz="1800" dirty="0" err="1">
                <a:solidFill>
                  <a:schemeClr val="dk1"/>
                </a:solidFill>
                <a:latin typeface="Quattrocento Sans"/>
                <a:ea typeface="Quattrocento Sans"/>
                <a:cs typeface="Quattrocento Sans"/>
                <a:sym typeface="Quattrocento Sans"/>
              </a:rPr>
              <a:t>thức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thu</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hẹp</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khoảng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cách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phát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triển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giảm</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bất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bình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đẳng</a:t>
            </a:r>
            <a:r>
              <a:rPr lang="en-US" sz="1800" dirty="0">
                <a:solidFill>
                  <a:schemeClr val="dk1"/>
                </a:solidFill>
                <a:latin typeface="Quattrocento Sans"/>
                <a:ea typeface="Quattrocento Sans"/>
                <a:cs typeface="Quattrocento Sans"/>
                <a:sym typeface="Quattrocento Sans"/>
              </a:rPr>
              <a:t>.</a:t>
            </a:r>
            <a:endParaRPr dirty="0"/>
          </a:p>
          <a:p>
            <a:pPr marL="0" marR="0" lvl="0" indent="0" algn="l" rtl="0">
              <a:lnSpc>
                <a:spcPct val="90000"/>
              </a:lnSpc>
              <a:spcBef>
                <a:spcPts val="1500"/>
              </a:spcBef>
              <a:spcAft>
                <a:spcPts val="0"/>
              </a:spcAft>
              <a:buNone/>
            </a:pPr>
            <a:r>
              <a:rPr lang="en-US" sz="1800" dirty="0" err="1">
                <a:solidFill>
                  <a:schemeClr val="dk1"/>
                </a:solidFill>
                <a:latin typeface="Quattrocento Sans"/>
                <a:ea typeface="Quattrocento Sans"/>
                <a:cs typeface="Quattrocento Sans"/>
                <a:sym typeface="Quattrocento Sans"/>
              </a:rPr>
              <a:t>Các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ngành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lĩnh</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vực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được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tối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ưu</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thông</a:t>
            </a:r>
            <a:r>
              <a:rPr lang="en-US" sz="1800" dirty="0">
                <a:solidFill>
                  <a:schemeClr val="dk1"/>
                </a:solidFill>
                <a:latin typeface="Quattrocento Sans"/>
                <a:ea typeface="Quattrocento Sans"/>
                <a:cs typeface="Quattrocento Sans"/>
                <a:sym typeface="Quattrocento Sans"/>
              </a:rPr>
              <a:t> minh </a:t>
            </a:r>
            <a:r>
              <a:rPr lang="en-US" sz="1800" dirty="0" err="1">
                <a:solidFill>
                  <a:schemeClr val="dk1"/>
                </a:solidFill>
                <a:latin typeface="Quattrocento Sans"/>
                <a:ea typeface="Quattrocento Sans"/>
                <a:cs typeface="Quattrocento Sans"/>
                <a:sym typeface="Quattrocento Sans"/>
              </a:rPr>
              <a:t>hoá</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hướng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đến</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nâng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cao</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trải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nghiệm</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và</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chất</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lượng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cuộc</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sống</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của</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người</a:t>
            </a:r>
            <a:r>
              <a:rPr lang="en-US" sz="1800" dirty="0">
                <a:solidFill>
                  <a:schemeClr val="dk1"/>
                </a:solidFill>
                <a:latin typeface="Quattrocento Sans"/>
                <a:ea typeface="Quattrocento Sans"/>
                <a:cs typeface="Quattrocento Sans"/>
                <a:sym typeface="Quattrocento Sans"/>
              </a:rPr>
              <a:t> </a:t>
            </a:r>
            <a:r>
              <a:rPr lang="en-US" sz="1800" dirty="0" err="1">
                <a:solidFill>
                  <a:schemeClr val="dk1"/>
                </a:solidFill>
                <a:latin typeface="Quattrocento Sans"/>
                <a:ea typeface="Quattrocento Sans"/>
                <a:cs typeface="Quattrocento Sans"/>
                <a:sym typeface="Quattrocento Sans"/>
              </a:rPr>
              <a:t>dân</a:t>
            </a:r>
            <a:r>
              <a:rPr lang="en-US" sz="1800" dirty="0">
                <a:solidFill>
                  <a:schemeClr val="dk1"/>
                </a:solidFill>
                <a:latin typeface="Quattrocento Sans"/>
                <a:ea typeface="Quattrocento Sans"/>
                <a:cs typeface="Quattrocento Sans"/>
                <a:sym typeface="Quattrocento Sans"/>
              </a:rPr>
              <a:t>.</a:t>
            </a:r>
            <a:endParaRPr dirty="0"/>
          </a:p>
        </p:txBody>
      </p:sp>
      <p:pic>
        <p:nvPicPr>
          <p:cNvPr id="276" name="Google Shape;276;p30" descr="Việt Nam Thời Chuyển Đổi Số – Nhà sách Thái Hà"/>
          <p:cNvPicPr preferRelativeResize="0"/>
          <p:nvPr/>
        </p:nvPicPr>
        <p:blipFill rotWithShape="1">
          <a:blip r:embed="rId3">
            <a:alphaModFix/>
          </a:blip>
          <a:srcRect r="-2" b="2231"/>
          <a:stretch/>
        </p:blipFill>
        <p:spPr>
          <a:xfrm>
            <a:off x="7684007" y="603504"/>
            <a:ext cx="4050792" cy="5577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31"/>
          <p:cNvSpPr/>
          <p:nvPr/>
        </p:nvSpPr>
        <p:spPr>
          <a:xfrm>
            <a:off x="152400" y="15240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31"/>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00"/>
              <a:buFont typeface="Quattrocento Sans"/>
              <a:buNone/>
            </a:pPr>
            <a:r>
              <a:rPr lang="en-US" sz="4200" b="1" i="0" u="none" strike="noStrike" cap="none" dirty="0" err="1">
                <a:solidFill>
                  <a:schemeClr val="dk1"/>
                </a:solidFill>
                <a:latin typeface="Quattrocento Sans"/>
                <a:ea typeface="Quattrocento Sans"/>
                <a:cs typeface="Quattrocento Sans"/>
                <a:sym typeface="Quattrocento Sans"/>
              </a:rPr>
              <a:t>Cá</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nhân</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vì</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sao</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cần</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chuyển</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đổi</a:t>
            </a:r>
            <a:r>
              <a:rPr lang="en-US" sz="4200" b="1" i="0" u="none" strike="noStrike" cap="none" dirty="0">
                <a:solidFill>
                  <a:schemeClr val="dk1"/>
                </a:solidFill>
                <a:latin typeface="Quattrocento Sans"/>
                <a:ea typeface="Quattrocento Sans"/>
                <a:cs typeface="Quattrocento Sans"/>
                <a:sym typeface="Quattrocento Sans"/>
              </a:rPr>
              <a:t> </a:t>
            </a:r>
            <a:r>
              <a:rPr lang="en-US" sz="4200" b="1" i="0" u="none" strike="noStrike" cap="none" dirty="0" err="1">
                <a:solidFill>
                  <a:schemeClr val="dk1"/>
                </a:solidFill>
                <a:latin typeface="Quattrocento Sans"/>
                <a:ea typeface="Quattrocento Sans"/>
                <a:cs typeface="Quattrocento Sans"/>
                <a:sym typeface="Quattrocento Sans"/>
              </a:rPr>
              <a:t>số</a:t>
            </a:r>
            <a:r>
              <a:rPr lang="en-US" sz="4200" b="1" i="0" u="none" strike="noStrike" cap="none" dirty="0">
                <a:solidFill>
                  <a:schemeClr val="dk1"/>
                </a:solidFill>
                <a:latin typeface="Quattrocento Sans"/>
                <a:ea typeface="Quattrocento Sans"/>
                <a:cs typeface="Quattrocento Sans"/>
                <a:sym typeface="Quattrocento Sans"/>
              </a:rPr>
              <a:t>?</a:t>
            </a:r>
            <a:endParaRPr sz="4200" b="1" i="0" u="none" strike="noStrike" cap="none" dirty="0">
              <a:solidFill>
                <a:schemeClr val="dk1"/>
              </a:solidFill>
              <a:latin typeface="Quattrocento Sans"/>
              <a:ea typeface="Quattrocento Sans"/>
              <a:cs typeface="Quattrocento Sans"/>
              <a:sym typeface="Quattrocento Sans"/>
            </a:endParaRPr>
          </a:p>
        </p:txBody>
      </p:sp>
      <p:sp>
        <p:nvSpPr>
          <p:cNvPr id="283" name="Google Shape;283;p31"/>
          <p:cNvSpPr/>
          <p:nvPr/>
        </p:nvSpPr>
        <p:spPr>
          <a:xfrm>
            <a:off x="640080" y="2586994"/>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31"/>
          <p:cNvSpPr/>
          <p:nvPr/>
        </p:nvSpPr>
        <p:spPr>
          <a:xfrm>
            <a:off x="640080" y="2872899"/>
            <a:ext cx="4243589" cy="332066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700"/>
              <a:buFont typeface="Arial"/>
              <a:buChar char="•"/>
            </a:pPr>
            <a:r>
              <a:rPr lang="en-US" sz="1700" dirty="0" err="1">
                <a:solidFill>
                  <a:schemeClr val="dk1"/>
                </a:solidFill>
                <a:latin typeface="Quattrocento Sans"/>
                <a:ea typeface="Quattrocento Sans"/>
                <a:cs typeface="Quattrocento Sans"/>
                <a:sym typeface="Quattrocento Sans"/>
              </a:rPr>
              <a:t>Sinh</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thời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Bác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Hồ</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đã</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nói</a:t>
            </a:r>
            <a:r>
              <a:rPr lang="en-US" sz="1700" dirty="0">
                <a:solidFill>
                  <a:schemeClr val="dk1"/>
                </a:solidFill>
                <a:latin typeface="Quattrocento Sans"/>
                <a:ea typeface="Quattrocento Sans"/>
                <a:cs typeface="Quattrocento Sans"/>
                <a:sym typeface="Quattrocento Sans"/>
              </a:rPr>
              <a:t> : “ </a:t>
            </a:r>
            <a:r>
              <a:rPr lang="en-US" sz="1700" dirty="0" err="1">
                <a:solidFill>
                  <a:schemeClr val="dk1"/>
                </a:solidFill>
                <a:latin typeface="Quattrocento Sans"/>
                <a:ea typeface="Quattrocento Sans"/>
                <a:cs typeface="Quattrocento Sans"/>
                <a:sym typeface="Quattrocento Sans"/>
              </a:rPr>
              <a:t>Bác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thường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nghe</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có</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đồng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chỉ</a:t>
            </a:r>
            <a:r>
              <a:rPr lang="en-US" sz="1700" dirty="0">
                <a:solidFill>
                  <a:schemeClr val="dk1"/>
                </a:solidFill>
                <a:latin typeface="Quattrocento Sans"/>
                <a:ea typeface="Quattrocento Sans"/>
                <a:cs typeface="Quattrocento Sans"/>
                <a:sym typeface="Quattrocento Sans"/>
              </a:rPr>
              <a:t> 40 </a:t>
            </a:r>
            <a:r>
              <a:rPr lang="en-US" sz="1700" dirty="0" err="1">
                <a:solidFill>
                  <a:schemeClr val="dk1"/>
                </a:solidFill>
                <a:latin typeface="Quattrocento Sans"/>
                <a:ea typeface="Quattrocento Sans"/>
                <a:cs typeface="Quattrocento Sans"/>
                <a:sym typeface="Quattrocento Sans"/>
              </a:rPr>
              <a:t>tuổi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đã</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cho</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mình</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là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già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nên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ít</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chịu</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khó</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học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tập</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Nghĩ</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như</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vậy</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là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không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đúng</a:t>
            </a:r>
            <a:r>
              <a:rPr lang="en-US" sz="1700" dirty="0">
                <a:solidFill>
                  <a:schemeClr val="dk1"/>
                </a:solidFill>
                <a:latin typeface="Quattrocento Sans"/>
                <a:ea typeface="Quattrocento Sans"/>
                <a:cs typeface="Quattrocento Sans"/>
                <a:sym typeface="Quattrocento Sans"/>
              </a:rPr>
              <a:t>, 40 </a:t>
            </a:r>
            <a:r>
              <a:rPr lang="en-US" sz="1700" dirty="0" err="1">
                <a:solidFill>
                  <a:schemeClr val="dk1"/>
                </a:solidFill>
                <a:latin typeface="Quattrocento Sans"/>
                <a:ea typeface="Quattrocento Sans"/>
                <a:cs typeface="Quattrocento Sans"/>
                <a:sym typeface="Quattrocento Sans"/>
              </a:rPr>
              <a:t>tuổi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tuổi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chưa</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phải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là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già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Bác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đã</a:t>
            </a:r>
            <a:r>
              <a:rPr lang="en-US" sz="1700" dirty="0">
                <a:solidFill>
                  <a:schemeClr val="dk1"/>
                </a:solidFill>
                <a:latin typeface="Quattrocento Sans"/>
                <a:ea typeface="Quattrocento Sans"/>
                <a:cs typeface="Quattrocento Sans"/>
                <a:sym typeface="Quattrocento Sans"/>
              </a:rPr>
              <a:t> 76 </a:t>
            </a:r>
            <a:r>
              <a:rPr lang="en-US" sz="1700" dirty="0" err="1">
                <a:solidFill>
                  <a:schemeClr val="dk1"/>
                </a:solidFill>
                <a:latin typeface="Quattrocento Sans"/>
                <a:ea typeface="Quattrocento Sans"/>
                <a:cs typeface="Quattrocento Sans"/>
                <a:sym typeface="Quattrocento Sans"/>
              </a:rPr>
              <a:t>tuổi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nhưng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vẫn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cố</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gắng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học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thêm</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Chúng</a:t>
            </a:r>
            <a:r>
              <a:rPr lang="en-US" sz="1700" dirty="0">
                <a:solidFill>
                  <a:schemeClr val="dk1"/>
                </a:solidFill>
                <a:latin typeface="Quattrocento Sans"/>
                <a:ea typeface="Quattrocento Sans"/>
                <a:cs typeface="Quattrocento Sans"/>
                <a:sym typeface="Quattrocento Sans"/>
              </a:rPr>
              <a:t> ta </a:t>
            </a:r>
            <a:r>
              <a:rPr lang="en-US" sz="1700" dirty="0" err="1">
                <a:solidFill>
                  <a:schemeClr val="dk1"/>
                </a:solidFill>
                <a:latin typeface="Quattrocento Sans"/>
                <a:ea typeface="Quattrocento Sans"/>
                <a:cs typeface="Quattrocento Sans"/>
                <a:sym typeface="Quattrocento Sans"/>
              </a:rPr>
              <a:t>phải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học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và</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hoạt</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động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cách</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mạng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suốt</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đời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Còn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sống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thì</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còn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phải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học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còn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phải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hoạt</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động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cách</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mạng</a:t>
            </a:r>
            <a:r>
              <a:rPr lang="en-US" sz="1700" dirty="0">
                <a:solidFill>
                  <a:schemeClr val="dk1"/>
                </a:solidFill>
                <a:latin typeface="Quattrocento Sans"/>
                <a:ea typeface="Quattrocento Sans"/>
                <a:cs typeface="Quattrocento Sans"/>
                <a:sym typeface="Quattrocento Sans"/>
              </a:rPr>
              <a:t>".</a:t>
            </a:r>
            <a:endParaRPr dirty="0"/>
          </a:p>
          <a:p>
            <a:pPr marL="0" marR="0" lvl="0" indent="0" algn="l" rtl="0">
              <a:lnSpc>
                <a:spcPct val="90000"/>
              </a:lnSpc>
              <a:spcBef>
                <a:spcPts val="1500"/>
              </a:spcBef>
              <a:spcAft>
                <a:spcPts val="0"/>
              </a:spcAft>
              <a:buClr>
                <a:schemeClr val="accent1"/>
              </a:buClr>
              <a:buSzPts val="1700"/>
              <a:buFont typeface="Arial"/>
              <a:buChar char="•"/>
            </a:pPr>
            <a:r>
              <a:rPr lang="en-US" sz="1700" dirty="0" err="1">
                <a:solidFill>
                  <a:schemeClr val="dk1"/>
                </a:solidFill>
                <a:latin typeface="Quattrocento Sans"/>
                <a:ea typeface="Quattrocento Sans"/>
                <a:cs typeface="Quattrocento Sans"/>
                <a:sym typeface="Quattrocento Sans"/>
              </a:rPr>
              <a:t>Cuộc</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sống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không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ngừng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vận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động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biến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Mỗi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người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cũng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cần</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không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ngừng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thay</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đổi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thích</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nghi</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nếu</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không</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sẽ</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bị</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bỏ</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lại</a:t>
            </a:r>
            <a:r>
              <a:rPr lang="en-US" sz="1700" dirty="0">
                <a:solidFill>
                  <a:schemeClr val="dk1"/>
                </a:solidFill>
                <a:latin typeface="Quattrocento Sans"/>
                <a:ea typeface="Quattrocento Sans"/>
                <a:cs typeface="Quattrocento Sans"/>
                <a:sym typeface="Quattrocento Sans"/>
              </a:rPr>
              <a:t> ở </a:t>
            </a:r>
            <a:r>
              <a:rPr lang="en-US" sz="1700" dirty="0" err="1">
                <a:solidFill>
                  <a:schemeClr val="dk1"/>
                </a:solidFill>
                <a:latin typeface="Quattrocento Sans"/>
                <a:ea typeface="Quattrocento Sans"/>
                <a:cs typeface="Quattrocento Sans"/>
                <a:sym typeface="Quattrocento Sans"/>
              </a:rPr>
              <a:t>phía</a:t>
            </a:r>
            <a:r>
              <a:rPr lang="en-US" sz="1700" dirty="0">
                <a:solidFill>
                  <a:schemeClr val="dk1"/>
                </a:solidFill>
                <a:latin typeface="Quattrocento Sans"/>
                <a:ea typeface="Quattrocento Sans"/>
                <a:cs typeface="Quattrocento Sans"/>
                <a:sym typeface="Quattrocento Sans"/>
              </a:rPr>
              <a:t> </a:t>
            </a:r>
            <a:r>
              <a:rPr lang="en-US" sz="1700" dirty="0" err="1">
                <a:solidFill>
                  <a:schemeClr val="dk1"/>
                </a:solidFill>
                <a:latin typeface="Quattrocento Sans"/>
                <a:ea typeface="Quattrocento Sans"/>
                <a:cs typeface="Quattrocento Sans"/>
                <a:sym typeface="Quattrocento Sans"/>
              </a:rPr>
              <a:t>sau</a:t>
            </a:r>
            <a:r>
              <a:rPr lang="en-US" sz="1700" dirty="0">
                <a:solidFill>
                  <a:schemeClr val="dk1"/>
                </a:solidFill>
                <a:latin typeface="Quattrocento Sans"/>
                <a:ea typeface="Quattrocento Sans"/>
                <a:cs typeface="Quattrocento Sans"/>
                <a:sym typeface="Quattrocento Sans"/>
              </a:rPr>
              <a:t>.</a:t>
            </a:r>
            <a:endParaRPr dirty="0"/>
          </a:p>
        </p:txBody>
      </p:sp>
      <p:pic>
        <p:nvPicPr>
          <p:cNvPr id="285" name="Google Shape;285;p31" descr="Chủ tịch Hồ Chí Minh với tinh thần học và tự học"/>
          <p:cNvPicPr preferRelativeResize="0"/>
          <p:nvPr/>
        </p:nvPicPr>
        <p:blipFill rotWithShape="1">
          <a:blip r:embed="rId3">
            <a:alphaModFix/>
          </a:blip>
          <a:srcRect l="7214" r="21680" b="-2"/>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p:nvPr/>
        </p:nvSpPr>
        <p:spPr>
          <a:xfrm>
            <a:off x="411480" y="991443"/>
            <a:ext cx="4443154" cy="108781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400"/>
              <a:buFont typeface="Quattrocento Sans"/>
              <a:buNone/>
            </a:pPr>
            <a:r>
              <a:rPr lang="en-US" sz="3400" b="1" i="0" u="none" strike="noStrike" cap="none" dirty="0" err="1">
                <a:solidFill>
                  <a:schemeClr val="dk1"/>
                </a:solidFill>
                <a:latin typeface="Quattrocento Sans"/>
                <a:ea typeface="Quattrocento Sans"/>
                <a:cs typeface="Quattrocento Sans"/>
                <a:sym typeface="Quattrocento Sans"/>
              </a:rPr>
              <a:t>Tại</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sao</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nói</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chuyển</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đổi</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số</a:t>
            </a:r>
            <a:r>
              <a:rPr lang="en-US" sz="3400" b="1" i="0" u="none" strike="noStrike" cap="none" dirty="0">
                <a:solidFill>
                  <a:schemeClr val="dk1"/>
                </a:solidFill>
                <a:latin typeface="Quattrocento Sans"/>
                <a:ea typeface="Quattrocento Sans"/>
                <a:cs typeface="Quattrocento Sans"/>
                <a:sym typeface="Quattrocento Sans"/>
              </a:rPr>
              <a:t> hay </a:t>
            </a:r>
            <a:r>
              <a:rPr lang="en-US" sz="3400" b="1" i="0" u="none" strike="noStrike" cap="none" dirty="0" err="1">
                <a:solidFill>
                  <a:schemeClr val="dk1"/>
                </a:solidFill>
                <a:latin typeface="Quattrocento Sans"/>
                <a:ea typeface="Quattrocento Sans"/>
                <a:cs typeface="Quattrocento Sans"/>
                <a:sym typeface="Quattrocento Sans"/>
              </a:rPr>
              <a:t>là</a:t>
            </a:r>
            <a:r>
              <a:rPr lang="en-US" sz="3400" b="1" i="0" u="none" strike="noStrike" cap="none" dirty="0">
                <a:solidFill>
                  <a:schemeClr val="dk1"/>
                </a:solidFill>
                <a:latin typeface="Quattrocento Sans"/>
                <a:ea typeface="Quattrocento Sans"/>
                <a:cs typeface="Quattrocento Sans"/>
                <a:sym typeface="Quattrocento Sans"/>
              </a:rPr>
              <a:t> </a:t>
            </a:r>
            <a:r>
              <a:rPr lang="en-US" sz="3400" b="1" i="0" u="none" strike="noStrike" cap="none" dirty="0" err="1">
                <a:solidFill>
                  <a:schemeClr val="dk1"/>
                </a:solidFill>
                <a:latin typeface="Quattrocento Sans"/>
                <a:ea typeface="Quattrocento Sans"/>
                <a:cs typeface="Quattrocento Sans"/>
                <a:sym typeface="Quattrocento Sans"/>
              </a:rPr>
              <a:t>chết</a:t>
            </a:r>
            <a:endParaRPr sz="3400" b="1" i="0" u="none" strike="noStrike" cap="none" dirty="0">
              <a:solidFill>
                <a:schemeClr val="dk1"/>
              </a:solidFill>
              <a:latin typeface="Quattrocento Sans"/>
              <a:ea typeface="Quattrocento Sans"/>
              <a:cs typeface="Quattrocento Sans"/>
              <a:sym typeface="Quattrocento Sans"/>
            </a:endParaRPr>
          </a:p>
        </p:txBody>
      </p:sp>
      <p:sp>
        <p:nvSpPr>
          <p:cNvPr id="291" name="Google Shape;291;p32"/>
          <p:cNvSpPr/>
          <p:nvPr/>
        </p:nvSpPr>
        <p:spPr>
          <a:xfrm>
            <a:off x="411480" y="2079262"/>
            <a:ext cx="4443154" cy="44177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000"/>
              <a:buFont typeface="Arial"/>
              <a:buChar char="•"/>
            </a:pPr>
            <a:r>
              <a:rPr lang="en-US" sz="2000" dirty="0" err="1">
                <a:solidFill>
                  <a:schemeClr val="dk1"/>
                </a:solidFill>
                <a:latin typeface="Quattrocento Sans"/>
                <a:ea typeface="Quattrocento Sans"/>
                <a:cs typeface="Quattrocento Sans"/>
                <a:sym typeface="Quattrocento Sans"/>
              </a:rPr>
              <a:t>Trong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lịch</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sử</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hàng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triệu</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năm</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của</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Trái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Đất</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sự</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tuyệt</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chủng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hàng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loạt</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và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sự</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hình</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thành</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các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loài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sau</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đó</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diễn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ra</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như</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một</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lẽ</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tự</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nhiên</a:t>
            </a:r>
            <a:r>
              <a:rPr lang="en-US" sz="2000" dirty="0">
                <a:solidFill>
                  <a:schemeClr val="dk1"/>
                </a:solidFill>
                <a:latin typeface="Quattrocento Sans"/>
                <a:ea typeface="Quattrocento Sans"/>
                <a:cs typeface="Quattrocento Sans"/>
                <a:sym typeface="Quattrocento Sans"/>
              </a:rPr>
              <a:t>, do </a:t>
            </a:r>
            <a:r>
              <a:rPr lang="en-US" sz="2000" dirty="0" err="1">
                <a:solidFill>
                  <a:schemeClr val="dk1"/>
                </a:solidFill>
                <a:latin typeface="Quattrocento Sans"/>
                <a:ea typeface="Quattrocento Sans"/>
                <a:cs typeface="Quattrocento Sans"/>
                <a:sym typeface="Quattrocento Sans"/>
              </a:rPr>
              <a:t>các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tác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nhân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biến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đồi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sự</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thay</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đổi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về</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khí</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hậu</a:t>
            </a:r>
            <a:r>
              <a:rPr lang="en-US" sz="2000" dirty="0">
                <a:solidFill>
                  <a:schemeClr val="dk1"/>
                </a:solidFill>
                <a:latin typeface="Quattrocento Sans"/>
                <a:ea typeface="Quattrocento Sans"/>
                <a:cs typeface="Quattrocento Sans"/>
                <a:sym typeface="Quattrocento Sans"/>
              </a:rPr>
              <a:t> hay </a:t>
            </a:r>
            <a:r>
              <a:rPr lang="en-US" sz="2000" dirty="0" err="1">
                <a:solidFill>
                  <a:schemeClr val="dk1"/>
                </a:solidFill>
                <a:latin typeface="Quattrocento Sans"/>
                <a:ea typeface="Quattrocento Sans"/>
                <a:cs typeface="Quattrocento Sans"/>
                <a:sym typeface="Quattrocento Sans"/>
              </a:rPr>
              <a:t>điều</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kiện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sống</a:t>
            </a:r>
            <a:r>
              <a:rPr lang="en-US" sz="2000" dirty="0">
                <a:solidFill>
                  <a:schemeClr val="dk1"/>
                </a:solidFill>
                <a:latin typeface="Quattrocento Sans"/>
                <a:ea typeface="Quattrocento Sans"/>
                <a:cs typeface="Quattrocento Sans"/>
                <a:sym typeface="Quattrocento Sans"/>
              </a:rPr>
              <a:t>. </a:t>
            </a:r>
            <a:endParaRPr dirty="0"/>
          </a:p>
          <a:p>
            <a:pPr marL="0" marR="0" lvl="0" indent="0" algn="l" rtl="0">
              <a:lnSpc>
                <a:spcPct val="90000"/>
              </a:lnSpc>
              <a:spcBef>
                <a:spcPts val="1500"/>
              </a:spcBef>
              <a:spcAft>
                <a:spcPts val="0"/>
              </a:spcAft>
              <a:buClr>
                <a:schemeClr val="accent1"/>
              </a:buClr>
              <a:buSzPts val="2000"/>
              <a:buFont typeface="Arial"/>
              <a:buChar char="•"/>
            </a:pPr>
            <a:r>
              <a:rPr lang="en-US" sz="2000" dirty="0" err="1">
                <a:solidFill>
                  <a:schemeClr val="dk1"/>
                </a:solidFill>
                <a:latin typeface="Quattrocento Sans"/>
                <a:ea typeface="Quattrocento Sans"/>
                <a:cs typeface="Quattrocento Sans"/>
                <a:sym typeface="Quattrocento Sans"/>
              </a:rPr>
              <a:t>Căn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nguyên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chính</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a:t>
            </a:r>
            <a:r>
              <a:rPr lang="en-US" sz="2000" dirty="0">
                <a:solidFill>
                  <a:schemeClr val="dk1"/>
                </a:solidFill>
                <a:latin typeface="Quattrocento Sans"/>
                <a:ea typeface="Quattrocento Sans"/>
                <a:cs typeface="Quattrocento Sans"/>
                <a:sym typeface="Quattrocento Sans"/>
              </a:rPr>
              <a:t> do </a:t>
            </a:r>
            <a:r>
              <a:rPr lang="en-US" sz="2000" dirty="0" err="1">
                <a:solidFill>
                  <a:schemeClr val="dk1"/>
                </a:solidFill>
                <a:latin typeface="Quattrocento Sans"/>
                <a:ea typeface="Quattrocento Sans"/>
                <a:cs typeface="Quattrocento Sans"/>
                <a:sym typeface="Quattrocento Sans"/>
              </a:rPr>
              <a:t>chậm</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hoặc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thất</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bại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trong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việc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chuyển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đổi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a:t>
            </a:r>
            <a:r>
              <a:rPr lang="en-US" sz="2000" dirty="0">
                <a:solidFill>
                  <a:schemeClr val="dk1"/>
                </a:solidFill>
                <a:latin typeface="Quattrocento Sans"/>
                <a:ea typeface="Quattrocento Sans"/>
                <a:cs typeface="Quattrocento Sans"/>
                <a:sym typeface="Quattrocento Sans"/>
              </a:rPr>
              <a:t>. Ai </a:t>
            </a:r>
            <a:r>
              <a:rPr lang="en-US" sz="2000" dirty="0" err="1">
                <a:solidFill>
                  <a:schemeClr val="dk1"/>
                </a:solidFill>
                <a:latin typeface="Quattrocento Sans"/>
                <a:ea typeface="Quattrocento Sans"/>
                <a:cs typeface="Quattrocento Sans"/>
                <a:sym typeface="Quattrocento Sans"/>
              </a:rPr>
              <a:t>sẽ</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làm</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cuộc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tiến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hóa</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thành</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công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từ</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môi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trường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thực</a:t>
            </a:r>
            <a:r>
              <a:rPr lang="en-US" sz="2000" dirty="0">
                <a:solidFill>
                  <a:schemeClr val="dk1"/>
                </a:solidFill>
                <a:latin typeface="Quattrocento Sans"/>
                <a:ea typeface="Quattrocento Sans"/>
                <a:cs typeface="Quattrocento Sans"/>
                <a:sym typeface="Quattrocento Sans"/>
              </a:rPr>
              <a:t> sang </a:t>
            </a:r>
            <a:r>
              <a:rPr lang="en-US" sz="2000" dirty="0" err="1">
                <a:solidFill>
                  <a:schemeClr val="dk1"/>
                </a:solidFill>
                <a:latin typeface="Quattrocento Sans"/>
                <a:ea typeface="Quattrocento Sans"/>
                <a:cs typeface="Quattrocento Sans"/>
                <a:sym typeface="Quattrocento Sans"/>
              </a:rPr>
              <a:t>môi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trường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người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ấy</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sẽ</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tồn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tại</a:t>
            </a:r>
            <a:r>
              <a:rPr lang="en-US" sz="2000" dirty="0">
                <a:solidFill>
                  <a:schemeClr val="dk1"/>
                </a:solidFill>
                <a:latin typeface="Quattrocento Sans"/>
                <a:ea typeface="Quattrocento Sans"/>
                <a:cs typeface="Quattrocento Sans"/>
                <a:sym typeface="Quattrocento Sans"/>
              </a:rPr>
              <a:t>, do </a:t>
            </a:r>
            <a:r>
              <a:rPr lang="en-US" sz="2000" dirty="0" err="1">
                <a:solidFill>
                  <a:schemeClr val="dk1"/>
                </a:solidFill>
                <a:latin typeface="Quattrocento Sans"/>
                <a:ea typeface="Quattrocento Sans"/>
                <a:cs typeface="Quattrocento Sans"/>
                <a:sym typeface="Quattrocento Sans"/>
              </a:rPr>
              <a:t>đó</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chuyển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đổi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a:t>
            </a:r>
            <a:r>
              <a:rPr lang="en-US" sz="2000" dirty="0">
                <a:solidFill>
                  <a:schemeClr val="dk1"/>
                </a:solidFill>
                <a:latin typeface="Quattrocento Sans"/>
                <a:ea typeface="Quattrocento Sans"/>
                <a:cs typeface="Quattrocento Sans"/>
                <a:sym typeface="Quattrocento Sans"/>
              </a:rPr>
              <a:t> hay </a:t>
            </a:r>
            <a:r>
              <a:rPr lang="en-US" sz="2000" dirty="0" err="1">
                <a:solidFill>
                  <a:schemeClr val="dk1"/>
                </a:solidFill>
                <a:latin typeface="Quattrocento Sans"/>
                <a:ea typeface="Quattrocento Sans"/>
                <a:cs typeface="Quattrocento Sans"/>
                <a:sym typeface="Quattrocento Sans"/>
              </a:rPr>
              <a:t>là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chết</a:t>
            </a:r>
            <a:r>
              <a:rPr lang="en-US" sz="2000" dirty="0">
                <a:solidFill>
                  <a:schemeClr val="dk1"/>
                </a:solidFill>
                <a:latin typeface="Quattrocento Sans"/>
                <a:ea typeface="Quattrocento Sans"/>
                <a:cs typeface="Quattrocento Sans"/>
                <a:sym typeface="Quattrocento Sans"/>
              </a:rPr>
              <a:t>.</a:t>
            </a:r>
            <a:endParaRPr dirty="0"/>
          </a:p>
        </p:txBody>
      </p:sp>
      <p:pic>
        <p:nvPicPr>
          <p:cNvPr id="292" name="Google Shape;292;p32" descr="Timeline of the history of the Earth | CBC"/>
          <p:cNvPicPr preferRelativeResize="0"/>
          <p:nvPr/>
        </p:nvPicPr>
        <p:blipFill rotWithShape="1">
          <a:blip r:embed="rId3">
            <a:alphaModFix/>
          </a:blip>
          <a:srcRect/>
          <a:stretch/>
        </p:blipFill>
        <p:spPr>
          <a:xfrm>
            <a:off x="5385816" y="1058619"/>
            <a:ext cx="6440424" cy="46854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33" descr="Group of people outline"/>
          <p:cNvPicPr preferRelativeResize="0"/>
          <p:nvPr/>
        </p:nvPicPr>
        <p:blipFill rotWithShape="1">
          <a:blip r:embed="rId3">
            <a:alphaModFix/>
          </a:blip>
          <a:srcRect/>
          <a:stretch/>
        </p:blipFill>
        <p:spPr>
          <a:xfrm>
            <a:off x="5562600" y="2895600"/>
            <a:ext cx="1066800" cy="1066800"/>
          </a:xfrm>
          <a:prstGeom prst="rect">
            <a:avLst/>
          </a:prstGeom>
          <a:noFill/>
          <a:ln>
            <a:noFill/>
          </a:ln>
        </p:spPr>
      </p:pic>
      <p:pic>
        <p:nvPicPr>
          <p:cNvPr id="299" name="Google Shape;299;p33" descr="Smart Phone with solid fill"/>
          <p:cNvPicPr preferRelativeResize="0"/>
          <p:nvPr/>
        </p:nvPicPr>
        <p:blipFill rotWithShape="1">
          <a:blip r:embed="rId4">
            <a:alphaModFix/>
          </a:blip>
          <a:srcRect/>
          <a:stretch/>
        </p:blipFill>
        <p:spPr>
          <a:xfrm>
            <a:off x="2409826" y="614361"/>
            <a:ext cx="914400" cy="914400"/>
          </a:xfrm>
          <a:prstGeom prst="rect">
            <a:avLst/>
          </a:prstGeom>
          <a:noFill/>
          <a:ln>
            <a:noFill/>
          </a:ln>
        </p:spPr>
      </p:pic>
      <p:pic>
        <p:nvPicPr>
          <p:cNvPr id="300" name="Google Shape;300;p33" descr="Connections outline"/>
          <p:cNvPicPr preferRelativeResize="0"/>
          <p:nvPr/>
        </p:nvPicPr>
        <p:blipFill rotWithShape="1">
          <a:blip r:embed="rId5">
            <a:alphaModFix/>
          </a:blip>
          <a:srcRect/>
          <a:stretch/>
        </p:blipFill>
        <p:spPr>
          <a:xfrm>
            <a:off x="8867775" y="614361"/>
            <a:ext cx="914400" cy="914400"/>
          </a:xfrm>
          <a:prstGeom prst="rect">
            <a:avLst/>
          </a:prstGeom>
          <a:noFill/>
          <a:ln>
            <a:noFill/>
          </a:ln>
        </p:spPr>
      </p:pic>
      <p:pic>
        <p:nvPicPr>
          <p:cNvPr id="301" name="Google Shape;301;p33" descr="Doctor male with solid fill"/>
          <p:cNvPicPr preferRelativeResize="0"/>
          <p:nvPr/>
        </p:nvPicPr>
        <p:blipFill rotWithShape="1">
          <a:blip r:embed="rId6">
            <a:alphaModFix/>
          </a:blip>
          <a:srcRect/>
          <a:stretch/>
        </p:blipFill>
        <p:spPr>
          <a:xfrm>
            <a:off x="787812" y="5286376"/>
            <a:ext cx="914400" cy="914400"/>
          </a:xfrm>
          <a:prstGeom prst="rect">
            <a:avLst/>
          </a:prstGeom>
          <a:noFill/>
          <a:ln>
            <a:noFill/>
          </a:ln>
        </p:spPr>
      </p:pic>
      <p:pic>
        <p:nvPicPr>
          <p:cNvPr id="302" name="Google Shape;302;p33" descr="Professor male outline"/>
          <p:cNvPicPr preferRelativeResize="0"/>
          <p:nvPr/>
        </p:nvPicPr>
        <p:blipFill rotWithShape="1">
          <a:blip r:embed="rId7">
            <a:alphaModFix/>
          </a:blip>
          <a:srcRect/>
          <a:stretch/>
        </p:blipFill>
        <p:spPr>
          <a:xfrm>
            <a:off x="2170039" y="5272088"/>
            <a:ext cx="914400" cy="914400"/>
          </a:xfrm>
          <a:prstGeom prst="rect">
            <a:avLst/>
          </a:prstGeom>
          <a:noFill/>
          <a:ln>
            <a:noFill/>
          </a:ln>
        </p:spPr>
      </p:pic>
      <p:pic>
        <p:nvPicPr>
          <p:cNvPr id="303" name="Google Shape;303;p33" descr="Credit card with solid fill"/>
          <p:cNvPicPr preferRelativeResize="0"/>
          <p:nvPr/>
        </p:nvPicPr>
        <p:blipFill rotWithShape="1">
          <a:blip r:embed="rId8">
            <a:alphaModFix/>
          </a:blip>
          <a:srcRect/>
          <a:stretch/>
        </p:blipFill>
        <p:spPr>
          <a:xfrm>
            <a:off x="3548608" y="5272088"/>
            <a:ext cx="914400" cy="914400"/>
          </a:xfrm>
          <a:prstGeom prst="rect">
            <a:avLst/>
          </a:prstGeom>
          <a:noFill/>
          <a:ln>
            <a:noFill/>
          </a:ln>
        </p:spPr>
      </p:pic>
      <p:pic>
        <p:nvPicPr>
          <p:cNvPr id="304" name="Google Shape;304;p33" descr="The lulav outline"/>
          <p:cNvPicPr preferRelativeResize="0"/>
          <p:nvPr/>
        </p:nvPicPr>
        <p:blipFill rotWithShape="1">
          <a:blip r:embed="rId9">
            <a:alphaModFix/>
          </a:blip>
          <a:srcRect/>
          <a:stretch/>
        </p:blipFill>
        <p:spPr>
          <a:xfrm>
            <a:off x="4929616" y="5286376"/>
            <a:ext cx="914400" cy="914400"/>
          </a:xfrm>
          <a:prstGeom prst="rect">
            <a:avLst/>
          </a:prstGeom>
          <a:noFill/>
          <a:ln>
            <a:noFill/>
          </a:ln>
        </p:spPr>
      </p:pic>
      <p:pic>
        <p:nvPicPr>
          <p:cNvPr id="305" name="Google Shape;305;p33" descr="Car outline"/>
          <p:cNvPicPr preferRelativeResize="0"/>
          <p:nvPr/>
        </p:nvPicPr>
        <p:blipFill rotWithShape="1">
          <a:blip r:embed="rId10">
            <a:alphaModFix/>
          </a:blip>
          <a:srcRect/>
          <a:stretch/>
        </p:blipFill>
        <p:spPr>
          <a:xfrm>
            <a:off x="6310624" y="5300663"/>
            <a:ext cx="914400" cy="914400"/>
          </a:xfrm>
          <a:prstGeom prst="rect">
            <a:avLst/>
          </a:prstGeom>
          <a:noFill/>
          <a:ln>
            <a:noFill/>
          </a:ln>
        </p:spPr>
      </p:pic>
      <p:pic>
        <p:nvPicPr>
          <p:cNvPr id="306" name="Google Shape;306;p33" descr="Electric Tower with solid fill"/>
          <p:cNvPicPr preferRelativeResize="0"/>
          <p:nvPr/>
        </p:nvPicPr>
        <p:blipFill rotWithShape="1">
          <a:blip r:embed="rId11">
            <a:alphaModFix/>
          </a:blip>
          <a:srcRect/>
          <a:stretch/>
        </p:blipFill>
        <p:spPr>
          <a:xfrm>
            <a:off x="7691632" y="5272088"/>
            <a:ext cx="914400" cy="914400"/>
          </a:xfrm>
          <a:prstGeom prst="rect">
            <a:avLst/>
          </a:prstGeom>
          <a:noFill/>
          <a:ln>
            <a:noFill/>
          </a:ln>
        </p:spPr>
      </p:pic>
      <p:pic>
        <p:nvPicPr>
          <p:cNvPr id="307" name="Google Shape;307;p33" descr="Sustainability outline"/>
          <p:cNvPicPr preferRelativeResize="0"/>
          <p:nvPr/>
        </p:nvPicPr>
        <p:blipFill rotWithShape="1">
          <a:blip r:embed="rId12">
            <a:alphaModFix/>
          </a:blip>
          <a:srcRect/>
          <a:stretch/>
        </p:blipFill>
        <p:spPr>
          <a:xfrm>
            <a:off x="9072640" y="5272088"/>
            <a:ext cx="914400" cy="914400"/>
          </a:xfrm>
          <a:prstGeom prst="rect">
            <a:avLst/>
          </a:prstGeom>
          <a:noFill/>
          <a:ln>
            <a:noFill/>
          </a:ln>
        </p:spPr>
      </p:pic>
      <p:pic>
        <p:nvPicPr>
          <p:cNvPr id="308" name="Google Shape;308;p33" descr="Production with solid fill"/>
          <p:cNvPicPr preferRelativeResize="0"/>
          <p:nvPr/>
        </p:nvPicPr>
        <p:blipFill rotWithShape="1">
          <a:blip r:embed="rId13">
            <a:alphaModFix/>
          </a:blip>
          <a:srcRect/>
          <a:stretch/>
        </p:blipFill>
        <p:spPr>
          <a:xfrm>
            <a:off x="10453648" y="5243513"/>
            <a:ext cx="914400" cy="914400"/>
          </a:xfrm>
          <a:prstGeom prst="rect">
            <a:avLst/>
          </a:prstGeom>
          <a:noFill/>
          <a:ln>
            <a:noFill/>
          </a:ln>
        </p:spPr>
      </p:pic>
      <p:cxnSp>
        <p:nvCxnSpPr>
          <p:cNvPr id="309" name="Google Shape;309;p33"/>
          <p:cNvCxnSpPr>
            <a:stCxn id="299" idx="2"/>
            <a:endCxn id="298" idx="1"/>
          </p:cNvCxnSpPr>
          <p:nvPr/>
        </p:nvCxnSpPr>
        <p:spPr>
          <a:xfrm>
            <a:off x="2867026" y="1528761"/>
            <a:ext cx="2695500" cy="1900200"/>
          </a:xfrm>
          <a:prstGeom prst="straightConnector1">
            <a:avLst/>
          </a:prstGeom>
          <a:noFill/>
          <a:ln w="9525" cap="flat" cmpd="sng">
            <a:solidFill>
              <a:schemeClr val="accent1"/>
            </a:solidFill>
            <a:prstDash val="solid"/>
            <a:miter lim="800000"/>
            <a:headEnd type="none" w="sm" len="sm"/>
            <a:tailEnd type="none" w="sm" len="sm"/>
          </a:ln>
        </p:spPr>
      </p:cxnSp>
      <p:cxnSp>
        <p:nvCxnSpPr>
          <p:cNvPr id="310" name="Google Shape;310;p33"/>
          <p:cNvCxnSpPr>
            <a:stCxn id="298" idx="3"/>
            <a:endCxn id="300" idx="2"/>
          </p:cNvCxnSpPr>
          <p:nvPr/>
        </p:nvCxnSpPr>
        <p:spPr>
          <a:xfrm rot="10800000" flipH="1">
            <a:off x="6629400" y="1528800"/>
            <a:ext cx="2695500" cy="1900200"/>
          </a:xfrm>
          <a:prstGeom prst="straightConnector1">
            <a:avLst/>
          </a:prstGeom>
          <a:noFill/>
          <a:ln w="9525" cap="flat" cmpd="sng">
            <a:solidFill>
              <a:schemeClr val="accent1"/>
            </a:solidFill>
            <a:prstDash val="solid"/>
            <a:miter lim="800000"/>
            <a:headEnd type="none" w="sm" len="sm"/>
            <a:tailEnd type="none" w="sm" len="sm"/>
          </a:ln>
        </p:spPr>
      </p:cxnSp>
      <p:cxnSp>
        <p:nvCxnSpPr>
          <p:cNvPr id="311" name="Google Shape;311;p33"/>
          <p:cNvCxnSpPr>
            <a:stCxn id="301" idx="0"/>
            <a:endCxn id="298" idx="2"/>
          </p:cNvCxnSpPr>
          <p:nvPr/>
        </p:nvCxnSpPr>
        <p:spPr>
          <a:xfrm rot="10800000" flipH="1">
            <a:off x="1245012" y="3962476"/>
            <a:ext cx="4851000" cy="1323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2" name="Google Shape;312;p33"/>
          <p:cNvCxnSpPr>
            <a:stCxn id="302" idx="0"/>
            <a:endCxn id="298" idx="2"/>
          </p:cNvCxnSpPr>
          <p:nvPr/>
        </p:nvCxnSpPr>
        <p:spPr>
          <a:xfrm rot="10800000" flipH="1">
            <a:off x="2627239" y="3962288"/>
            <a:ext cx="3468900" cy="1309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3" name="Google Shape;313;p33"/>
          <p:cNvCxnSpPr>
            <a:stCxn id="303" idx="0"/>
            <a:endCxn id="298" idx="2"/>
          </p:cNvCxnSpPr>
          <p:nvPr/>
        </p:nvCxnSpPr>
        <p:spPr>
          <a:xfrm rot="10800000" flipH="1">
            <a:off x="4005808" y="3962288"/>
            <a:ext cx="2090100" cy="1309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4" name="Google Shape;314;p33"/>
          <p:cNvCxnSpPr>
            <a:stCxn id="304" idx="0"/>
            <a:endCxn id="298" idx="2"/>
          </p:cNvCxnSpPr>
          <p:nvPr/>
        </p:nvCxnSpPr>
        <p:spPr>
          <a:xfrm rot="10800000" flipH="1">
            <a:off x="5386816" y="3962476"/>
            <a:ext cx="709200" cy="13239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5" name="Google Shape;315;p33"/>
          <p:cNvCxnSpPr>
            <a:stCxn id="305" idx="0"/>
            <a:endCxn id="298" idx="2"/>
          </p:cNvCxnSpPr>
          <p:nvPr/>
        </p:nvCxnSpPr>
        <p:spPr>
          <a:xfrm rot="10800000">
            <a:off x="6096124" y="3962363"/>
            <a:ext cx="671700" cy="13383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6" name="Google Shape;316;p33"/>
          <p:cNvCxnSpPr>
            <a:stCxn id="306" idx="0"/>
            <a:endCxn id="298" idx="2"/>
          </p:cNvCxnSpPr>
          <p:nvPr/>
        </p:nvCxnSpPr>
        <p:spPr>
          <a:xfrm rot="10800000">
            <a:off x="6095932" y="3962288"/>
            <a:ext cx="2052900" cy="1309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7" name="Google Shape;317;p33"/>
          <p:cNvCxnSpPr>
            <a:stCxn id="307" idx="0"/>
            <a:endCxn id="298" idx="2"/>
          </p:cNvCxnSpPr>
          <p:nvPr/>
        </p:nvCxnSpPr>
        <p:spPr>
          <a:xfrm rot="10800000">
            <a:off x="6096040" y="3962288"/>
            <a:ext cx="3433800" cy="13098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8" name="Google Shape;318;p33"/>
          <p:cNvCxnSpPr>
            <a:stCxn id="308" idx="0"/>
            <a:endCxn id="298" idx="2"/>
          </p:cNvCxnSpPr>
          <p:nvPr/>
        </p:nvCxnSpPr>
        <p:spPr>
          <a:xfrm rot="10800000">
            <a:off x="6096148" y="3962513"/>
            <a:ext cx="4814700" cy="1281000"/>
          </a:xfrm>
          <a:prstGeom prst="straightConnector1">
            <a:avLst/>
          </a:prstGeom>
          <a:noFill/>
          <a:ln w="9525" cap="flat" cmpd="sng">
            <a:solidFill>
              <a:schemeClr val="accent1"/>
            </a:solidFill>
            <a:prstDash val="solid"/>
            <a:miter lim="800000"/>
            <a:headEnd type="none" w="sm" len="sm"/>
            <a:tailEnd type="triangle" w="med" len="med"/>
          </a:ln>
        </p:spPr>
      </p:cxnSp>
      <p:sp>
        <p:nvSpPr>
          <p:cNvPr id="319" name="Google Shape;319;p33"/>
          <p:cNvSpPr/>
          <p:nvPr/>
        </p:nvSpPr>
        <p:spPr>
          <a:xfrm>
            <a:off x="4605320" y="2170345"/>
            <a:ext cx="2981360"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000000"/>
                </a:solidFill>
                <a:latin typeface="Quattrocento Sans"/>
                <a:ea typeface="Quattrocento Sans"/>
                <a:cs typeface="Quattrocento Sans"/>
                <a:sym typeface="Quattrocento Sans"/>
              </a:rPr>
              <a:t>Người dân là trung tâm của chuyển đổi số</a:t>
            </a:r>
            <a:endParaRPr sz="1800" b="1">
              <a:solidFill>
                <a:schemeClr val="dk1"/>
              </a:solidFill>
              <a:latin typeface="Quattrocento Sans"/>
              <a:ea typeface="Quattrocento Sans"/>
              <a:cs typeface="Quattrocento Sans"/>
              <a:sym typeface="Quattrocento Sans"/>
            </a:endParaRPr>
          </a:p>
        </p:txBody>
      </p:sp>
      <p:sp>
        <p:nvSpPr>
          <p:cNvPr id="320" name="Google Shape;320;p33"/>
          <p:cNvSpPr/>
          <p:nvPr/>
        </p:nvSpPr>
        <p:spPr>
          <a:xfrm>
            <a:off x="-33337" y="30627"/>
            <a:ext cx="5800726"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0000"/>
                </a:solidFill>
                <a:latin typeface="Quattrocento Sans"/>
                <a:ea typeface="Quattrocento Sans"/>
                <a:cs typeface="Quattrocento Sans"/>
                <a:sym typeface="Quattrocento Sans"/>
              </a:rPr>
              <a:t>Thiết bị di động thông minh là phương tiện chính của người dân trong thế giới số.</a:t>
            </a:r>
            <a:endParaRPr sz="1500">
              <a:solidFill>
                <a:schemeClr val="dk1"/>
              </a:solidFill>
              <a:latin typeface="Quattrocento Sans"/>
              <a:ea typeface="Quattrocento Sans"/>
              <a:cs typeface="Quattrocento Sans"/>
              <a:sym typeface="Quattrocento Sans"/>
            </a:endParaRPr>
          </a:p>
        </p:txBody>
      </p:sp>
      <p:sp>
        <p:nvSpPr>
          <p:cNvPr id="321" name="Google Shape;321;p33"/>
          <p:cNvSpPr/>
          <p:nvPr/>
        </p:nvSpPr>
        <p:spPr>
          <a:xfrm>
            <a:off x="6276975" y="30626"/>
            <a:ext cx="5915025"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500">
                <a:solidFill>
                  <a:srgbClr val="000000"/>
                </a:solidFill>
                <a:latin typeface="Quattrocento Sans"/>
                <a:ea typeface="Quattrocento Sans"/>
                <a:cs typeface="Quattrocento Sans"/>
                <a:sym typeface="Quattrocento Sans"/>
              </a:rPr>
              <a:t>Hình thành văn hóa số gắn với bảo vệ văn hóa, giá trị đạo đức căn bản của con người và chủ quyền số quốc gia. </a:t>
            </a:r>
            <a:endParaRPr sz="1500">
              <a:solidFill>
                <a:schemeClr val="dk1"/>
              </a:solidFill>
              <a:latin typeface="Quattrocento Sans"/>
              <a:ea typeface="Quattrocento Sans"/>
              <a:cs typeface="Quattrocento Sans"/>
              <a:sym typeface="Quattrocento Sans"/>
            </a:endParaRPr>
          </a:p>
        </p:txBody>
      </p:sp>
      <p:sp>
        <p:nvSpPr>
          <p:cNvPr id="322" name="Google Shape;322;p33"/>
          <p:cNvSpPr/>
          <p:nvPr/>
        </p:nvSpPr>
        <p:spPr>
          <a:xfrm>
            <a:off x="685196" y="3062288"/>
            <a:ext cx="4929616"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rgbClr val="000000"/>
                </a:solidFill>
                <a:latin typeface="Quattrocento Sans"/>
                <a:ea typeface="Quattrocento Sans"/>
                <a:cs typeface="Quattrocento Sans"/>
                <a:sym typeface="Quattrocento Sans"/>
              </a:rPr>
              <a:t>Lĩnh vực có tác động xã hội, liên quan hàng ngày tới người dân, thay đổi nhận thức nhanh nhất, mang lại hiệu quả, giúp tiết kiệm chi phí cần ưu tiên chuyển đổi số trước</a:t>
            </a:r>
            <a:endParaRPr sz="1800">
              <a:solidFill>
                <a:schemeClr val="dk1"/>
              </a:solidFill>
              <a:latin typeface="Quattrocento Sans"/>
              <a:ea typeface="Quattrocento Sans"/>
              <a:cs typeface="Quattrocento Sans"/>
              <a:sym typeface="Quattrocento Sans"/>
            </a:endParaRPr>
          </a:p>
        </p:txBody>
      </p:sp>
      <p:sp>
        <p:nvSpPr>
          <p:cNvPr id="323" name="Google Shape;323;p33"/>
          <p:cNvSpPr/>
          <p:nvPr/>
        </p:nvSpPr>
        <p:spPr>
          <a:xfrm>
            <a:off x="949578" y="6230422"/>
            <a:ext cx="50039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Y tế</a:t>
            </a:r>
            <a:endParaRPr sz="1400">
              <a:solidFill>
                <a:schemeClr val="dk1"/>
              </a:solidFill>
              <a:latin typeface="Quattrocento Sans"/>
              <a:ea typeface="Quattrocento Sans"/>
              <a:cs typeface="Quattrocento Sans"/>
              <a:sym typeface="Quattrocento Sans"/>
            </a:endParaRPr>
          </a:p>
        </p:txBody>
      </p:sp>
      <p:sp>
        <p:nvSpPr>
          <p:cNvPr id="324" name="Google Shape;324;p33"/>
          <p:cNvSpPr/>
          <p:nvPr/>
        </p:nvSpPr>
        <p:spPr>
          <a:xfrm>
            <a:off x="2073241" y="6230422"/>
            <a:ext cx="901209"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Giáo dục</a:t>
            </a:r>
            <a:endParaRPr sz="1400">
              <a:solidFill>
                <a:schemeClr val="dk1"/>
              </a:solidFill>
              <a:latin typeface="Quattrocento Sans"/>
              <a:ea typeface="Quattrocento Sans"/>
              <a:cs typeface="Quattrocento Sans"/>
              <a:sym typeface="Quattrocento Sans"/>
            </a:endParaRPr>
          </a:p>
        </p:txBody>
      </p:sp>
      <p:sp>
        <p:nvSpPr>
          <p:cNvPr id="325" name="Google Shape;325;p33"/>
          <p:cNvSpPr/>
          <p:nvPr/>
        </p:nvSpPr>
        <p:spPr>
          <a:xfrm>
            <a:off x="3160372" y="6244711"/>
            <a:ext cx="1690871"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Tài chính Ngân hàng</a:t>
            </a:r>
            <a:endParaRPr sz="1400">
              <a:solidFill>
                <a:schemeClr val="dk1"/>
              </a:solidFill>
              <a:latin typeface="Quattrocento Sans"/>
              <a:ea typeface="Quattrocento Sans"/>
              <a:cs typeface="Quattrocento Sans"/>
              <a:sym typeface="Quattrocento Sans"/>
            </a:endParaRPr>
          </a:p>
        </p:txBody>
      </p:sp>
      <p:sp>
        <p:nvSpPr>
          <p:cNvPr id="326" name="Google Shape;326;p33"/>
          <p:cNvSpPr/>
          <p:nvPr/>
        </p:nvSpPr>
        <p:spPr>
          <a:xfrm>
            <a:off x="4976263" y="6244710"/>
            <a:ext cx="73609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Nông </a:t>
            </a:r>
            <a:endParaRPr/>
          </a:p>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nghiệp</a:t>
            </a:r>
            <a:endParaRPr sz="1400">
              <a:solidFill>
                <a:schemeClr val="dk1"/>
              </a:solidFill>
              <a:latin typeface="Quattrocento Sans"/>
              <a:ea typeface="Quattrocento Sans"/>
              <a:cs typeface="Quattrocento Sans"/>
              <a:sym typeface="Quattrocento Sans"/>
            </a:endParaRPr>
          </a:p>
        </p:txBody>
      </p:sp>
      <p:sp>
        <p:nvSpPr>
          <p:cNvPr id="327" name="Google Shape;327;p33"/>
          <p:cNvSpPr/>
          <p:nvPr/>
        </p:nvSpPr>
        <p:spPr>
          <a:xfrm>
            <a:off x="5976580" y="6200776"/>
            <a:ext cx="163859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Giao thông </a:t>
            </a:r>
            <a:endParaRPr/>
          </a:p>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vận tải và logistics</a:t>
            </a:r>
            <a:endParaRPr sz="1400">
              <a:solidFill>
                <a:schemeClr val="dk1"/>
              </a:solidFill>
              <a:latin typeface="Quattrocento Sans"/>
              <a:ea typeface="Quattrocento Sans"/>
              <a:cs typeface="Quattrocento Sans"/>
              <a:sym typeface="Quattrocento Sans"/>
            </a:endParaRPr>
          </a:p>
        </p:txBody>
      </p:sp>
      <p:sp>
        <p:nvSpPr>
          <p:cNvPr id="328" name="Google Shape;328;p33"/>
          <p:cNvSpPr/>
          <p:nvPr/>
        </p:nvSpPr>
        <p:spPr>
          <a:xfrm>
            <a:off x="7437395" y="6187560"/>
            <a:ext cx="1138453" cy="3077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Năng lượng</a:t>
            </a:r>
            <a:endParaRPr sz="1400">
              <a:solidFill>
                <a:schemeClr val="dk1"/>
              </a:solidFill>
              <a:latin typeface="Quattrocento Sans"/>
              <a:ea typeface="Quattrocento Sans"/>
              <a:cs typeface="Quattrocento Sans"/>
              <a:sym typeface="Quattrocento Sans"/>
            </a:endParaRPr>
          </a:p>
        </p:txBody>
      </p:sp>
      <p:sp>
        <p:nvSpPr>
          <p:cNvPr id="329" name="Google Shape;329;p33"/>
          <p:cNvSpPr/>
          <p:nvPr/>
        </p:nvSpPr>
        <p:spPr>
          <a:xfrm>
            <a:off x="8876455" y="6244710"/>
            <a:ext cx="130676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Tài nguyên </a:t>
            </a:r>
            <a:endParaRPr/>
          </a:p>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và Môi trường</a:t>
            </a:r>
            <a:endParaRPr sz="1400">
              <a:solidFill>
                <a:schemeClr val="dk1"/>
              </a:solidFill>
              <a:latin typeface="Quattrocento Sans"/>
              <a:ea typeface="Quattrocento Sans"/>
              <a:cs typeface="Quattrocento Sans"/>
              <a:sym typeface="Quattrocento Sans"/>
            </a:endParaRPr>
          </a:p>
        </p:txBody>
      </p:sp>
      <p:sp>
        <p:nvSpPr>
          <p:cNvPr id="330" name="Google Shape;330;p33"/>
          <p:cNvSpPr/>
          <p:nvPr/>
        </p:nvSpPr>
        <p:spPr>
          <a:xfrm>
            <a:off x="10319981" y="6244710"/>
            <a:ext cx="1181735"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Sản xuất </a:t>
            </a:r>
            <a:endParaRPr/>
          </a:p>
          <a:p>
            <a:pPr marL="0" marR="0" lvl="0" indent="0" algn="ctr" rtl="0">
              <a:spcBef>
                <a:spcPts val="0"/>
              </a:spcBef>
              <a:spcAft>
                <a:spcPts val="0"/>
              </a:spcAft>
              <a:buNone/>
            </a:pPr>
            <a:r>
              <a:rPr lang="en-US" sz="1400">
                <a:solidFill>
                  <a:srgbClr val="000000"/>
                </a:solidFill>
                <a:latin typeface="Quattrocento Sans"/>
                <a:ea typeface="Quattrocento Sans"/>
                <a:cs typeface="Quattrocento Sans"/>
                <a:sym typeface="Quattrocento Sans"/>
              </a:rPr>
              <a:t>công nghiệp</a:t>
            </a:r>
            <a:endParaRPr sz="1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4"/>
          <p:cNvPicPr preferRelativeResize="0"/>
          <p:nvPr/>
        </p:nvPicPr>
        <p:blipFill rotWithShape="1">
          <a:blip r:embed="rId3">
            <a:alphaModFix/>
          </a:blip>
          <a:srcRect/>
          <a:stretch/>
        </p:blipFill>
        <p:spPr>
          <a:xfrm>
            <a:off x="0" y="-1281547"/>
            <a:ext cx="12192000" cy="9421091"/>
          </a:xfrm>
          <a:prstGeom prst="rect">
            <a:avLst/>
          </a:prstGeom>
          <a:noFill/>
          <a:ln>
            <a:noFill/>
          </a:ln>
        </p:spPr>
      </p:pic>
      <p:sp>
        <p:nvSpPr>
          <p:cNvPr id="336" name="Google Shape;336;p34"/>
          <p:cNvSpPr/>
          <p:nvPr/>
        </p:nvSpPr>
        <p:spPr>
          <a:xfrm>
            <a:off x="11630527" y="6208295"/>
            <a:ext cx="272716" cy="20453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p:nvPr/>
        </p:nvSpPr>
        <p:spPr>
          <a:xfrm>
            <a:off x="643467" y="1298448"/>
            <a:ext cx="3685070" cy="325526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000"/>
              <a:buFont typeface="Quattrocento Sans"/>
              <a:buNone/>
            </a:pPr>
            <a:r>
              <a:rPr lang="en-US" sz="4000">
                <a:solidFill>
                  <a:schemeClr val="dk1"/>
                </a:solidFill>
                <a:latin typeface="Quattrocento Sans"/>
                <a:ea typeface="Quattrocento Sans"/>
                <a:cs typeface="Quattrocento Sans"/>
                <a:sym typeface="Quattrocento Sans"/>
              </a:rPr>
              <a:t>CHIẾN LƯỢC PHÁT TRIỂN VIỆT NAM </a:t>
            </a:r>
            <a:br>
              <a:rPr lang="en-US" sz="4000">
                <a:solidFill>
                  <a:schemeClr val="dk1"/>
                </a:solidFill>
                <a:latin typeface="Quattrocento Sans"/>
                <a:ea typeface="Quattrocento Sans"/>
                <a:cs typeface="Quattrocento Sans"/>
                <a:sym typeface="Quattrocento Sans"/>
              </a:rPr>
            </a:br>
            <a:r>
              <a:rPr lang="en-US" sz="4000">
                <a:solidFill>
                  <a:schemeClr val="dk1"/>
                </a:solidFill>
                <a:latin typeface="Quattrocento Sans"/>
                <a:ea typeface="Quattrocento Sans"/>
                <a:cs typeface="Quattrocento Sans"/>
                <a:sym typeface="Quattrocento Sans"/>
              </a:rPr>
              <a:t>10 NĂM</a:t>
            </a:r>
            <a:endParaRPr/>
          </a:p>
        </p:txBody>
      </p:sp>
      <p:sp>
        <p:nvSpPr>
          <p:cNvPr id="342" name="Google Shape;342;p35"/>
          <p:cNvSpPr txBox="1"/>
          <p:nvPr/>
        </p:nvSpPr>
        <p:spPr>
          <a:xfrm>
            <a:off x="643467" y="4670246"/>
            <a:ext cx="3685070" cy="914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a:solidFill>
                  <a:schemeClr val="dk1"/>
                </a:solidFill>
                <a:latin typeface="Quattrocento Sans"/>
                <a:ea typeface="Quattrocento Sans"/>
                <a:cs typeface="Quattrocento Sans"/>
                <a:sym typeface="Quattrocento Sans"/>
              </a:rPr>
              <a:t>2021 - 2030</a:t>
            </a:r>
            <a:endParaRPr/>
          </a:p>
        </p:txBody>
      </p:sp>
      <p:sp>
        <p:nvSpPr>
          <p:cNvPr id="343" name="Google Shape;343;p35"/>
          <p:cNvSpPr txBox="1"/>
          <p:nvPr/>
        </p:nvSpPr>
        <p:spPr>
          <a:xfrm>
            <a:off x="4493941" y="111513"/>
            <a:ext cx="7484699" cy="6975086"/>
          </a:xfrm>
          <a:prstGeom prst="rect">
            <a:avLst/>
          </a:prstGeom>
          <a:noFill/>
          <a:ln>
            <a:noFill/>
          </a:ln>
        </p:spPr>
        <p:txBody>
          <a:bodyPr spcFirstLastPara="1" wrap="square" lIns="91425" tIns="45700" rIns="91425" bIns="45700" anchor="t" anchorCtr="0">
            <a:normAutofit/>
          </a:bodyPr>
          <a:lstStyle/>
          <a:p>
            <a:pPr marL="0" marR="0" lvl="0" indent="0" algn="ctr" rtl="0">
              <a:lnSpc>
                <a:spcPct val="110000"/>
              </a:lnSpc>
              <a:spcBef>
                <a:spcPts val="0"/>
              </a:spcBef>
              <a:spcAft>
                <a:spcPts val="0"/>
              </a:spcAft>
              <a:buClr>
                <a:schemeClr val="dk1"/>
              </a:buClr>
              <a:buSzPts val="2400"/>
              <a:buFont typeface="Arial"/>
              <a:buNone/>
            </a:pPr>
            <a:r>
              <a:rPr lang="en-US" sz="2400" b="1">
                <a:solidFill>
                  <a:schemeClr val="dk1"/>
                </a:solidFill>
                <a:latin typeface="Quattrocento Sans"/>
                <a:ea typeface="Quattrocento Sans"/>
                <a:cs typeface="Quattrocento Sans"/>
                <a:sym typeface="Quattrocento Sans"/>
              </a:rPr>
              <a:t>Nghị quyết Đại hội đại biểu toàn quốc lần thứ XIII của Đảng đã định hướng phát triển đất nước trong giai đoạn 2021-2030</a:t>
            </a:r>
            <a:endParaRPr/>
          </a:p>
          <a:p>
            <a:pPr marL="0" marR="0" lvl="0" indent="0" algn="l" rtl="0">
              <a:lnSpc>
                <a:spcPct val="110000"/>
              </a:lnSpc>
              <a:spcBef>
                <a:spcPts val="400"/>
              </a:spcBef>
              <a:spcAft>
                <a:spcPts val="0"/>
              </a:spcAft>
              <a:buClr>
                <a:srgbClr val="3F3F3F"/>
              </a:buClr>
              <a:buSzPts val="2000"/>
              <a:buFont typeface="Arial"/>
              <a:buNone/>
            </a:pPr>
            <a:endParaRPr sz="2000" b="1">
              <a:solidFill>
                <a:schemeClr val="dk1"/>
              </a:solidFill>
              <a:latin typeface="Quattrocento Sans"/>
              <a:ea typeface="Quattrocento Sans"/>
              <a:cs typeface="Quattrocento Sans"/>
              <a:sym typeface="Quattrocento Sans"/>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Đổi mới tư duy tạo động lực mới phát triển nhanh, bền vững trong đó có đổi mới tư duy về Chuyển đổi số.</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Xây dựng khuôn khổ pháp lý, thử nghiệm cơ chế chính sách đặc thù để thúc đẩy quá trình Chuyển đổi số.</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Thúc đẩy phát triển kinh tế số, xã hội số, sản xuất thông minh, các mô hình sản xuất kinh tế mới, kinh tế chia sẻ, thương mại điện tử.</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Con người Việt Nam có khát vọng phát triển đất nước.</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Phát huy dân chủ, đoàn kết, dân biết, dân bàn, dân kiểm tra, dân giám sát và dân thụ hưởng.</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Phát triển nguồn nhân lực Chuyển đổi số chất lượng cao.</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Xây dựng Đại học chất lượng cao, đại học số.</a:t>
            </a:r>
            <a:endParaRPr/>
          </a:p>
          <a:p>
            <a:pPr marL="228600" marR="0" lvl="0" indent="-228600" algn="just" rtl="0">
              <a:lnSpc>
                <a:spcPct val="90000"/>
              </a:lnSpc>
              <a:spcBef>
                <a:spcPts val="400"/>
              </a:spcBef>
              <a:spcAft>
                <a:spcPts val="0"/>
              </a:spcAft>
              <a:buClr>
                <a:schemeClr val="dk1"/>
              </a:buClr>
              <a:buSzPts val="2000"/>
              <a:buFont typeface="Arial"/>
              <a:buChar char="•"/>
            </a:pPr>
            <a:r>
              <a:rPr lang="en-US" sz="2000">
                <a:solidFill>
                  <a:schemeClr val="dk1"/>
                </a:solidFill>
                <a:latin typeface="Quattrocento Sans"/>
                <a:ea typeface="Quattrocento Sans"/>
                <a:cs typeface="Quattrocento Sans"/>
                <a:sym typeface="Quattrocento Sans"/>
              </a:rPr>
              <a:t>Phổ cập kỹ năng số.</a:t>
            </a:r>
            <a:endParaRPr/>
          </a:p>
          <a:p>
            <a:pPr marL="0" marR="0" lvl="0" indent="0" algn="l" rtl="0">
              <a:lnSpc>
                <a:spcPct val="90000"/>
              </a:lnSpc>
              <a:spcBef>
                <a:spcPts val="400"/>
              </a:spcBef>
              <a:spcAft>
                <a:spcPts val="0"/>
              </a:spcAft>
              <a:buClr>
                <a:srgbClr val="3F3F3F"/>
              </a:buClr>
              <a:buSzPts val="1800"/>
              <a:buFont typeface="Arial"/>
              <a:buNone/>
            </a:pP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p:nvPr/>
        </p:nvSpPr>
        <p:spPr>
          <a:xfrm>
            <a:off x="1115568" y="548640"/>
            <a:ext cx="10168128" cy="117957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2200" b="1">
                <a:solidFill>
                  <a:schemeClr val="dk1"/>
                </a:solidFill>
                <a:latin typeface="Quattrocento Sans"/>
                <a:ea typeface="Quattrocento Sans"/>
                <a:cs typeface="Quattrocento Sans"/>
                <a:sym typeface="Quattrocento Sans"/>
              </a:rPr>
              <a:t>QUYẾT ĐỊNH</a:t>
            </a:r>
            <a:endParaRPr sz="2200">
              <a:solidFill>
                <a:schemeClr val="dk1"/>
              </a:solidFill>
              <a:latin typeface="Quattrocento Sans"/>
              <a:ea typeface="Quattrocento Sans"/>
              <a:cs typeface="Quattrocento Sans"/>
              <a:sym typeface="Quattrocento Sans"/>
            </a:endParaRPr>
          </a:p>
          <a:p>
            <a:pPr marL="0" marR="0" lvl="0" indent="0" algn="l" rtl="0">
              <a:lnSpc>
                <a:spcPct val="90000"/>
              </a:lnSpc>
              <a:spcBef>
                <a:spcPts val="600"/>
              </a:spcBef>
              <a:spcAft>
                <a:spcPts val="0"/>
              </a:spcAft>
              <a:buNone/>
            </a:pPr>
            <a:r>
              <a:rPr lang="en-US" sz="2200">
                <a:solidFill>
                  <a:schemeClr val="dk1"/>
                </a:solidFill>
                <a:latin typeface="Quattrocento Sans"/>
                <a:ea typeface="Quattrocento Sans"/>
                <a:cs typeface="Quattrocento Sans"/>
                <a:sym typeface="Quattrocento Sans"/>
              </a:rPr>
              <a:t>PHÊ DUYỆT “CHƯƠNG TRÌNH CHUYỂN ĐỔI SỐ QUỐC GIA ĐẾN NĂM 2025, ĐỊNH HƯỚNG ĐẾN NĂM 2030”</a:t>
            </a:r>
            <a:endParaRPr/>
          </a:p>
        </p:txBody>
      </p:sp>
      <p:sp>
        <p:nvSpPr>
          <p:cNvPr id="349" name="Google Shape;349;p36"/>
          <p:cNvSpPr/>
          <p:nvPr/>
        </p:nvSpPr>
        <p:spPr>
          <a:xfrm>
            <a:off x="1115568" y="2042555"/>
            <a:ext cx="10168128" cy="3695020"/>
          </a:xfrm>
          <a:prstGeom prst="rect">
            <a:avLst/>
          </a:prstGeom>
          <a:noFill/>
          <a:ln>
            <a:noFill/>
          </a:ln>
        </p:spPr>
        <p:txBody>
          <a:bodyPr spcFirstLastPara="1" wrap="square" lIns="91425" tIns="45700" rIns="91425" bIns="45700" anchor="t" anchorCtr="0">
            <a:noAutofit/>
          </a:bodyPr>
          <a:lstStyle/>
          <a:p>
            <a:pPr marL="342900" marR="0" lvl="0" indent="-228600" algn="l" rtl="0">
              <a:lnSpc>
                <a:spcPct val="90000"/>
              </a:lnSpc>
              <a:spcBef>
                <a:spcPts val="0"/>
              </a:spcBef>
              <a:spcAft>
                <a:spcPts val="0"/>
              </a:spcAft>
              <a:buClr>
                <a:schemeClr val="dk1"/>
              </a:buClr>
              <a:buSzPts val="2200"/>
              <a:buFont typeface="Arial"/>
              <a:buChar char="•"/>
            </a:pPr>
            <a:r>
              <a:rPr lang="en-US" sz="2200" b="0" i="0" u="none" strike="noStrike">
                <a:solidFill>
                  <a:schemeClr val="dk1"/>
                </a:solidFill>
                <a:latin typeface="Quattrocento Sans"/>
                <a:ea typeface="Quattrocento Sans"/>
                <a:cs typeface="Quattrocento Sans"/>
                <a:sym typeface="Quattrocento Sans"/>
              </a:rPr>
              <a:t>Nhận thức đóng vai trò quyết định trong chuyển đổi số</a:t>
            </a:r>
            <a:endParaRPr sz="2200" b="0" i="0" u="none" strike="noStrike">
              <a:solidFill>
                <a:schemeClr val="dk1"/>
              </a:solidFill>
              <a:latin typeface="Quattrocento Sans"/>
              <a:ea typeface="Quattrocento Sans"/>
              <a:cs typeface="Quattrocento Sans"/>
              <a:sym typeface="Quattrocento Sans"/>
            </a:endParaRPr>
          </a:p>
          <a:p>
            <a:pPr marL="342900" marR="0" lvl="0" indent="-22860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Người dân là trung tâm của chuyển đổi số</a:t>
            </a:r>
            <a:endParaRPr sz="2200">
              <a:solidFill>
                <a:schemeClr val="dk1"/>
              </a:solidFill>
              <a:latin typeface="Quattrocento Sans"/>
              <a:ea typeface="Quattrocento Sans"/>
              <a:cs typeface="Quattrocento Sans"/>
              <a:sym typeface="Quattrocento Sans"/>
            </a:endParaRPr>
          </a:p>
          <a:p>
            <a:pPr marL="342900" marR="0" lvl="0" indent="-22860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Thể chế và công nghệ là động lực của chuyển đổi số</a:t>
            </a:r>
            <a:endParaRPr sz="2200">
              <a:solidFill>
                <a:schemeClr val="dk1"/>
              </a:solidFill>
              <a:latin typeface="Quattrocento Sans"/>
              <a:ea typeface="Quattrocento Sans"/>
              <a:cs typeface="Quattrocento Sans"/>
              <a:sym typeface="Quattrocento Sans"/>
            </a:endParaRPr>
          </a:p>
          <a:p>
            <a:pPr marL="342900" marR="0" lvl="0" indent="-22860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Phát triển nền tảng số là giải pháp đột phá để thúc đẩy chuyển đổi số nhanh hơn, giảm chi phí, tăng hiệu quả</a:t>
            </a:r>
            <a:endParaRPr sz="2200">
              <a:solidFill>
                <a:schemeClr val="dk1"/>
              </a:solidFill>
              <a:latin typeface="Quattrocento Sans"/>
              <a:ea typeface="Quattrocento Sans"/>
              <a:cs typeface="Quattrocento Sans"/>
              <a:sym typeface="Quattrocento Sans"/>
            </a:endParaRPr>
          </a:p>
          <a:p>
            <a:pPr marL="342900" marR="0" lvl="0" indent="-22860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Bảo đảm an toàn, an ninh mạng là then chốt để chuyển đổi số thành công và bền vững, đồng thời là phần xuyên suốt, không thể tách rời của chuyển đổi số. </a:t>
            </a:r>
            <a:endParaRPr/>
          </a:p>
          <a:p>
            <a:pPr marL="342900" marR="0" lvl="0" indent="-228600" algn="l" rtl="0">
              <a:lnSpc>
                <a:spcPct val="90000"/>
              </a:lnSpc>
              <a:spcBef>
                <a:spcPts val="600"/>
              </a:spcBef>
              <a:spcAft>
                <a:spcPts val="0"/>
              </a:spcAft>
              <a:buClr>
                <a:schemeClr val="dk1"/>
              </a:buClr>
              <a:buSzPts val="2200"/>
              <a:buFont typeface="Arial"/>
              <a:buChar char="•"/>
            </a:pPr>
            <a:r>
              <a:rPr lang="en-US" sz="2200">
                <a:solidFill>
                  <a:schemeClr val="dk1"/>
                </a:solidFill>
                <a:latin typeface="Quattrocento Sans"/>
                <a:ea typeface="Quattrocento Sans"/>
                <a:cs typeface="Quattrocento Sans"/>
                <a:sym typeface="Quattrocento Sans"/>
              </a:rPr>
              <a:t>Sự vào cuộc của cả hệ thống chính trị, hành động đồng bộ ở các cấp và sự tham gia của toàn dân là yếu tố bảo đảm sự thành công của chuyển đổi số</a:t>
            </a:r>
            <a:endParaRPr sz="22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15"/>
          <p:cNvSpPr/>
          <p:nvPr/>
        </p:nvSpPr>
        <p:spPr>
          <a:xfrm>
            <a:off x="558209" y="0"/>
            <a:ext cx="11167447" cy="2018806"/>
          </a:xfrm>
          <a:prstGeom prst="rect">
            <a:avLst/>
          </a:prstGeom>
          <a:solidFill>
            <a:schemeClr val="lt1"/>
          </a:solidFill>
          <a:ln w="9525" cap="flat" cmpd="sng">
            <a:solidFill>
              <a:srgbClr val="E1E1E1"/>
            </a:solidFill>
            <a:prstDash val="solid"/>
            <a:miter lim="800000"/>
            <a:headEnd type="none" w="sm" len="sm"/>
            <a:tailEnd type="none" w="sm" len="sm"/>
          </a:ln>
          <a:effectLst>
            <a:outerShdw blurRad="50800" dist="38100" dir="2700000" algn="t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9" name="Google Shape;109;p15"/>
          <p:cNvSpPr/>
          <p:nvPr/>
        </p:nvSpPr>
        <p:spPr>
          <a:xfrm>
            <a:off x="566928" y="0"/>
            <a:ext cx="11155680" cy="20116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0" name="Google Shape;110;p15"/>
          <p:cNvSpPr txBox="1">
            <a:spLocks noGrp="1"/>
          </p:cNvSpPr>
          <p:nvPr>
            <p:ph type="title"/>
          </p:nvPr>
        </p:nvSpPr>
        <p:spPr>
          <a:xfrm>
            <a:off x="1115568" y="548640"/>
            <a:ext cx="10168128" cy="1179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Quattrocento Sans"/>
              <a:buNone/>
            </a:pPr>
            <a:r>
              <a:rPr lang="en-US" sz="4000">
                <a:latin typeface="Quattrocento Sans"/>
                <a:ea typeface="Quattrocento Sans"/>
                <a:cs typeface="Quattrocento Sans"/>
                <a:sym typeface="Quattrocento Sans"/>
              </a:rPr>
              <a:t>NỘI DUNG BÀI HỌC</a:t>
            </a:r>
            <a:endParaRPr/>
          </a:p>
        </p:txBody>
      </p:sp>
      <p:sp>
        <p:nvSpPr>
          <p:cNvPr id="111" name="Google Shape;111;p15"/>
          <p:cNvSpPr/>
          <p:nvPr/>
        </p:nvSpPr>
        <p:spPr>
          <a:xfrm>
            <a:off x="498834" y="758952"/>
            <a:ext cx="128016"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2" name="Google Shape;112;p15"/>
          <p:cNvSpPr txBox="1">
            <a:spLocks noGrp="1"/>
          </p:cNvSpPr>
          <p:nvPr>
            <p:ph type="body" idx="1"/>
          </p:nvPr>
        </p:nvSpPr>
        <p:spPr>
          <a:xfrm>
            <a:off x="1115568" y="2481943"/>
            <a:ext cx="10168128" cy="3695020"/>
          </a:xfrm>
          <a:prstGeom prst="rect">
            <a:avLst/>
          </a:prstGeom>
          <a:noFill/>
          <a:ln>
            <a:noFill/>
          </a:ln>
        </p:spPr>
        <p:txBody>
          <a:bodyPr spcFirstLastPara="1" wrap="square" lIns="91425" tIns="45700" rIns="91425" bIns="45700" anchor="t" anchorCtr="0">
            <a:normAutofit/>
          </a:bodyPr>
          <a:lstStyle/>
          <a:p>
            <a:pPr marL="514350" lvl="0" indent="-514350" algn="l" rtl="0">
              <a:lnSpc>
                <a:spcPct val="150000"/>
              </a:lnSpc>
              <a:spcBef>
                <a:spcPts val="0"/>
              </a:spcBef>
              <a:spcAft>
                <a:spcPts val="0"/>
              </a:spcAft>
              <a:buClr>
                <a:schemeClr val="dk1"/>
              </a:buClr>
              <a:buSzPts val="2200"/>
              <a:buAutoNum type="arabicPeriod"/>
            </a:pPr>
            <a:r>
              <a:rPr lang="en-US" sz="2400" dirty="0" err="1">
                <a:latin typeface="+mn-lt"/>
                <a:ea typeface="Quattrocento Sans"/>
                <a:cs typeface="Quattrocento Sans"/>
                <a:sym typeface="Quattrocento Sans"/>
              </a:rPr>
              <a:t>Định</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nghĩa</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Chuyển</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đổi</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số</a:t>
            </a:r>
            <a:endParaRPr lang="en-US" sz="2400" dirty="0">
              <a:latin typeface="+mn-lt"/>
              <a:ea typeface="Quattrocento Sans"/>
              <a:cs typeface="Quattrocento Sans"/>
              <a:sym typeface="Quattrocento Sans"/>
            </a:endParaRPr>
          </a:p>
          <a:p>
            <a:pPr marL="514350" lvl="0" indent="-514350">
              <a:lnSpc>
                <a:spcPct val="150000"/>
              </a:lnSpc>
              <a:spcBef>
                <a:spcPts val="0"/>
              </a:spcBef>
              <a:buSzPts val="2200"/>
              <a:buAutoNum type="arabicPeriod"/>
            </a:pPr>
            <a:r>
              <a:rPr lang="en-US" sz="2400" dirty="0" err="1">
                <a:latin typeface="+mn-lt"/>
              </a:rPr>
              <a:t>Chuyển</a:t>
            </a:r>
            <a:r>
              <a:rPr lang="en-US" sz="2400" dirty="0">
                <a:latin typeface="+mn-lt"/>
              </a:rPr>
              <a:t> </a:t>
            </a:r>
            <a:r>
              <a:rPr lang="en-US" sz="2400" dirty="0" err="1">
                <a:latin typeface="+mn-lt"/>
              </a:rPr>
              <a:t>đổi</a:t>
            </a:r>
            <a:r>
              <a:rPr lang="en-US" sz="2400" dirty="0">
                <a:latin typeface="+mn-lt"/>
              </a:rPr>
              <a:t> </a:t>
            </a:r>
            <a:r>
              <a:rPr lang="en-US" sz="2400" dirty="0" err="1">
                <a:latin typeface="+mn-lt"/>
              </a:rPr>
              <a:t>số</a:t>
            </a:r>
            <a:r>
              <a:rPr lang="en-US" sz="2400" dirty="0">
                <a:latin typeface="+mn-lt"/>
              </a:rPr>
              <a:t> </a:t>
            </a:r>
            <a:r>
              <a:rPr lang="en-US" sz="2400" dirty="0" err="1">
                <a:latin typeface="+mn-lt"/>
              </a:rPr>
              <a:t>đem</a:t>
            </a:r>
            <a:r>
              <a:rPr lang="en-US" sz="2400" dirty="0">
                <a:latin typeface="+mn-lt"/>
              </a:rPr>
              <a:t> </a:t>
            </a:r>
            <a:r>
              <a:rPr lang="en-US" sz="2400" dirty="0" err="1">
                <a:latin typeface="+mn-lt"/>
              </a:rPr>
              <a:t>lại</a:t>
            </a:r>
            <a:r>
              <a:rPr lang="en-US" sz="2400" dirty="0">
                <a:latin typeface="+mn-lt"/>
              </a:rPr>
              <a:t> </a:t>
            </a:r>
            <a:r>
              <a:rPr lang="en-US" sz="2400" dirty="0" err="1">
                <a:latin typeface="+mn-lt"/>
              </a:rPr>
              <a:t>lợi</a:t>
            </a:r>
            <a:r>
              <a:rPr lang="en-US" sz="2400" dirty="0">
                <a:latin typeface="+mn-lt"/>
              </a:rPr>
              <a:t> </a:t>
            </a:r>
            <a:r>
              <a:rPr lang="en-US" sz="2400" dirty="0" err="1">
                <a:latin typeface="+mn-lt"/>
              </a:rPr>
              <a:t>ích</a:t>
            </a:r>
            <a:r>
              <a:rPr lang="en-US" sz="2400" dirty="0">
                <a:latin typeface="+mn-lt"/>
              </a:rPr>
              <a:t> </a:t>
            </a:r>
            <a:r>
              <a:rPr lang="en-US" sz="2400" dirty="0" err="1">
                <a:latin typeface="+mn-lt"/>
              </a:rPr>
              <a:t>gì</a:t>
            </a:r>
            <a:r>
              <a:rPr lang="en-US" sz="2400" dirty="0">
                <a:latin typeface="+mn-lt"/>
              </a:rPr>
              <a:t> </a:t>
            </a:r>
            <a:r>
              <a:rPr lang="en-US" sz="2400" dirty="0" err="1">
                <a:latin typeface="+mn-lt"/>
              </a:rPr>
              <a:t>cho</a:t>
            </a:r>
            <a:r>
              <a:rPr lang="en-US" sz="2400" dirty="0">
                <a:latin typeface="+mn-lt"/>
              </a:rPr>
              <a:t> </a:t>
            </a:r>
            <a:r>
              <a:rPr lang="en-US" sz="2400" dirty="0" err="1">
                <a:latin typeface="+mn-lt"/>
              </a:rPr>
              <a:t>người</a:t>
            </a:r>
            <a:r>
              <a:rPr lang="en-US" sz="2400" dirty="0">
                <a:latin typeface="+mn-lt"/>
              </a:rPr>
              <a:t> </a:t>
            </a:r>
            <a:r>
              <a:rPr lang="en-US" sz="2400" dirty="0" err="1">
                <a:latin typeface="+mn-lt"/>
              </a:rPr>
              <a:t>dân</a:t>
            </a:r>
            <a:r>
              <a:rPr lang="en-US" sz="2400" dirty="0">
                <a:latin typeface="+mn-lt"/>
              </a:rPr>
              <a:t>?</a:t>
            </a:r>
            <a:endParaRPr sz="2400" dirty="0">
              <a:latin typeface="+mn-lt"/>
            </a:endParaRPr>
          </a:p>
          <a:p>
            <a:pPr marL="514350" lvl="0" indent="-514350" algn="l" rtl="0">
              <a:lnSpc>
                <a:spcPct val="150000"/>
              </a:lnSpc>
              <a:spcBef>
                <a:spcPts val="1000"/>
              </a:spcBef>
              <a:spcAft>
                <a:spcPts val="0"/>
              </a:spcAft>
              <a:buClr>
                <a:schemeClr val="dk1"/>
              </a:buClr>
              <a:buSzPts val="2200"/>
              <a:buAutoNum type="arabicPeriod"/>
            </a:pPr>
            <a:r>
              <a:rPr lang="en-US" sz="2400" dirty="0" err="1">
                <a:latin typeface="+mn-lt"/>
                <a:ea typeface="Quattrocento Sans"/>
                <a:cs typeface="Quattrocento Sans"/>
                <a:sym typeface="Quattrocento Sans"/>
              </a:rPr>
              <a:t>Câu</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chuyện</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đời</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thường</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của</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Chuyển</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đổi</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số</a:t>
            </a:r>
            <a:endParaRPr sz="2400" dirty="0">
              <a:latin typeface="+mn-lt"/>
            </a:endParaRPr>
          </a:p>
          <a:p>
            <a:pPr marL="514350" lvl="0" indent="-514350" algn="l" rtl="0">
              <a:lnSpc>
                <a:spcPct val="150000"/>
              </a:lnSpc>
              <a:spcBef>
                <a:spcPts val="1000"/>
              </a:spcBef>
              <a:spcAft>
                <a:spcPts val="0"/>
              </a:spcAft>
              <a:buClr>
                <a:schemeClr val="dk1"/>
              </a:buClr>
              <a:buSzPts val="2200"/>
              <a:buAutoNum type="arabicPeriod"/>
            </a:pPr>
            <a:r>
              <a:rPr lang="en-US" sz="2400" dirty="0" err="1">
                <a:latin typeface="+mn-lt"/>
                <a:ea typeface="Quattrocento Sans"/>
                <a:cs typeface="Quattrocento Sans"/>
                <a:sym typeface="Quattrocento Sans"/>
              </a:rPr>
              <a:t>Thế</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nào</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là</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Chuyển</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đổi</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số</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lấy</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người</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dân</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làm</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trung</a:t>
            </a:r>
            <a:r>
              <a:rPr lang="en-US" sz="2400" dirty="0">
                <a:latin typeface="+mn-lt"/>
                <a:ea typeface="Quattrocento Sans"/>
                <a:cs typeface="Quattrocento Sans"/>
                <a:sym typeface="Quattrocento Sans"/>
              </a:rPr>
              <a:t> </a:t>
            </a:r>
            <a:r>
              <a:rPr lang="en-US" sz="2400" dirty="0" err="1">
                <a:latin typeface="+mn-lt"/>
                <a:ea typeface="Quattrocento Sans"/>
                <a:cs typeface="Quattrocento Sans"/>
                <a:sym typeface="Quattrocento Sans"/>
              </a:rPr>
              <a:t>tâm</a:t>
            </a:r>
            <a:endParaRPr sz="2400"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37" descr="Artificial intelligence vs intelligence augmentation | HRD Australia"/>
          <p:cNvPicPr preferRelativeResize="0"/>
          <p:nvPr/>
        </p:nvPicPr>
        <p:blipFill rotWithShape="1">
          <a:blip r:embed="rId3">
            <a:alphaModFix/>
          </a:blip>
          <a:srcRect l="3652" r="12606" b="-1"/>
          <a:stretch/>
        </p:blipFill>
        <p:spPr>
          <a:xfrm>
            <a:off x="3523488" y="10"/>
            <a:ext cx="8668512" cy="6857990"/>
          </a:xfrm>
          <a:prstGeom prst="rect">
            <a:avLst/>
          </a:prstGeom>
          <a:noFill/>
          <a:ln>
            <a:noFill/>
          </a:ln>
        </p:spPr>
      </p:pic>
      <p:sp>
        <p:nvSpPr>
          <p:cNvPr id="355" name="Google Shape;355;p37"/>
          <p:cNvSpPr txBox="1"/>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800"/>
              <a:buFont typeface="Arial"/>
              <a:buNone/>
            </a:pPr>
            <a:r>
              <a:rPr lang="en-US" sz="4800" b="1" i="0" u="none" strike="noStrike" cap="none">
                <a:solidFill>
                  <a:schemeClr val="dk1"/>
                </a:solidFill>
                <a:latin typeface="Arial"/>
                <a:ea typeface="Arial"/>
                <a:cs typeface="Arial"/>
                <a:sym typeface="Arial"/>
              </a:rPr>
              <a:t>THANK YOU</a:t>
            </a:r>
            <a:endParaRPr sz="4800" b="1"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8" name="Google Shape;118;p16"/>
          <p:cNvSpPr txBox="1">
            <a:spLocks noGrp="1"/>
          </p:cNvSpPr>
          <p:nvPr>
            <p:ph type="title"/>
          </p:nvPr>
        </p:nvSpPr>
        <p:spPr>
          <a:xfrm>
            <a:off x="838199" y="1093788"/>
            <a:ext cx="10506455" cy="296720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800"/>
              <a:buFont typeface="Quattrocento Sans"/>
              <a:buNone/>
            </a:pPr>
            <a:r>
              <a:rPr lang="en-US" sz="6800">
                <a:solidFill>
                  <a:schemeClr val="dk1"/>
                </a:solidFill>
                <a:latin typeface="Quattrocento Sans"/>
                <a:ea typeface="Quattrocento Sans"/>
                <a:cs typeface="Quattrocento Sans"/>
                <a:sym typeface="Quattrocento Sans"/>
              </a:rPr>
              <a:t>1. Định nghĩa </a:t>
            </a:r>
            <a:r>
              <a:rPr lang="en-US" sz="6800">
                <a:latin typeface="Quattrocento Sans"/>
                <a:ea typeface="Quattrocento Sans"/>
                <a:cs typeface="Quattrocento Sans"/>
                <a:sym typeface="Quattrocento Sans"/>
              </a:rPr>
              <a:t>c</a:t>
            </a:r>
            <a:r>
              <a:rPr lang="en-US" sz="6800">
                <a:solidFill>
                  <a:schemeClr val="dk1"/>
                </a:solidFill>
                <a:latin typeface="Quattrocento Sans"/>
                <a:ea typeface="Quattrocento Sans"/>
                <a:cs typeface="Quattrocento Sans"/>
                <a:sym typeface="Quattrocento Sans"/>
              </a:rPr>
              <a:t>huyển đổi số</a:t>
            </a:r>
            <a:br>
              <a:rPr lang="en-US" sz="6800">
                <a:solidFill>
                  <a:schemeClr val="dk1"/>
                </a:solidFill>
                <a:latin typeface="Quattrocento Sans"/>
                <a:ea typeface="Quattrocento Sans"/>
                <a:cs typeface="Quattrocento Sans"/>
                <a:sym typeface="Quattrocento Sans"/>
              </a:rPr>
            </a:br>
            <a:endParaRPr sz="6800">
              <a:solidFill>
                <a:schemeClr val="dk1"/>
              </a:solidFill>
              <a:latin typeface="Quattrocento Sans"/>
              <a:ea typeface="Quattrocento Sans"/>
              <a:cs typeface="Quattrocento Sans"/>
              <a:sym typeface="Quattrocento Sans"/>
            </a:endParaRPr>
          </a:p>
        </p:txBody>
      </p:sp>
      <p:sp>
        <p:nvSpPr>
          <p:cNvPr id="119" name="Google Shape;119;p16"/>
          <p:cNvSpPr/>
          <p:nvPr/>
        </p:nvSpPr>
        <p:spPr>
          <a:xfrm>
            <a:off x="841248" y="4331166"/>
            <a:ext cx="10506456"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0" name="Google Shape;120;p16"/>
          <p:cNvSpPr/>
          <p:nvPr/>
        </p:nvSpPr>
        <p:spPr>
          <a:xfrm rot="5400000">
            <a:off x="9346882" y="2348839"/>
            <a:ext cx="54864" cy="39467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370141" y="471714"/>
            <a:ext cx="9310975" cy="57746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dk1"/>
              </a:buClr>
              <a:buSzPts val="2400"/>
              <a:buFont typeface="Quattrocento Sans"/>
              <a:buNone/>
            </a:pPr>
            <a:r>
              <a:rPr lang="en-US" sz="2400" b="1" i="0" u="none" strike="noStrike" cap="none" dirty="0" err="1">
                <a:solidFill>
                  <a:schemeClr val="dk1"/>
                </a:solidFill>
                <a:latin typeface="Quattrocento Sans"/>
                <a:ea typeface="Quattrocento Sans"/>
                <a:cs typeface="Quattrocento Sans"/>
                <a:sym typeface="Quattrocento Sans"/>
              </a:rPr>
              <a:t>Chuyển</a:t>
            </a:r>
            <a:r>
              <a:rPr lang="en-US" sz="2400" b="1" i="0" u="none" strike="noStrike" cap="none" dirty="0">
                <a:solidFill>
                  <a:schemeClr val="dk1"/>
                </a:solidFill>
                <a:latin typeface="Quattrocento Sans"/>
                <a:ea typeface="Quattrocento Sans"/>
                <a:cs typeface="Quattrocento Sans"/>
                <a:sym typeface="Quattrocento Sans"/>
              </a:rPr>
              <a:t> </a:t>
            </a:r>
            <a:r>
              <a:rPr lang="en-US" sz="2400" b="1" i="0" u="none" strike="noStrike" cap="none" dirty="0" err="1">
                <a:solidFill>
                  <a:schemeClr val="dk1"/>
                </a:solidFill>
                <a:latin typeface="Quattrocento Sans"/>
                <a:ea typeface="Quattrocento Sans"/>
                <a:cs typeface="Quattrocento Sans"/>
                <a:sym typeface="Quattrocento Sans"/>
              </a:rPr>
              <a:t>đổi</a:t>
            </a:r>
            <a:r>
              <a:rPr lang="en-US" sz="2400" b="1" i="0" u="none" strike="noStrike" cap="none" dirty="0">
                <a:solidFill>
                  <a:schemeClr val="dk1"/>
                </a:solidFill>
                <a:latin typeface="Quattrocento Sans"/>
                <a:ea typeface="Quattrocento Sans"/>
                <a:cs typeface="Quattrocento Sans"/>
                <a:sym typeface="Quattrocento Sans"/>
              </a:rPr>
              <a:t> </a:t>
            </a:r>
            <a:r>
              <a:rPr lang="en-US" sz="2400" b="1" i="0" u="none" strike="noStrike" cap="none" dirty="0" err="1">
                <a:solidFill>
                  <a:schemeClr val="dk1"/>
                </a:solidFill>
                <a:latin typeface="Quattrocento Sans"/>
                <a:ea typeface="Quattrocento Sans"/>
                <a:cs typeface="Quattrocento Sans"/>
                <a:sym typeface="Quattrocento Sans"/>
              </a:rPr>
              <a:t>số</a:t>
            </a:r>
            <a:r>
              <a:rPr lang="en-US" sz="2400" b="1" i="0" u="none" strike="noStrike" cap="none" dirty="0">
                <a:solidFill>
                  <a:schemeClr val="dk1"/>
                </a:solidFill>
                <a:latin typeface="Quattrocento Sans"/>
                <a:ea typeface="Quattrocento Sans"/>
                <a:cs typeface="Quattrocento Sans"/>
                <a:sym typeface="Quattrocento Sans"/>
              </a:rPr>
              <a:t> </a:t>
            </a:r>
            <a:r>
              <a:rPr lang="en-US" sz="2400" b="1" i="0" u="none" strike="noStrike" cap="none" dirty="0" err="1">
                <a:solidFill>
                  <a:schemeClr val="dk1"/>
                </a:solidFill>
                <a:latin typeface="Quattrocento Sans"/>
                <a:ea typeface="Quattrocento Sans"/>
                <a:cs typeface="Quattrocento Sans"/>
                <a:sym typeface="Quattrocento Sans"/>
              </a:rPr>
              <a:t>là</a:t>
            </a:r>
            <a:r>
              <a:rPr lang="en-US" sz="2400" b="1" i="0" u="none" strike="noStrike" cap="none" dirty="0">
                <a:solidFill>
                  <a:schemeClr val="dk1"/>
                </a:solidFill>
                <a:latin typeface="Quattrocento Sans"/>
                <a:ea typeface="Quattrocento Sans"/>
                <a:cs typeface="Quattrocento Sans"/>
                <a:sym typeface="Quattrocento Sans"/>
              </a:rPr>
              <a:t> </a:t>
            </a:r>
            <a:r>
              <a:rPr lang="en-US" sz="2400" b="1" i="0" u="none" strike="noStrike" cap="none" dirty="0" err="1">
                <a:solidFill>
                  <a:schemeClr val="dk1"/>
                </a:solidFill>
                <a:latin typeface="Quattrocento Sans"/>
                <a:ea typeface="Quattrocento Sans"/>
                <a:cs typeface="Quattrocento Sans"/>
                <a:sym typeface="Quattrocento Sans"/>
              </a:rPr>
              <a:t>gì</a:t>
            </a:r>
            <a:r>
              <a:rPr lang="en-US" sz="2400" b="1" i="0" u="none" strike="noStrike" cap="none" dirty="0">
                <a:solidFill>
                  <a:schemeClr val="dk1"/>
                </a:solidFill>
                <a:latin typeface="Quattrocento Sans"/>
                <a:ea typeface="Quattrocento Sans"/>
                <a:cs typeface="Quattrocento Sans"/>
                <a:sym typeface="Quattrocento Sans"/>
              </a:rPr>
              <a:t>?</a:t>
            </a:r>
            <a:endParaRPr sz="2400" b="1" i="0" u="none" strike="noStrike" cap="none" dirty="0">
              <a:solidFill>
                <a:schemeClr val="dk1"/>
              </a:solidFill>
              <a:latin typeface="Quattrocento Sans"/>
              <a:ea typeface="Quattrocento Sans"/>
              <a:cs typeface="Quattrocento Sans"/>
              <a:sym typeface="Quattrocento Sans"/>
            </a:endParaRPr>
          </a:p>
        </p:txBody>
      </p:sp>
      <p:sp>
        <p:nvSpPr>
          <p:cNvPr id="126" name="Google Shape;126;p17"/>
          <p:cNvSpPr/>
          <p:nvPr/>
        </p:nvSpPr>
        <p:spPr>
          <a:xfrm>
            <a:off x="3124199" y="1667018"/>
            <a:ext cx="8281975" cy="224676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Chuyển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đổi</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số</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là</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quá</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trình</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thay</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đổi</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tổng</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thể</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và</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toàn</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diện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của</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cá</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nhân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tổ</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chức</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về</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cách</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sống</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cách</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làm</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việc</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và</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phương</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thức</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sản</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xuất</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dựa</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trên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công</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nghệ</a:t>
            </a:r>
            <a:r>
              <a:rPr lang="en-US" sz="2800" b="0" i="0" u="none" strike="noStrike" cap="none" dirty="0">
                <a:solidFill>
                  <a:schemeClr val="accent1"/>
                </a:solidFill>
                <a:latin typeface="Quattrocento Sans"/>
                <a:ea typeface="Quattrocento Sans"/>
                <a:cs typeface="Quattrocento Sans"/>
                <a:sym typeface="Quattrocento Sans"/>
              </a:rPr>
              <a:t> </a:t>
            </a:r>
            <a:r>
              <a:rPr lang="en-US" sz="2800" b="0" i="0" u="none" strike="noStrike" cap="none" dirty="0" err="1">
                <a:solidFill>
                  <a:schemeClr val="accent1"/>
                </a:solidFill>
                <a:latin typeface="Quattrocento Sans"/>
                <a:ea typeface="Quattrocento Sans"/>
                <a:cs typeface="Quattrocento Sans"/>
                <a:sym typeface="Quattrocento Sans"/>
              </a:rPr>
              <a:t>số</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Trí</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tuệ</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nhân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tạo</a:t>
            </a:r>
            <a:r>
              <a:rPr lang="en-US" sz="2800" b="0" i="0" u="none" strike="noStrike" cap="none" dirty="0">
                <a:solidFill>
                  <a:schemeClr val="dk1"/>
                </a:solidFill>
                <a:latin typeface="Quattrocento Sans"/>
                <a:ea typeface="Quattrocento Sans"/>
                <a:cs typeface="Quattrocento Sans"/>
                <a:sym typeface="Quattrocento Sans"/>
              </a:rPr>
              <a:t>, Internet </a:t>
            </a:r>
            <a:r>
              <a:rPr lang="en-US" sz="2800" b="0" i="0" u="none" strike="noStrike" cap="none" dirty="0" err="1">
                <a:solidFill>
                  <a:schemeClr val="dk1"/>
                </a:solidFill>
                <a:latin typeface="Quattrocento Sans"/>
                <a:ea typeface="Quattrocento Sans"/>
                <a:cs typeface="Quattrocento Sans"/>
                <a:sym typeface="Quattrocento Sans"/>
              </a:rPr>
              <a:t>vạn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vật</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Dữ</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liệu</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lớn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Điện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toán</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đám</a:t>
            </a:r>
            <a:r>
              <a:rPr lang="en-US" sz="2800" b="0" i="0" u="none" strike="noStrike" cap="none" dirty="0">
                <a:solidFill>
                  <a:schemeClr val="dk1"/>
                </a:solidFill>
                <a:latin typeface="Quattrocento Sans"/>
                <a:ea typeface="Quattrocento Sans"/>
                <a:cs typeface="Quattrocento Sans"/>
                <a:sym typeface="Quattrocento Sans"/>
              </a:rPr>
              <a:t> </a:t>
            </a:r>
            <a:r>
              <a:rPr lang="en-US" sz="2800" b="0" i="0" u="none" strike="noStrike" cap="none" dirty="0" err="1">
                <a:solidFill>
                  <a:schemeClr val="dk1"/>
                </a:solidFill>
                <a:latin typeface="Quattrocento Sans"/>
                <a:ea typeface="Quattrocento Sans"/>
                <a:cs typeface="Quattrocento Sans"/>
                <a:sym typeface="Quattrocento Sans"/>
              </a:rPr>
              <a:t>mây</a:t>
            </a:r>
            <a:r>
              <a:rPr lang="en-US" sz="2800" b="0" i="0" u="none" strike="noStrike" cap="none" dirty="0">
                <a:solidFill>
                  <a:schemeClr val="dk1"/>
                </a:solidFill>
                <a:latin typeface="Quattrocento Sans"/>
                <a:ea typeface="Quattrocento Sans"/>
                <a:cs typeface="Quattrocento Sans"/>
                <a:sym typeface="Quattrocento Sans"/>
              </a:rPr>
              <a:t>, ...). </a:t>
            </a:r>
            <a:endParaRPr sz="2800" dirty="0">
              <a:solidFill>
                <a:schemeClr val="dk1"/>
              </a:solidFill>
              <a:latin typeface="Quattrocento Sans"/>
              <a:ea typeface="Quattrocento Sans"/>
              <a:cs typeface="Quattrocento Sans"/>
              <a:sym typeface="Quattrocento Sans"/>
            </a:endParaRPr>
          </a:p>
        </p:txBody>
      </p:sp>
      <p:pic>
        <p:nvPicPr>
          <p:cNvPr id="127" name="Google Shape;127;p17" descr="Biểu trưng của Bộ Thông tin và Truyền thông"/>
          <p:cNvPicPr preferRelativeResize="0"/>
          <p:nvPr/>
        </p:nvPicPr>
        <p:blipFill rotWithShape="1">
          <a:blip r:embed="rId3">
            <a:alphaModFix/>
          </a:blip>
          <a:srcRect/>
          <a:stretch/>
        </p:blipFill>
        <p:spPr>
          <a:xfrm>
            <a:off x="261351" y="1726480"/>
            <a:ext cx="2127855" cy="2127855"/>
          </a:xfrm>
          <a:prstGeom prst="rect">
            <a:avLst/>
          </a:prstGeom>
          <a:noFill/>
          <a:ln>
            <a:noFill/>
          </a:ln>
        </p:spPr>
      </p:pic>
      <p:sp>
        <p:nvSpPr>
          <p:cNvPr id="128" name="Google Shape;128;p17"/>
          <p:cNvSpPr/>
          <p:nvPr/>
        </p:nvSpPr>
        <p:spPr>
          <a:xfrm>
            <a:off x="1033451" y="4996132"/>
            <a:ext cx="8523487" cy="1323439"/>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Quattrocento Sans"/>
              <a:buNone/>
            </a:pPr>
            <a:r>
              <a:rPr lang="en-US" sz="8000" b="0" i="0" u="none" strike="noStrike" cap="none">
                <a:solidFill>
                  <a:schemeClr val="dk1"/>
                </a:solidFill>
                <a:latin typeface="Quattrocento Sans"/>
                <a:ea typeface="Quattrocento Sans"/>
                <a:cs typeface="Quattrocento Sans"/>
                <a:sym typeface="Quattrocento Sans"/>
              </a:rPr>
              <a:t>                             </a:t>
            </a:r>
            <a:r>
              <a:rPr lang="en-US" sz="1800" b="0" i="0" u="none" strike="noStrike" cap="none">
                <a:solidFill>
                  <a:schemeClr val="dk1"/>
                </a:solidFill>
                <a:latin typeface="Quattrocento Sans"/>
                <a:ea typeface="Quattrocento Sans"/>
                <a:cs typeface="Quattrocento Sans"/>
                <a:sym typeface="Quattrocento Sans"/>
              </a:rPr>
              <a:t> </a:t>
            </a:r>
            <a:endParaRPr/>
          </a:p>
        </p:txBody>
      </p:sp>
      <p:pic>
        <p:nvPicPr>
          <p:cNvPr id="129" name="Google Shape;129;p17" descr="page2image18220048"/>
          <p:cNvPicPr preferRelativeResize="0"/>
          <p:nvPr/>
        </p:nvPicPr>
        <p:blipFill rotWithShape="1">
          <a:blip r:embed="rId4">
            <a:alphaModFix/>
          </a:blip>
          <a:srcRect/>
          <a:stretch/>
        </p:blipFill>
        <p:spPr>
          <a:xfrm>
            <a:off x="2717795" y="5314955"/>
            <a:ext cx="8102600" cy="1270000"/>
          </a:xfrm>
          <a:prstGeom prst="rect">
            <a:avLst/>
          </a:prstGeom>
          <a:noFill/>
          <a:ln>
            <a:noFill/>
          </a:ln>
        </p:spPr>
      </p:pic>
      <p:pic>
        <p:nvPicPr>
          <p:cNvPr id="130" name="Google Shape;130;p17" descr="page2image18225872"/>
          <p:cNvPicPr preferRelativeResize="0"/>
          <p:nvPr/>
        </p:nvPicPr>
        <p:blipFill rotWithShape="1">
          <a:blip r:embed="rId5">
            <a:alphaModFix/>
          </a:blip>
          <a:srcRect/>
          <a:stretch/>
        </p:blipFill>
        <p:spPr>
          <a:xfrm>
            <a:off x="2733666" y="4059243"/>
            <a:ext cx="8102600" cy="1270000"/>
          </a:xfrm>
          <a:prstGeom prst="rect">
            <a:avLst/>
          </a:prstGeom>
          <a:noFill/>
          <a:ln>
            <a:noFill/>
          </a:ln>
        </p:spPr>
      </p:pic>
      <p:sp>
        <p:nvSpPr>
          <p:cNvPr id="131" name="Google Shape;131;p17"/>
          <p:cNvSpPr/>
          <p:nvPr/>
        </p:nvSpPr>
        <p:spPr>
          <a:xfrm>
            <a:off x="370141" y="4180856"/>
            <a:ext cx="6096000"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err="1">
                <a:solidFill>
                  <a:schemeClr val="dk1"/>
                </a:solidFill>
                <a:latin typeface="Quattrocento Sans"/>
                <a:ea typeface="Quattrocento Sans"/>
                <a:cs typeface="Quattrocento Sans"/>
                <a:sym typeface="Quattrocento Sans"/>
              </a:rPr>
              <a:t>Chuyển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đổi</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số</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không</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phải</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chỉ</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là</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vấn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đề</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công</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nghệ</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mà</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còn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là</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vấn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đề</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nhận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thức</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thói</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quen</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và</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quy</a:t>
            </a:r>
            <a:r>
              <a:rPr lang="en-US" sz="2800" dirty="0">
                <a:solidFill>
                  <a:schemeClr val="dk1"/>
                </a:solidFill>
                <a:latin typeface="Quattrocento Sans"/>
                <a:ea typeface="Quattrocento Sans"/>
                <a:cs typeface="Quattrocento Sans"/>
                <a:sym typeface="Quattrocento Sans"/>
              </a:rPr>
              <a:t> </a:t>
            </a:r>
            <a:r>
              <a:rPr lang="en-US" sz="2800" dirty="0" err="1">
                <a:solidFill>
                  <a:schemeClr val="dk1"/>
                </a:solidFill>
                <a:latin typeface="Quattrocento Sans"/>
                <a:ea typeface="Quattrocento Sans"/>
                <a:cs typeface="Quattrocento Sans"/>
                <a:sym typeface="Quattrocento Sans"/>
              </a:rPr>
              <a:t>trình</a:t>
            </a:r>
            <a:r>
              <a:rPr lang="en-US" sz="2800" dirty="0">
                <a:solidFill>
                  <a:schemeClr val="dk1"/>
                </a:solidFill>
                <a:latin typeface="Quattrocento Sans"/>
                <a:ea typeface="Quattrocento Sans"/>
                <a:cs typeface="Quattrocento Sans"/>
                <a:sym typeface="Quattrocento Sans"/>
              </a:rPr>
              <a:t> =&gt; con </a:t>
            </a:r>
            <a:r>
              <a:rPr lang="en-US" sz="2800" dirty="0" err="1">
                <a:solidFill>
                  <a:schemeClr val="dk1"/>
                </a:solidFill>
                <a:latin typeface="Quattrocento Sans"/>
                <a:ea typeface="Quattrocento Sans"/>
                <a:cs typeface="Quattrocento Sans"/>
                <a:sym typeface="Quattrocento Sans"/>
              </a:rPr>
              <a:t>người</a:t>
            </a:r>
            <a:r>
              <a:rPr lang="en-US" sz="2800" dirty="0">
                <a:solidFill>
                  <a:schemeClr val="dk1"/>
                </a:solidFill>
                <a:latin typeface="Quattrocento Sans"/>
                <a:ea typeface="Quattrocento Sans"/>
                <a:cs typeface="Quattrocento Sans"/>
                <a:sym typeface="Quattrocento Sans"/>
              </a:rPr>
              <a: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9BC7-ADC7-4348-9281-96460B7A29B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9688CD5-9EAD-2648-84EC-1609F9A6A21C}"/>
              </a:ext>
            </a:extLst>
          </p:cNvPr>
          <p:cNvSpPr>
            <a:spLocks noGrp="1"/>
          </p:cNvSpPr>
          <p:nvPr>
            <p:ph type="body" idx="1"/>
          </p:nvPr>
        </p:nvSpPr>
        <p:spPr>
          <a:xfrm>
            <a:off x="838200" y="0"/>
            <a:ext cx="10515600" cy="6176963"/>
          </a:xfrm>
        </p:spPr>
        <p:txBody>
          <a:bodyPr>
            <a:normAutofit fontScale="92500" lnSpcReduction="20000"/>
          </a:bodyPr>
          <a:lstStyle/>
          <a:p>
            <a:pPr marL="0" lvl="0" indent="0">
              <a:lnSpc>
                <a:spcPct val="100000"/>
              </a:lnSpc>
              <a:spcBef>
                <a:spcPts val="0"/>
              </a:spcBef>
              <a:buClr>
                <a:srgbClr val="000000"/>
              </a:buClr>
              <a:buSzPts val="1400"/>
              <a:buNone/>
              <a:defRPr/>
            </a:pPr>
            <a:r>
              <a:rPr lang="en-US" dirty="0" err="1"/>
              <a:t>Cách</a:t>
            </a:r>
            <a:r>
              <a:rPr lang="en-US" dirty="0"/>
              <a:t> </a:t>
            </a:r>
            <a:r>
              <a:rPr lang="en-US" dirty="0" err="1"/>
              <a:t>mạng</a:t>
            </a:r>
            <a:r>
              <a:rPr lang="en-US" dirty="0"/>
              <a:t> </a:t>
            </a:r>
            <a:r>
              <a:rPr lang="en-US" dirty="0" err="1"/>
              <a:t>công</a:t>
            </a:r>
            <a:r>
              <a:rPr lang="en-US" dirty="0"/>
              <a:t> </a:t>
            </a:r>
            <a:r>
              <a:rPr lang="en-US" dirty="0" err="1"/>
              <a:t>nghiệp</a:t>
            </a:r>
            <a:r>
              <a:rPr lang="en-US" dirty="0"/>
              <a:t> </a:t>
            </a:r>
            <a:r>
              <a:rPr lang="en-US" dirty="0" err="1"/>
              <a:t>lần</a:t>
            </a:r>
            <a:r>
              <a:rPr lang="en-US" dirty="0"/>
              <a:t> </a:t>
            </a:r>
            <a:r>
              <a:rPr lang="en-US" dirty="0" err="1"/>
              <a:t>thứ</a:t>
            </a:r>
            <a:r>
              <a:rPr lang="en-US" dirty="0"/>
              <a:t> 4 </a:t>
            </a:r>
            <a:r>
              <a:rPr lang="en-US" dirty="0" err="1"/>
              <a:t>đã</a:t>
            </a:r>
            <a:r>
              <a:rPr lang="en-US" dirty="0"/>
              <a:t> </a:t>
            </a:r>
            <a:r>
              <a:rPr lang="en-US" dirty="0" err="1"/>
              <a:t>và</a:t>
            </a:r>
            <a:r>
              <a:rPr lang="en-US" dirty="0"/>
              <a:t> </a:t>
            </a:r>
            <a:r>
              <a:rPr lang="en-US" dirty="0" err="1"/>
              <a:t>đang</a:t>
            </a:r>
            <a:r>
              <a:rPr lang="en-US" dirty="0"/>
              <a:t> </a:t>
            </a:r>
            <a:r>
              <a:rPr lang="en-US" dirty="0" err="1"/>
              <a:t>tác</a:t>
            </a:r>
            <a:r>
              <a:rPr lang="en-US" dirty="0"/>
              <a:t> </a:t>
            </a:r>
            <a:r>
              <a:rPr lang="en-US" dirty="0" err="1"/>
              <a:t>động</a:t>
            </a:r>
            <a:r>
              <a:rPr lang="en-US" dirty="0"/>
              <a:t> </a:t>
            </a:r>
            <a:r>
              <a:rPr lang="en-US" dirty="0" err="1"/>
              <a:t>mạnh</a:t>
            </a:r>
            <a:r>
              <a:rPr lang="en-US" dirty="0"/>
              <a:t> </a:t>
            </a:r>
            <a:r>
              <a:rPr lang="en-US" dirty="0" err="1"/>
              <a:t>mẽ</a:t>
            </a:r>
            <a:r>
              <a:rPr lang="en-US" dirty="0"/>
              <a:t> </a:t>
            </a:r>
            <a:r>
              <a:rPr lang="en-US" dirty="0" err="1"/>
              <a:t>đến</a:t>
            </a:r>
            <a:r>
              <a:rPr lang="en-US" dirty="0"/>
              <a:t> </a:t>
            </a:r>
            <a:r>
              <a:rPr lang="en-US" dirty="0" err="1"/>
              <a:t>toàn</a:t>
            </a:r>
            <a:r>
              <a:rPr lang="en-US" dirty="0"/>
              <a:t> </a:t>
            </a:r>
            <a:r>
              <a:rPr lang="en-US" dirty="0" err="1"/>
              <a:t>cầu</a:t>
            </a:r>
            <a:r>
              <a:rPr lang="en-US" dirty="0"/>
              <a:t>, </a:t>
            </a:r>
            <a:r>
              <a:rPr lang="en-US" dirty="0" err="1"/>
              <a:t>buộc</a:t>
            </a:r>
            <a:r>
              <a:rPr lang="en-US" dirty="0"/>
              <a:t> </a:t>
            </a:r>
            <a:r>
              <a:rPr lang="en-US" dirty="0" err="1"/>
              <a:t>Chính</a:t>
            </a:r>
            <a:r>
              <a:rPr lang="en-US" dirty="0"/>
              <a:t> </a:t>
            </a:r>
            <a:r>
              <a:rPr lang="en-US" dirty="0" err="1"/>
              <a:t>phủ</a:t>
            </a:r>
            <a:r>
              <a:rPr lang="en-US" dirty="0"/>
              <a:t>, </a:t>
            </a:r>
            <a:r>
              <a:rPr lang="en-US" dirty="0" err="1"/>
              <a:t>doanh</a:t>
            </a:r>
            <a:r>
              <a:rPr lang="en-US" dirty="0"/>
              <a:t> </a:t>
            </a:r>
            <a:r>
              <a:rPr lang="en-US" dirty="0" err="1"/>
              <a:t>nghiệp</a:t>
            </a:r>
            <a:r>
              <a:rPr lang="en-US" dirty="0"/>
              <a:t> </a:t>
            </a:r>
            <a:r>
              <a:rPr lang="en-US" dirty="0" err="1"/>
              <a:t>các</a:t>
            </a:r>
            <a:r>
              <a:rPr lang="en-US" dirty="0"/>
              <a:t> </a:t>
            </a:r>
            <a:r>
              <a:rPr lang="en-US" dirty="0" err="1"/>
              <a:t>nước</a:t>
            </a:r>
            <a:r>
              <a:rPr lang="en-US" dirty="0"/>
              <a:t> </a:t>
            </a:r>
            <a:r>
              <a:rPr lang="en-US" dirty="0" err="1"/>
              <a:t>trên</a:t>
            </a:r>
            <a:r>
              <a:rPr lang="en-US" dirty="0"/>
              <a:t> </a:t>
            </a:r>
            <a:r>
              <a:rPr lang="en-US" dirty="0" err="1"/>
              <a:t>thế</a:t>
            </a:r>
            <a:r>
              <a:rPr lang="en-US" dirty="0"/>
              <a:t> </a:t>
            </a:r>
            <a:r>
              <a:rPr lang="en-US" dirty="0" err="1"/>
              <a:t>giới</a:t>
            </a:r>
            <a:r>
              <a:rPr lang="en-US" dirty="0"/>
              <a:t> </a:t>
            </a:r>
            <a:r>
              <a:rPr lang="en-US" dirty="0" err="1"/>
              <a:t>phải</a:t>
            </a:r>
            <a:r>
              <a:rPr lang="en-US" dirty="0"/>
              <a:t> </a:t>
            </a:r>
            <a:r>
              <a:rPr lang="en-US" dirty="0" err="1"/>
              <a:t>đối</a:t>
            </a:r>
            <a:r>
              <a:rPr lang="en-US" dirty="0"/>
              <a:t> </a:t>
            </a:r>
            <a:r>
              <a:rPr lang="en-US" dirty="0" err="1"/>
              <a:t>mặt</a:t>
            </a:r>
            <a:r>
              <a:rPr lang="en-US" dirty="0"/>
              <a:t> </a:t>
            </a:r>
            <a:r>
              <a:rPr lang="en-US" dirty="0" err="1"/>
              <a:t>với</a:t>
            </a:r>
            <a:r>
              <a:rPr lang="en-US" dirty="0"/>
              <a:t> </a:t>
            </a:r>
            <a:r>
              <a:rPr lang="en-US" dirty="0" err="1"/>
              <a:t>những</a:t>
            </a:r>
            <a:r>
              <a:rPr lang="en-US" dirty="0"/>
              <a:t> </a:t>
            </a:r>
            <a:r>
              <a:rPr lang="en-US" dirty="0" err="1"/>
              <a:t>thách</a:t>
            </a:r>
            <a:r>
              <a:rPr lang="en-US" dirty="0"/>
              <a:t> </a:t>
            </a:r>
            <a:r>
              <a:rPr lang="en-US" dirty="0" err="1"/>
              <a:t>thức</a:t>
            </a:r>
            <a:r>
              <a:rPr lang="en-US" dirty="0"/>
              <a:t> </a:t>
            </a:r>
            <a:r>
              <a:rPr lang="en-US" dirty="0" err="1"/>
              <a:t>lớn</a:t>
            </a:r>
            <a:r>
              <a:rPr lang="en-US" dirty="0"/>
              <a:t>, </a:t>
            </a:r>
            <a:r>
              <a:rPr lang="en-US" dirty="0" err="1"/>
              <a:t>đòi</a:t>
            </a:r>
            <a:r>
              <a:rPr lang="en-US" dirty="0"/>
              <a:t> </a:t>
            </a:r>
            <a:r>
              <a:rPr lang="en-US" dirty="0" err="1"/>
              <a:t>hỏi</a:t>
            </a:r>
            <a:r>
              <a:rPr lang="en-US" dirty="0"/>
              <a:t> </a:t>
            </a:r>
            <a:r>
              <a:rPr lang="en-US" dirty="0" err="1"/>
              <a:t>những</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để</a:t>
            </a:r>
            <a:r>
              <a:rPr lang="en-US" dirty="0"/>
              <a:t> </a:t>
            </a:r>
            <a:r>
              <a:rPr lang="en-US" dirty="0" err="1"/>
              <a:t>phù</a:t>
            </a:r>
            <a:r>
              <a:rPr lang="en-US" dirty="0"/>
              <a:t> </a:t>
            </a:r>
            <a:r>
              <a:rPr lang="en-US" dirty="0" err="1"/>
              <a:t>hợp</a:t>
            </a:r>
            <a:r>
              <a:rPr lang="en-US" dirty="0"/>
              <a:t> </a:t>
            </a:r>
            <a:r>
              <a:rPr lang="en-US" dirty="0" err="1"/>
              <a:t>trước</a:t>
            </a:r>
            <a:r>
              <a:rPr lang="en-US" dirty="0"/>
              <a:t> </a:t>
            </a:r>
            <a:r>
              <a:rPr lang="en-US" dirty="0" err="1"/>
              <a:t>sự</a:t>
            </a:r>
            <a:r>
              <a:rPr lang="en-US" dirty="0"/>
              <a:t> </a:t>
            </a:r>
            <a:r>
              <a:rPr lang="en-US" dirty="0" err="1"/>
              <a:t>tiến</a:t>
            </a:r>
            <a:r>
              <a:rPr lang="en-US" dirty="0"/>
              <a:t> </a:t>
            </a:r>
            <a:r>
              <a:rPr lang="en-US" dirty="0" err="1"/>
              <a:t>bộ</a:t>
            </a:r>
            <a:r>
              <a:rPr lang="en-US" dirty="0"/>
              <a:t> </a:t>
            </a:r>
            <a:r>
              <a:rPr lang="en-US" dirty="0" err="1"/>
              <a:t>của</a:t>
            </a:r>
            <a:r>
              <a:rPr lang="en-US" dirty="0"/>
              <a:t> </a:t>
            </a:r>
            <a:r>
              <a:rPr lang="en-US" dirty="0" err="1"/>
              <a:t>công</a:t>
            </a:r>
            <a:r>
              <a:rPr lang="en-US" dirty="0"/>
              <a:t> </a:t>
            </a:r>
            <a:r>
              <a:rPr lang="en-US" dirty="0" err="1"/>
              <a:t>nghệ</a:t>
            </a:r>
            <a:r>
              <a:rPr lang="en-US" dirty="0"/>
              <a:t>, </a:t>
            </a:r>
            <a:r>
              <a:rPr lang="en-US" dirty="0" err="1"/>
              <a:t>khoa</a:t>
            </a:r>
            <a:r>
              <a:rPr lang="en-US" dirty="0"/>
              <a:t> </a:t>
            </a:r>
            <a:r>
              <a:rPr lang="en-US" dirty="0" err="1"/>
              <a:t>học</a:t>
            </a:r>
            <a:r>
              <a:rPr lang="en-US" dirty="0"/>
              <a:t> </a:t>
            </a:r>
            <a:r>
              <a:rPr lang="en-US" dirty="0" err="1"/>
              <a:t>kỹ</a:t>
            </a:r>
            <a:r>
              <a:rPr lang="en-US" dirty="0"/>
              <a:t> </a:t>
            </a:r>
            <a:r>
              <a:rPr lang="en-US" dirty="0" err="1"/>
              <a:t>thuật</a:t>
            </a:r>
            <a:r>
              <a:rPr lang="en-US" dirty="0"/>
              <a:t>.</a:t>
            </a:r>
          </a:p>
          <a:p>
            <a:pPr marL="0" lvl="0" indent="0">
              <a:lnSpc>
                <a:spcPct val="100000"/>
              </a:lnSpc>
              <a:spcBef>
                <a:spcPts val="0"/>
              </a:spcBef>
              <a:buClr>
                <a:srgbClr val="000000"/>
              </a:buClr>
              <a:buSzPts val="1400"/>
              <a:buNone/>
              <a:defRPr/>
            </a:pPr>
            <a:endParaRPr lang="en-US" dirty="0"/>
          </a:p>
          <a:p>
            <a:pPr marL="0" lvl="0" indent="0">
              <a:lnSpc>
                <a:spcPct val="100000"/>
              </a:lnSpc>
              <a:spcBef>
                <a:spcPts val="0"/>
              </a:spcBef>
              <a:buClr>
                <a:srgbClr val="000000"/>
              </a:buClr>
              <a:buSzPts val="1400"/>
              <a:buNone/>
              <a:defRPr/>
            </a:pPr>
            <a:r>
              <a:rPr lang="en-US" dirty="0" err="1"/>
              <a:t>Chuyển</a:t>
            </a:r>
            <a:r>
              <a:rPr lang="en-US" dirty="0"/>
              <a:t> </a:t>
            </a:r>
            <a:r>
              <a:rPr lang="en-US" dirty="0" err="1"/>
              <a:t>đổi</a:t>
            </a:r>
            <a:r>
              <a:rPr lang="en-US" dirty="0"/>
              <a:t> </a:t>
            </a:r>
            <a:r>
              <a:rPr lang="en-US" dirty="0" err="1"/>
              <a:t>số</a:t>
            </a:r>
            <a:r>
              <a:rPr lang="en-US" dirty="0"/>
              <a:t> </a:t>
            </a:r>
            <a:r>
              <a:rPr lang="en-US" dirty="0" err="1"/>
              <a:t>cũng</a:t>
            </a:r>
            <a:r>
              <a:rPr lang="en-US" dirty="0"/>
              <a:t> </a:t>
            </a:r>
            <a:r>
              <a:rPr lang="en-US" dirty="0" err="1"/>
              <a:t>đang</a:t>
            </a:r>
            <a:r>
              <a:rPr lang="en-US" dirty="0"/>
              <a:t> </a:t>
            </a:r>
            <a:r>
              <a:rPr lang="en-US" dirty="0" err="1"/>
              <a:t>làm</a:t>
            </a:r>
            <a:r>
              <a:rPr lang="en-US" dirty="0"/>
              <a:t> </a:t>
            </a:r>
            <a:r>
              <a:rPr lang="en-US" dirty="0" err="1"/>
              <a:t>thay</a:t>
            </a:r>
            <a:r>
              <a:rPr lang="en-US" dirty="0"/>
              <a:t> </a:t>
            </a:r>
            <a:r>
              <a:rPr lang="en-US" dirty="0" err="1"/>
              <a:t>đổi</a:t>
            </a:r>
            <a:r>
              <a:rPr lang="en-US" dirty="0"/>
              <a:t> </a:t>
            </a:r>
            <a:r>
              <a:rPr lang="en-US" dirty="0" err="1"/>
              <a:t>cuộc</a:t>
            </a:r>
            <a:r>
              <a:rPr lang="en-US" dirty="0"/>
              <a:t> </a:t>
            </a:r>
            <a:r>
              <a:rPr lang="en-US" dirty="0" err="1"/>
              <a:t>sống</a:t>
            </a:r>
            <a:r>
              <a:rPr lang="en-US" dirty="0"/>
              <a:t> </a:t>
            </a:r>
            <a:r>
              <a:rPr lang="en-US" dirty="0" err="1"/>
              <a:t>hàng</a:t>
            </a:r>
            <a:r>
              <a:rPr lang="en-US" dirty="0"/>
              <a:t> </a:t>
            </a:r>
            <a:r>
              <a:rPr lang="en-US" dirty="0" err="1"/>
              <a:t>ngày</a:t>
            </a:r>
            <a:r>
              <a:rPr lang="en-US" dirty="0"/>
              <a:t> </a:t>
            </a:r>
            <a:r>
              <a:rPr lang="en-US" dirty="0" err="1"/>
              <a:t>của</a:t>
            </a:r>
            <a:r>
              <a:rPr lang="en-US" dirty="0"/>
              <a:t> </a:t>
            </a:r>
            <a:r>
              <a:rPr lang="en-US" dirty="0" err="1"/>
              <a:t>người</a:t>
            </a:r>
            <a:r>
              <a:rPr lang="en-US" dirty="0"/>
              <a:t> </a:t>
            </a:r>
            <a:r>
              <a:rPr lang="en-US" dirty="0" err="1"/>
              <a:t>dân</a:t>
            </a:r>
            <a:r>
              <a:rPr lang="en-US" dirty="0"/>
              <a:t>, </a:t>
            </a:r>
            <a:r>
              <a:rPr lang="en-US" dirty="0" err="1"/>
              <a:t>nhất</a:t>
            </a:r>
            <a:r>
              <a:rPr lang="en-US" dirty="0"/>
              <a:t> </a:t>
            </a:r>
            <a:r>
              <a:rPr lang="en-US" dirty="0" err="1"/>
              <a:t>là</a:t>
            </a:r>
            <a:r>
              <a:rPr lang="en-US" dirty="0"/>
              <a:t> </a:t>
            </a:r>
            <a:r>
              <a:rPr lang="en-US" dirty="0" err="1"/>
              <a:t>trong</a:t>
            </a:r>
            <a:r>
              <a:rPr lang="en-US" dirty="0"/>
              <a:t> </a:t>
            </a:r>
            <a:r>
              <a:rPr lang="en-US" dirty="0" err="1"/>
              <a:t>tình</a:t>
            </a:r>
            <a:r>
              <a:rPr lang="en-US" dirty="0"/>
              <a:t> </a:t>
            </a:r>
            <a:r>
              <a:rPr lang="en-US" dirty="0" err="1"/>
              <a:t>hình</a:t>
            </a:r>
            <a:r>
              <a:rPr lang="en-US" dirty="0"/>
              <a:t> </a:t>
            </a:r>
            <a:r>
              <a:rPr lang="en-US" dirty="0" err="1"/>
              <a:t>dịch</a:t>
            </a:r>
            <a:r>
              <a:rPr lang="en-US" dirty="0"/>
              <a:t> Covid-19 </a:t>
            </a:r>
            <a:r>
              <a:rPr lang="en-US" dirty="0" err="1"/>
              <a:t>bùng</a:t>
            </a:r>
            <a:r>
              <a:rPr lang="en-US" dirty="0"/>
              <a:t> </a:t>
            </a:r>
            <a:r>
              <a:rPr lang="en-US" dirty="0" err="1"/>
              <a:t>nổ</a:t>
            </a:r>
            <a:r>
              <a:rPr lang="en-US" dirty="0"/>
              <a:t>, </a:t>
            </a:r>
            <a:r>
              <a:rPr lang="en-US" dirty="0" err="1"/>
              <a:t>cán</a:t>
            </a:r>
            <a:r>
              <a:rPr lang="en-US" dirty="0"/>
              <a:t> </a:t>
            </a:r>
            <a:r>
              <a:rPr lang="en-US" dirty="0" err="1"/>
              <a:t>bộ</a:t>
            </a:r>
            <a:r>
              <a:rPr lang="en-US" dirty="0"/>
              <a:t> </a:t>
            </a:r>
            <a:r>
              <a:rPr lang="en-US" dirty="0" err="1"/>
              <a:t>làm</a:t>
            </a:r>
            <a:r>
              <a:rPr lang="en-US" dirty="0"/>
              <a:t> </a:t>
            </a:r>
            <a:r>
              <a:rPr lang="en-US" dirty="0" err="1"/>
              <a:t>việc</a:t>
            </a:r>
            <a:r>
              <a:rPr lang="en-US" dirty="0"/>
              <a:t> </a:t>
            </a:r>
            <a:r>
              <a:rPr lang="en-US" dirty="0" err="1"/>
              <a:t>tại</a:t>
            </a:r>
            <a:r>
              <a:rPr lang="en-US" dirty="0"/>
              <a:t> </a:t>
            </a:r>
            <a:r>
              <a:rPr lang="en-US" dirty="0" err="1"/>
              <a:t>nhà</a:t>
            </a:r>
            <a:r>
              <a:rPr lang="en-US" dirty="0"/>
              <a:t>, </a:t>
            </a:r>
            <a:r>
              <a:rPr lang="en-US" dirty="0" err="1"/>
              <a:t>sinh</a:t>
            </a:r>
            <a:r>
              <a:rPr lang="en-US" dirty="0"/>
              <a:t> </a:t>
            </a:r>
            <a:r>
              <a:rPr lang="en-US" dirty="0" err="1"/>
              <a:t>viên</a:t>
            </a:r>
            <a:r>
              <a:rPr lang="en-US" dirty="0"/>
              <a:t>, </a:t>
            </a:r>
            <a:r>
              <a:rPr lang="en-US" dirty="0" err="1"/>
              <a:t>học</a:t>
            </a:r>
            <a:r>
              <a:rPr lang="en-US" dirty="0"/>
              <a:t> </a:t>
            </a:r>
            <a:r>
              <a:rPr lang="en-US" dirty="0" err="1"/>
              <a:t>sinh</a:t>
            </a:r>
            <a:r>
              <a:rPr lang="en-US" dirty="0"/>
              <a:t> </a:t>
            </a:r>
            <a:r>
              <a:rPr lang="en-US" dirty="0" err="1"/>
              <a:t>học</a:t>
            </a:r>
            <a:r>
              <a:rPr lang="en-US" dirty="0"/>
              <a:t> online, </a:t>
            </a:r>
            <a:r>
              <a:rPr lang="en-US" dirty="0" err="1"/>
              <a:t>các</a:t>
            </a:r>
            <a:r>
              <a:rPr lang="en-US" dirty="0"/>
              <a:t> </a:t>
            </a:r>
            <a:r>
              <a:rPr lang="en-US" dirty="0" err="1"/>
              <a:t>tổ</a:t>
            </a:r>
            <a:r>
              <a:rPr lang="en-US" dirty="0"/>
              <a:t> </a:t>
            </a:r>
            <a:r>
              <a:rPr lang="en-US" dirty="0" err="1"/>
              <a:t>chức</a:t>
            </a:r>
            <a:r>
              <a:rPr lang="en-US" dirty="0"/>
              <a:t> </a:t>
            </a:r>
            <a:r>
              <a:rPr lang="en-US" dirty="0" err="1"/>
              <a:t>hội</a:t>
            </a:r>
            <a:r>
              <a:rPr lang="en-US" dirty="0"/>
              <a:t> </a:t>
            </a:r>
            <a:r>
              <a:rPr lang="en-US" dirty="0" err="1"/>
              <a:t>họp</a:t>
            </a:r>
            <a:r>
              <a:rPr lang="en-US" dirty="0"/>
              <a:t> </a:t>
            </a:r>
            <a:r>
              <a:rPr lang="en-US" dirty="0" err="1"/>
              <a:t>đều</a:t>
            </a:r>
            <a:r>
              <a:rPr lang="en-US" dirty="0"/>
              <a:t> </a:t>
            </a:r>
            <a:r>
              <a:rPr lang="en-US" dirty="0" err="1"/>
              <a:t>trực</a:t>
            </a:r>
            <a:r>
              <a:rPr lang="en-US" dirty="0"/>
              <a:t> </a:t>
            </a:r>
            <a:r>
              <a:rPr lang="en-US" dirty="0" err="1"/>
              <a:t>tuyến</a:t>
            </a:r>
            <a:r>
              <a:rPr lang="en-US" dirty="0"/>
              <a:t> </a:t>
            </a:r>
            <a:r>
              <a:rPr lang="en-US" dirty="0" err="1"/>
              <a:t>nhằm</a:t>
            </a:r>
            <a:r>
              <a:rPr lang="en-US" dirty="0"/>
              <a:t> </a:t>
            </a:r>
            <a:r>
              <a:rPr lang="en-US" dirty="0" err="1"/>
              <a:t>tránh</a:t>
            </a:r>
            <a:r>
              <a:rPr lang="en-US" dirty="0"/>
              <a:t> </a:t>
            </a:r>
            <a:r>
              <a:rPr lang="en-US" dirty="0" err="1"/>
              <a:t>tiếp</a:t>
            </a:r>
            <a:r>
              <a:rPr lang="en-US" dirty="0"/>
              <a:t> </a:t>
            </a:r>
            <a:r>
              <a:rPr lang="en-US" dirty="0" err="1"/>
              <a:t>xúc</a:t>
            </a:r>
            <a:r>
              <a:rPr lang="en-US" dirty="0"/>
              <a:t>, </a:t>
            </a:r>
            <a:r>
              <a:rPr lang="en-US" dirty="0" err="1"/>
              <a:t>đảm</a:t>
            </a:r>
            <a:r>
              <a:rPr lang="en-US" dirty="0"/>
              <a:t> </a:t>
            </a:r>
            <a:r>
              <a:rPr lang="en-US" dirty="0" err="1"/>
              <a:t>bảo</a:t>
            </a:r>
            <a:r>
              <a:rPr lang="en-US" dirty="0"/>
              <a:t> </a:t>
            </a:r>
            <a:r>
              <a:rPr lang="en-US" dirty="0" err="1"/>
              <a:t>giãn</a:t>
            </a:r>
            <a:r>
              <a:rPr lang="en-US" dirty="0"/>
              <a:t> </a:t>
            </a:r>
            <a:r>
              <a:rPr lang="en-US" dirty="0" err="1"/>
              <a:t>cách</a:t>
            </a:r>
            <a:r>
              <a:rPr lang="en-US" dirty="0"/>
              <a:t> </a:t>
            </a:r>
            <a:r>
              <a:rPr lang="en-US" dirty="0" err="1"/>
              <a:t>cộng</a:t>
            </a:r>
            <a:r>
              <a:rPr lang="en-US" dirty="0"/>
              <a:t> </a:t>
            </a:r>
            <a:r>
              <a:rPr lang="en-US" dirty="0" err="1"/>
              <a:t>đồng</a:t>
            </a:r>
            <a:r>
              <a:rPr lang="en-US" dirty="0"/>
              <a:t>, song </a:t>
            </a:r>
            <a:r>
              <a:rPr lang="en-US" dirty="0" err="1"/>
              <a:t>vẫn</a:t>
            </a:r>
            <a:r>
              <a:rPr lang="en-US" dirty="0"/>
              <a:t> </a:t>
            </a:r>
            <a:r>
              <a:rPr lang="en-US" dirty="0" err="1"/>
              <a:t>phải</a:t>
            </a:r>
            <a:r>
              <a:rPr lang="en-US" dirty="0"/>
              <a:t> </a:t>
            </a:r>
            <a:r>
              <a:rPr lang="en-US" dirty="0" err="1"/>
              <a:t>đảm</a:t>
            </a:r>
            <a:r>
              <a:rPr lang="en-US" dirty="0"/>
              <a:t> </a:t>
            </a:r>
            <a:r>
              <a:rPr lang="en-US" dirty="0" err="1"/>
              <a:t>bảo</a:t>
            </a:r>
            <a:r>
              <a:rPr lang="en-US" dirty="0"/>
              <a:t> </a:t>
            </a:r>
            <a:r>
              <a:rPr lang="en-US" dirty="0" err="1"/>
              <a:t>được</a:t>
            </a:r>
            <a:r>
              <a:rPr lang="en-US" dirty="0"/>
              <a:t> </a:t>
            </a:r>
            <a:r>
              <a:rPr lang="en-US" dirty="0" err="1"/>
              <a:t>hiệu</a:t>
            </a:r>
            <a:r>
              <a:rPr lang="en-US" dirty="0"/>
              <a:t> </a:t>
            </a:r>
            <a:r>
              <a:rPr lang="en-US" dirty="0" err="1"/>
              <a:t>quả</a:t>
            </a:r>
            <a:r>
              <a:rPr lang="en-US" dirty="0"/>
              <a:t> </a:t>
            </a:r>
            <a:r>
              <a:rPr lang="en-US" dirty="0" err="1"/>
              <a:t>ở</a:t>
            </a:r>
            <a:r>
              <a:rPr lang="en-US" dirty="0"/>
              <a:t> </a:t>
            </a:r>
            <a:r>
              <a:rPr lang="en-US" dirty="0" err="1"/>
              <a:t>mức</a:t>
            </a:r>
            <a:r>
              <a:rPr lang="en-US" dirty="0"/>
              <a:t> </a:t>
            </a:r>
            <a:r>
              <a:rPr lang="en-US" dirty="0" err="1"/>
              <a:t>có</a:t>
            </a:r>
            <a:r>
              <a:rPr lang="en-US" dirty="0"/>
              <a:t> </a:t>
            </a:r>
            <a:r>
              <a:rPr lang="en-US" dirty="0" err="1"/>
              <a:t>thể</a:t>
            </a:r>
            <a:r>
              <a:rPr lang="en-US" dirty="0"/>
              <a:t> </a:t>
            </a:r>
            <a:r>
              <a:rPr lang="en-US" dirty="0" err="1"/>
              <a:t>tối</a:t>
            </a:r>
            <a:r>
              <a:rPr lang="en-US" dirty="0"/>
              <a:t> </a:t>
            </a:r>
            <a:r>
              <a:rPr lang="en-US" dirty="0" err="1"/>
              <a:t>đa</a:t>
            </a:r>
            <a:r>
              <a:rPr lang="en-US" dirty="0"/>
              <a:t>. </a:t>
            </a:r>
          </a:p>
          <a:p>
            <a:pPr marL="0" lvl="0" indent="0">
              <a:lnSpc>
                <a:spcPct val="100000"/>
              </a:lnSpc>
              <a:spcBef>
                <a:spcPts val="0"/>
              </a:spcBef>
              <a:buClr>
                <a:srgbClr val="000000"/>
              </a:buClr>
              <a:buSzPts val="1400"/>
              <a:buNone/>
              <a:defRPr/>
            </a:pPr>
            <a:endParaRPr lang="en-US" dirty="0"/>
          </a:p>
          <a:p>
            <a:pPr marL="0" lvl="0" indent="0">
              <a:lnSpc>
                <a:spcPct val="100000"/>
              </a:lnSpc>
              <a:spcBef>
                <a:spcPts val="0"/>
              </a:spcBef>
              <a:buClr>
                <a:srgbClr val="000000"/>
              </a:buClr>
              <a:buSzPts val="1400"/>
              <a:buNone/>
              <a:defRPr/>
            </a:pPr>
            <a:r>
              <a:rPr lang="en-US" dirty="0" err="1"/>
              <a:t>Chuyển</a:t>
            </a:r>
            <a:r>
              <a:rPr lang="en-US" dirty="0"/>
              <a:t> </a:t>
            </a:r>
            <a:r>
              <a:rPr lang="en-US" dirty="0" err="1"/>
              <a:t>đổi</a:t>
            </a:r>
            <a:r>
              <a:rPr lang="en-US" dirty="0"/>
              <a:t> </a:t>
            </a:r>
            <a:r>
              <a:rPr lang="en-US" dirty="0" err="1"/>
              <a:t>số</a:t>
            </a:r>
            <a:r>
              <a:rPr lang="en-US" dirty="0"/>
              <a:t> </a:t>
            </a:r>
            <a:r>
              <a:rPr lang="en-US" dirty="0" err="1"/>
              <a:t>là</a:t>
            </a:r>
            <a:r>
              <a:rPr lang="en-US" dirty="0"/>
              <a:t> </a:t>
            </a:r>
            <a:r>
              <a:rPr lang="en-US" dirty="0" err="1"/>
              <a:t>quá</a:t>
            </a:r>
            <a:r>
              <a:rPr lang="en-US" dirty="0"/>
              <a:t> </a:t>
            </a:r>
            <a:r>
              <a:rPr lang="en-US" dirty="0" err="1"/>
              <a:t>trình</a:t>
            </a:r>
            <a:r>
              <a:rPr lang="en-US" dirty="0"/>
              <a:t> </a:t>
            </a:r>
            <a:r>
              <a:rPr lang="en-US" dirty="0" err="1"/>
              <a:t>thay</a:t>
            </a:r>
            <a:r>
              <a:rPr lang="en-US" dirty="0"/>
              <a:t> </a:t>
            </a:r>
            <a:r>
              <a:rPr lang="en-US" dirty="0" err="1"/>
              <a:t>đổi</a:t>
            </a:r>
            <a:r>
              <a:rPr lang="en-US" dirty="0"/>
              <a:t> </a:t>
            </a:r>
            <a:r>
              <a:rPr lang="en-US" dirty="0" err="1"/>
              <a:t>tổng</a:t>
            </a:r>
            <a:r>
              <a:rPr lang="en-US" dirty="0"/>
              <a:t> </a:t>
            </a:r>
            <a:r>
              <a:rPr lang="en-US" dirty="0" err="1"/>
              <a:t>thể</a:t>
            </a:r>
            <a:r>
              <a:rPr lang="en-US" dirty="0"/>
              <a:t> </a:t>
            </a:r>
            <a:r>
              <a:rPr lang="en-US" dirty="0" err="1"/>
              <a:t>và</a:t>
            </a:r>
            <a:r>
              <a:rPr lang="en-US" dirty="0"/>
              <a:t> </a:t>
            </a:r>
            <a:r>
              <a:rPr lang="en-US" dirty="0" err="1"/>
              <a:t>toàn</a:t>
            </a:r>
            <a:r>
              <a:rPr lang="en-US" dirty="0"/>
              <a:t> </a:t>
            </a:r>
            <a:r>
              <a:rPr lang="en-US" dirty="0" err="1"/>
              <a:t>diện</a:t>
            </a:r>
            <a:r>
              <a:rPr lang="en-US" dirty="0"/>
              <a:t> </a:t>
            </a:r>
            <a:r>
              <a:rPr lang="en-US" dirty="0" err="1"/>
              <a:t>của</a:t>
            </a:r>
            <a:r>
              <a:rPr lang="en-US" dirty="0"/>
              <a:t> </a:t>
            </a:r>
            <a:r>
              <a:rPr lang="en-US" dirty="0" err="1"/>
              <a:t>cá</a:t>
            </a:r>
            <a:r>
              <a:rPr lang="en-US" dirty="0"/>
              <a:t> </a:t>
            </a:r>
            <a:r>
              <a:rPr lang="en-US" dirty="0" err="1"/>
              <a:t>nhân</a:t>
            </a:r>
            <a:r>
              <a:rPr lang="en-US" dirty="0"/>
              <a:t>, </a:t>
            </a:r>
            <a:r>
              <a:rPr lang="en-US" dirty="0" err="1"/>
              <a:t>tổ</a:t>
            </a:r>
            <a:r>
              <a:rPr lang="en-US" dirty="0"/>
              <a:t> </a:t>
            </a:r>
            <a:r>
              <a:rPr lang="en-US" dirty="0" err="1"/>
              <a:t>chức</a:t>
            </a:r>
            <a:r>
              <a:rPr lang="en-US" dirty="0"/>
              <a:t> </a:t>
            </a:r>
            <a:r>
              <a:rPr lang="en-US" dirty="0" err="1"/>
              <a:t>về</a:t>
            </a:r>
            <a:r>
              <a:rPr lang="en-US" dirty="0"/>
              <a:t> </a:t>
            </a:r>
            <a:r>
              <a:rPr lang="en-US" dirty="0" err="1"/>
              <a:t>cách</a:t>
            </a:r>
            <a:r>
              <a:rPr lang="en-US" dirty="0"/>
              <a:t> </a:t>
            </a:r>
            <a:r>
              <a:rPr lang="en-US" dirty="0" err="1"/>
              <a:t>sống</a:t>
            </a:r>
            <a:r>
              <a:rPr lang="en-US" dirty="0"/>
              <a:t>, </a:t>
            </a:r>
            <a:r>
              <a:rPr lang="en-US" dirty="0" err="1"/>
              <a:t>cách</a:t>
            </a:r>
            <a:r>
              <a:rPr lang="en-US" dirty="0"/>
              <a:t> </a:t>
            </a:r>
            <a:r>
              <a:rPr lang="en-US" dirty="0" err="1"/>
              <a:t>làm</a:t>
            </a:r>
            <a:r>
              <a:rPr lang="en-US" dirty="0"/>
              <a:t> </a:t>
            </a:r>
            <a:r>
              <a:rPr lang="en-US" dirty="0" err="1"/>
              <a:t>việc</a:t>
            </a:r>
            <a:r>
              <a:rPr lang="en-US" dirty="0"/>
              <a:t>, </a:t>
            </a:r>
            <a:r>
              <a:rPr lang="en-US" dirty="0" err="1"/>
              <a:t>và</a:t>
            </a:r>
            <a:r>
              <a:rPr lang="en-US" dirty="0"/>
              <a:t> </a:t>
            </a:r>
            <a:r>
              <a:rPr lang="en-US" dirty="0" err="1"/>
              <a:t>phương</a:t>
            </a:r>
            <a:r>
              <a:rPr lang="en-US" dirty="0"/>
              <a:t> </a:t>
            </a:r>
            <a:r>
              <a:rPr lang="en-US" dirty="0" err="1"/>
              <a:t>thức</a:t>
            </a:r>
            <a:r>
              <a:rPr lang="en-US" dirty="0"/>
              <a:t> </a:t>
            </a:r>
            <a:r>
              <a:rPr lang="en-US" dirty="0" err="1"/>
              <a:t>sản</a:t>
            </a:r>
            <a:r>
              <a:rPr lang="en-US" dirty="0"/>
              <a:t> </a:t>
            </a:r>
            <a:r>
              <a:rPr lang="en-US" dirty="0" err="1"/>
              <a:t>xuất</a:t>
            </a:r>
            <a:r>
              <a:rPr lang="en-US" dirty="0"/>
              <a:t> </a:t>
            </a:r>
            <a:r>
              <a:rPr lang="en-US" dirty="0" err="1"/>
              <a:t>dựa</a:t>
            </a:r>
            <a:r>
              <a:rPr lang="en-US" dirty="0"/>
              <a:t> </a:t>
            </a:r>
            <a:r>
              <a:rPr lang="en-US" dirty="0" err="1"/>
              <a:t>trên</a:t>
            </a:r>
            <a:r>
              <a:rPr lang="en-US" dirty="0"/>
              <a:t> </a:t>
            </a:r>
            <a:r>
              <a:rPr lang="en-US" dirty="0" err="1"/>
              <a:t>các</a:t>
            </a:r>
            <a:r>
              <a:rPr lang="en-US" dirty="0"/>
              <a:t> </a:t>
            </a:r>
            <a:r>
              <a:rPr lang="en-US" dirty="0" err="1"/>
              <a:t>công</a:t>
            </a:r>
            <a:r>
              <a:rPr lang="en-US" dirty="0"/>
              <a:t> </a:t>
            </a:r>
            <a:r>
              <a:rPr lang="en-US" dirty="0" err="1"/>
              <a:t>nghệ</a:t>
            </a:r>
            <a:r>
              <a:rPr lang="en-US" dirty="0"/>
              <a:t> </a:t>
            </a:r>
            <a:r>
              <a:rPr lang="en-US" dirty="0" err="1"/>
              <a:t>số</a:t>
            </a:r>
            <a:r>
              <a:rPr lang="en-US" dirty="0"/>
              <a:t>. </a:t>
            </a:r>
            <a:r>
              <a:rPr lang="en-US" dirty="0" err="1"/>
              <a:t>Ở</a:t>
            </a:r>
            <a:r>
              <a:rPr lang="en-US" dirty="0"/>
              <a:t> </a:t>
            </a:r>
            <a:r>
              <a:rPr lang="en-US" dirty="0" err="1"/>
              <a:t>cấp</a:t>
            </a:r>
            <a:r>
              <a:rPr lang="en-US" dirty="0"/>
              <a:t> </a:t>
            </a:r>
            <a:r>
              <a:rPr lang="en-US" dirty="0" err="1"/>
              <a:t>độ</a:t>
            </a:r>
            <a:r>
              <a:rPr lang="en-US" dirty="0"/>
              <a:t> </a:t>
            </a:r>
            <a:r>
              <a:rPr lang="en-US" dirty="0" err="1"/>
              <a:t>quốc</a:t>
            </a:r>
            <a:r>
              <a:rPr lang="en-US" dirty="0"/>
              <a:t> </a:t>
            </a:r>
            <a:r>
              <a:rPr lang="en-US" dirty="0" err="1"/>
              <a:t>gia</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là</a:t>
            </a:r>
            <a:r>
              <a:rPr lang="en-US" dirty="0"/>
              <a:t> </a:t>
            </a:r>
            <a:r>
              <a:rPr lang="en-US" dirty="0" err="1"/>
              <a:t>chuyển</a:t>
            </a:r>
            <a:r>
              <a:rPr lang="en-US" dirty="0"/>
              <a:t> </a:t>
            </a:r>
            <a:r>
              <a:rPr lang="en-US" dirty="0" err="1"/>
              <a:t>đổi</a:t>
            </a:r>
            <a:r>
              <a:rPr lang="en-US" dirty="0"/>
              <a:t> </a:t>
            </a:r>
            <a:r>
              <a:rPr lang="en-US" dirty="0" err="1"/>
              <a:t>chính</a:t>
            </a:r>
            <a:r>
              <a:rPr lang="en-US" dirty="0"/>
              <a:t> </a:t>
            </a:r>
            <a:r>
              <a:rPr lang="en-US" dirty="0" err="1"/>
              <a:t>phủ</a:t>
            </a:r>
            <a:r>
              <a:rPr lang="en-US" dirty="0"/>
              <a:t> </a:t>
            </a:r>
            <a:r>
              <a:rPr lang="en-US" dirty="0" err="1"/>
              <a:t>số</a:t>
            </a:r>
            <a:r>
              <a:rPr lang="en-US" dirty="0"/>
              <a:t>, </a:t>
            </a:r>
            <a:r>
              <a:rPr lang="en-US" dirty="0" err="1"/>
              <a:t>kinh</a:t>
            </a:r>
            <a:r>
              <a:rPr lang="en-US" dirty="0"/>
              <a:t> </a:t>
            </a:r>
            <a:r>
              <a:rPr lang="en-US" dirty="0" err="1"/>
              <a:t>tế</a:t>
            </a:r>
            <a:r>
              <a:rPr lang="en-US" dirty="0"/>
              <a:t> </a:t>
            </a:r>
            <a:r>
              <a:rPr lang="en-US" dirty="0" err="1"/>
              <a:t>số</a:t>
            </a:r>
            <a:r>
              <a:rPr lang="en-US" dirty="0"/>
              <a:t> </a:t>
            </a:r>
            <a:r>
              <a:rPr lang="en-US" dirty="0" err="1"/>
              <a:t>và</a:t>
            </a:r>
            <a:r>
              <a:rPr lang="en-US" dirty="0"/>
              <a:t> </a:t>
            </a:r>
            <a:r>
              <a:rPr lang="en-US" dirty="0" err="1"/>
              <a:t>xã</a:t>
            </a:r>
            <a:r>
              <a:rPr lang="en-US" dirty="0"/>
              <a:t> </a:t>
            </a:r>
            <a:r>
              <a:rPr lang="en-US" dirty="0" err="1"/>
              <a:t>hội</a:t>
            </a:r>
            <a:r>
              <a:rPr lang="en-US" dirty="0"/>
              <a:t> </a:t>
            </a:r>
            <a:r>
              <a:rPr lang="en-US" dirty="0" err="1"/>
              <a:t>số</a:t>
            </a:r>
            <a:r>
              <a:rPr lang="en-US" dirty="0"/>
              <a:t> </a:t>
            </a:r>
            <a:r>
              <a:rPr lang="en-US" dirty="0" err="1"/>
              <a:t>quốc</a:t>
            </a:r>
            <a:r>
              <a:rPr lang="en-US" dirty="0"/>
              <a:t> </a:t>
            </a:r>
            <a:r>
              <a:rPr lang="en-US" dirty="0" err="1"/>
              <a:t>gia</a:t>
            </a:r>
            <a:r>
              <a:rPr lang="en-US" dirty="0"/>
              <a:t>. </a:t>
            </a:r>
            <a:r>
              <a:rPr lang="en-US" dirty="0" err="1"/>
              <a:t>Ở</a:t>
            </a:r>
            <a:r>
              <a:rPr lang="en-US" dirty="0"/>
              <a:t> </a:t>
            </a:r>
            <a:r>
              <a:rPr lang="en-US" dirty="0" err="1"/>
              <a:t>cấp</a:t>
            </a:r>
            <a:r>
              <a:rPr lang="en-US" dirty="0"/>
              <a:t> </a:t>
            </a:r>
            <a:r>
              <a:rPr lang="en-US" dirty="0" err="1"/>
              <a:t>độ</a:t>
            </a:r>
            <a:r>
              <a:rPr lang="en-US" dirty="0"/>
              <a:t> </a:t>
            </a:r>
            <a:r>
              <a:rPr lang="en-US" dirty="0" err="1"/>
              <a:t>địa</a:t>
            </a:r>
            <a:r>
              <a:rPr lang="en-US" dirty="0"/>
              <a:t> </a:t>
            </a:r>
            <a:r>
              <a:rPr lang="en-US" dirty="0" err="1"/>
              <a:t>phương</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là</a:t>
            </a:r>
            <a:r>
              <a:rPr lang="en-US" dirty="0"/>
              <a:t> </a:t>
            </a:r>
            <a:r>
              <a:rPr lang="en-US" dirty="0" err="1"/>
              <a:t>chuyển</a:t>
            </a:r>
            <a:r>
              <a:rPr lang="en-US" dirty="0"/>
              <a:t> </a:t>
            </a:r>
            <a:r>
              <a:rPr lang="en-US" dirty="0" err="1"/>
              <a:t>đổi</a:t>
            </a:r>
            <a:r>
              <a:rPr lang="en-US" dirty="0"/>
              <a:t> sang </a:t>
            </a:r>
            <a:r>
              <a:rPr lang="en-US" dirty="0" err="1"/>
              <a:t>chính</a:t>
            </a:r>
            <a:r>
              <a:rPr lang="en-US" dirty="0"/>
              <a:t> </a:t>
            </a:r>
            <a:r>
              <a:rPr lang="en-US" dirty="0" err="1"/>
              <a:t>quyền</a:t>
            </a:r>
            <a:r>
              <a:rPr lang="en-US" dirty="0"/>
              <a:t> </a:t>
            </a:r>
            <a:r>
              <a:rPr lang="en-US" dirty="0" err="1"/>
              <a:t>số</a:t>
            </a:r>
            <a:r>
              <a:rPr lang="en-US" dirty="0"/>
              <a:t>, </a:t>
            </a:r>
            <a:r>
              <a:rPr lang="en-US" dirty="0" err="1"/>
              <a:t>kinh</a:t>
            </a:r>
            <a:r>
              <a:rPr lang="en-US" dirty="0"/>
              <a:t> </a:t>
            </a:r>
            <a:r>
              <a:rPr lang="en-US" dirty="0" err="1"/>
              <a:t>tế</a:t>
            </a:r>
            <a:r>
              <a:rPr lang="en-US" dirty="0"/>
              <a:t> </a:t>
            </a:r>
            <a:r>
              <a:rPr lang="en-US" dirty="0" err="1"/>
              <a:t>số</a:t>
            </a:r>
            <a:r>
              <a:rPr lang="en-US" dirty="0"/>
              <a:t> </a:t>
            </a:r>
            <a:r>
              <a:rPr lang="en-US" dirty="0" err="1"/>
              <a:t>và</a:t>
            </a:r>
            <a:r>
              <a:rPr lang="en-US" dirty="0"/>
              <a:t> </a:t>
            </a:r>
            <a:r>
              <a:rPr lang="en-US" dirty="0" err="1"/>
              <a:t>xã</a:t>
            </a:r>
            <a:r>
              <a:rPr lang="en-US" dirty="0"/>
              <a:t> </a:t>
            </a:r>
            <a:r>
              <a:rPr lang="en-US" dirty="0" err="1"/>
              <a:t>hội</a:t>
            </a:r>
            <a:r>
              <a:rPr lang="en-US" dirty="0"/>
              <a:t> </a:t>
            </a:r>
            <a:r>
              <a:rPr lang="en-US" dirty="0" err="1"/>
              <a:t>số</a:t>
            </a:r>
            <a:r>
              <a:rPr lang="en-US" dirty="0"/>
              <a:t> </a:t>
            </a:r>
            <a:r>
              <a:rPr lang="en-US" dirty="0" err="1"/>
              <a:t>trên</a:t>
            </a:r>
            <a:r>
              <a:rPr lang="en-US" dirty="0"/>
              <a:t> </a:t>
            </a:r>
            <a:r>
              <a:rPr lang="en-US" dirty="0" err="1"/>
              <a:t>địa</a:t>
            </a:r>
            <a:r>
              <a:rPr lang="en-US" dirty="0"/>
              <a:t> </a:t>
            </a:r>
            <a:r>
              <a:rPr lang="en-US" dirty="0" err="1"/>
              <a:t>bàn</a:t>
            </a:r>
            <a:r>
              <a:rPr lang="en-US" dirty="0"/>
              <a:t> </a:t>
            </a:r>
            <a:r>
              <a:rPr lang="en-US" dirty="0" err="1"/>
              <a:t>địa</a:t>
            </a:r>
            <a:r>
              <a:rPr lang="en-US" dirty="0"/>
              <a:t> </a:t>
            </a:r>
            <a:r>
              <a:rPr lang="en-US" dirty="0" err="1"/>
              <a:t>phương</a:t>
            </a:r>
            <a:r>
              <a:rPr lang="en-US" dirty="0"/>
              <a:t>. </a:t>
            </a:r>
            <a:r>
              <a:rPr lang="en-US" dirty="0" err="1"/>
              <a:t>Địa</a:t>
            </a:r>
            <a:r>
              <a:rPr lang="en-US" dirty="0"/>
              <a:t> </a:t>
            </a:r>
            <a:r>
              <a:rPr lang="en-US" dirty="0" err="1"/>
              <a:t>phương</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thành</a:t>
            </a:r>
            <a:r>
              <a:rPr lang="en-US" dirty="0"/>
              <a:t> </a:t>
            </a:r>
            <a:r>
              <a:rPr lang="en-US" dirty="0" err="1"/>
              <a:t>công</a:t>
            </a:r>
            <a:r>
              <a:rPr lang="en-US" dirty="0"/>
              <a:t> </a:t>
            </a:r>
            <a:r>
              <a:rPr lang="en-US" dirty="0" err="1"/>
              <a:t>sẽ</a:t>
            </a:r>
            <a:r>
              <a:rPr lang="en-US" dirty="0"/>
              <a:t> </a:t>
            </a:r>
            <a:r>
              <a:rPr lang="en-US" dirty="0" err="1"/>
              <a:t>đóng</a:t>
            </a:r>
            <a:r>
              <a:rPr lang="en-US" dirty="0"/>
              <a:t> </a:t>
            </a:r>
            <a:r>
              <a:rPr lang="en-US" dirty="0" err="1"/>
              <a:t>góp</a:t>
            </a:r>
            <a:r>
              <a:rPr lang="en-US" dirty="0"/>
              <a:t> </a:t>
            </a:r>
            <a:r>
              <a:rPr lang="en-US" dirty="0" err="1"/>
              <a:t>vào</a:t>
            </a:r>
            <a:r>
              <a:rPr lang="en-US" dirty="0"/>
              <a:t> </a:t>
            </a:r>
            <a:r>
              <a:rPr lang="en-US" dirty="0" err="1"/>
              <a:t>thành</a:t>
            </a:r>
            <a:r>
              <a:rPr lang="en-US" dirty="0"/>
              <a:t> </a:t>
            </a:r>
            <a:r>
              <a:rPr lang="en-US" dirty="0" err="1"/>
              <a:t>công</a:t>
            </a:r>
            <a:r>
              <a:rPr lang="en-US" dirty="0"/>
              <a:t> </a:t>
            </a:r>
            <a:r>
              <a:rPr lang="en-US" dirty="0" err="1"/>
              <a:t>chung</a:t>
            </a:r>
            <a:r>
              <a:rPr lang="en-US" dirty="0"/>
              <a:t> </a:t>
            </a:r>
            <a:r>
              <a:rPr lang="en-US" dirty="0" err="1"/>
              <a:t>của</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quốc</a:t>
            </a:r>
            <a:r>
              <a:rPr lang="en-US" dirty="0"/>
              <a:t> </a:t>
            </a:r>
            <a:r>
              <a:rPr lang="en-US" dirty="0" err="1"/>
              <a:t>gia</a:t>
            </a:r>
            <a:r>
              <a:rPr lang="en-US" dirty="0"/>
              <a:t>.</a:t>
            </a:r>
          </a:p>
          <a:p>
            <a:endParaRPr lang="en-US" dirty="0"/>
          </a:p>
        </p:txBody>
      </p:sp>
    </p:spTree>
    <p:extLst>
      <p:ext uri="{BB962C8B-B14F-4D97-AF65-F5344CB8AC3E}">
        <p14:creationId xmlns:p14="http://schemas.microsoft.com/office/powerpoint/2010/main" val="191793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8"/>
          <p:cNvSpPr txBox="1"/>
          <p:nvPr/>
        </p:nvSpPr>
        <p:spPr>
          <a:xfrm>
            <a:off x="648929" y="629266"/>
            <a:ext cx="3505495" cy="162232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700"/>
              <a:buFont typeface="Quattrocento Sans"/>
              <a:buNone/>
            </a:pPr>
            <a:r>
              <a:rPr lang="en-US" sz="3700" b="1" i="0" u="none" strike="noStrike" cap="none">
                <a:solidFill>
                  <a:schemeClr val="dk1"/>
                </a:solidFill>
                <a:latin typeface="Quattrocento Sans"/>
                <a:ea typeface="Quattrocento Sans"/>
                <a:cs typeface="Quattrocento Sans"/>
                <a:sym typeface="Quattrocento Sans"/>
              </a:rPr>
              <a:t>Hiểu theo một cách đơn giản hơn</a:t>
            </a:r>
            <a:endParaRPr sz="3700" b="1" i="0" u="none" strike="noStrike" cap="none">
              <a:solidFill>
                <a:schemeClr val="dk1"/>
              </a:solidFill>
              <a:latin typeface="Quattrocento Sans"/>
              <a:ea typeface="Quattrocento Sans"/>
              <a:cs typeface="Quattrocento Sans"/>
              <a:sym typeface="Quattrocento Sans"/>
            </a:endParaRPr>
          </a:p>
        </p:txBody>
      </p:sp>
      <p:sp>
        <p:nvSpPr>
          <p:cNvPr id="137" name="Google Shape;137;p18"/>
          <p:cNvSpPr/>
          <p:nvPr/>
        </p:nvSpPr>
        <p:spPr>
          <a:xfrm>
            <a:off x="648931" y="2438400"/>
            <a:ext cx="3505494" cy="378541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000"/>
            </a:pPr>
            <a:r>
              <a:rPr lang="en-US" sz="2000" dirty="0" err="1">
                <a:solidFill>
                  <a:schemeClr val="dk1"/>
                </a:solidFill>
                <a:latin typeface="Quattrocento Sans"/>
                <a:ea typeface="Quattrocento Sans"/>
                <a:cs typeface="Quattrocento Sans"/>
                <a:sym typeface="Quattrocento Sans"/>
              </a:rPr>
              <a:t>Chuyển</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đổi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làm</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khác</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đi</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nhờ</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dữ</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liệu</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và</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công</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nghệ</a:t>
            </a:r>
            <a:r>
              <a:rPr lang="en-US" sz="2000" dirty="0">
                <a:solidFill>
                  <a:schemeClr val="dk1"/>
                </a:solidFill>
                <a:latin typeface="Quattrocento Sans"/>
                <a:ea typeface="Quattrocento Sans"/>
                <a:cs typeface="Quattrocento Sans"/>
                <a:sym typeface="Quattrocento Sans"/>
              </a:rPr>
              <a:t> </a:t>
            </a:r>
            <a:r>
              <a:rPr lang="en-US" sz="2000" dirty="0" err="1">
                <a:solidFill>
                  <a:schemeClr val="dk1"/>
                </a:solidFill>
                <a:latin typeface="Quattrocento Sans"/>
                <a:ea typeface="Quattrocento Sans"/>
                <a:cs typeface="Quattrocento Sans"/>
                <a:sym typeface="Quattrocento Sans"/>
              </a:rPr>
              <a:t>số</a:t>
            </a:r>
            <a:endParaRPr sz="2000" dirty="0">
              <a:solidFill>
                <a:schemeClr val="dk1"/>
              </a:solidFill>
              <a:latin typeface="Quattrocento Sans"/>
              <a:ea typeface="Quattrocento Sans"/>
              <a:cs typeface="Quattrocento Sans"/>
              <a:sym typeface="Quattrocento Sans"/>
            </a:endParaRPr>
          </a:p>
        </p:txBody>
      </p:sp>
      <p:sp>
        <p:nvSpPr>
          <p:cNvPr id="138" name="Google Shape;138;p18"/>
          <p:cNvSpPr/>
          <p:nvPr/>
        </p:nvSpPr>
        <p:spPr>
          <a:xfrm>
            <a:off x="4639056" y="0"/>
            <a:ext cx="7552944"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9" name="Google Shape;139;p18"/>
          <p:cNvSpPr/>
          <p:nvPr/>
        </p:nvSpPr>
        <p:spPr>
          <a:xfrm>
            <a:off x="5123688" y="557784"/>
            <a:ext cx="6584098"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0" name="Google Shape;140;p18" descr="Việt Nam liệu có thể biến livestream thành ngành công nghiệp tỷ USD?"/>
          <p:cNvPicPr preferRelativeResize="0"/>
          <p:nvPr/>
        </p:nvPicPr>
        <p:blipFill rotWithShape="1">
          <a:blip r:embed="rId3">
            <a:alphaModFix/>
          </a:blip>
          <a:srcRect r="-3" b="21476"/>
          <a:stretch/>
        </p:blipFill>
        <p:spPr>
          <a:xfrm>
            <a:off x="5405862" y="1849935"/>
            <a:ext cx="6019331" cy="315488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ADCF-EDF4-7F47-B87B-0F1F0AF56EBB}"/>
              </a:ext>
            </a:extLst>
          </p:cNvPr>
          <p:cNvSpPr>
            <a:spLocks noGrp="1"/>
          </p:cNvSpPr>
          <p:nvPr>
            <p:ph type="title"/>
          </p:nvPr>
        </p:nvSpPr>
        <p:spPr/>
        <p:txBody>
          <a:bodyPr/>
          <a:lstStyle/>
          <a:p>
            <a:r>
              <a:rPr lang="en-US" dirty="0"/>
              <a:t>2. </a:t>
            </a:r>
            <a:r>
              <a:rPr lang="en-US" dirty="0" err="1"/>
              <a:t>Chuyển</a:t>
            </a:r>
            <a:r>
              <a:rPr lang="en-US" dirty="0"/>
              <a:t> </a:t>
            </a:r>
            <a:r>
              <a:rPr lang="en-US" dirty="0" err="1"/>
              <a:t>đổi</a:t>
            </a:r>
            <a:r>
              <a:rPr lang="en-US" dirty="0"/>
              <a:t> </a:t>
            </a:r>
            <a:r>
              <a:rPr lang="en-US" dirty="0" err="1"/>
              <a:t>số</a:t>
            </a:r>
            <a:r>
              <a:rPr lang="en-US" dirty="0"/>
              <a:t> </a:t>
            </a:r>
            <a:r>
              <a:rPr lang="en-US" dirty="0" err="1"/>
              <a:t>đem</a:t>
            </a:r>
            <a:r>
              <a:rPr lang="en-US" dirty="0"/>
              <a:t> </a:t>
            </a:r>
            <a:r>
              <a:rPr lang="en-US" dirty="0" err="1"/>
              <a:t>lại</a:t>
            </a:r>
            <a:r>
              <a:rPr lang="en-US" dirty="0"/>
              <a:t> </a:t>
            </a:r>
            <a:r>
              <a:rPr lang="en-US" dirty="0" err="1"/>
              <a:t>lợi</a:t>
            </a:r>
            <a:r>
              <a:rPr lang="en-US" dirty="0"/>
              <a:t> </a:t>
            </a:r>
            <a:r>
              <a:rPr lang="en-US" dirty="0" err="1"/>
              <a:t>ích</a:t>
            </a:r>
            <a:r>
              <a:rPr lang="en-US" dirty="0"/>
              <a:t> </a:t>
            </a:r>
            <a:r>
              <a:rPr lang="en-US" dirty="0" err="1"/>
              <a:t>gì</a:t>
            </a:r>
            <a:r>
              <a:rPr lang="en-US" dirty="0"/>
              <a:t> </a:t>
            </a:r>
            <a:r>
              <a:rPr lang="en-US" dirty="0" err="1"/>
              <a:t>cho</a:t>
            </a:r>
            <a:r>
              <a:rPr lang="en-US" dirty="0"/>
              <a:t> </a:t>
            </a:r>
            <a:r>
              <a:rPr lang="en-US" dirty="0" err="1"/>
              <a:t>người</a:t>
            </a:r>
            <a:r>
              <a:rPr lang="en-US" dirty="0"/>
              <a:t> </a:t>
            </a:r>
            <a:r>
              <a:rPr lang="en-US" dirty="0" err="1"/>
              <a:t>dân</a:t>
            </a:r>
            <a:r>
              <a:rPr lang="en-US" dirty="0"/>
              <a:t>?</a:t>
            </a:r>
          </a:p>
        </p:txBody>
      </p:sp>
      <p:sp>
        <p:nvSpPr>
          <p:cNvPr id="3" name="Text Placeholder 2">
            <a:extLst>
              <a:ext uri="{FF2B5EF4-FFF2-40B4-BE49-F238E27FC236}">
                <a16:creationId xmlns:a16="http://schemas.microsoft.com/office/drawing/2014/main" id="{E42B8DFD-37B4-BB4B-8640-0DD7AD076DCC}"/>
              </a:ext>
            </a:extLst>
          </p:cNvPr>
          <p:cNvSpPr>
            <a:spLocks noGrp="1"/>
          </p:cNvSpPr>
          <p:nvPr>
            <p:ph type="body" idx="1"/>
          </p:nvPr>
        </p:nvSpPr>
        <p:spPr/>
        <p:txBody>
          <a:bodyPr/>
          <a:lstStyle/>
          <a:p>
            <a:pPr>
              <a:lnSpc>
                <a:spcPct val="150000"/>
              </a:lnSpc>
            </a:pPr>
            <a:r>
              <a:rPr lang="en-US" b="1" dirty="0" err="1"/>
              <a:t>Chính</a:t>
            </a:r>
            <a:r>
              <a:rPr lang="en-US" b="1" dirty="0"/>
              <a:t> </a:t>
            </a:r>
            <a:r>
              <a:rPr lang="en-US" b="1" dirty="0" err="1"/>
              <a:t>phủ</a:t>
            </a:r>
            <a:r>
              <a:rPr lang="en-US" b="1" dirty="0"/>
              <a:t> </a:t>
            </a:r>
            <a:r>
              <a:rPr lang="en-US" b="1" dirty="0" err="1"/>
              <a:t>số</a:t>
            </a:r>
            <a:r>
              <a:rPr lang="en-US" b="1" dirty="0"/>
              <a:t> </a:t>
            </a:r>
            <a:r>
              <a:rPr lang="en-US" b="1" dirty="0" err="1"/>
              <a:t>đem</a:t>
            </a:r>
            <a:r>
              <a:rPr lang="en-US" b="1" dirty="0"/>
              <a:t> </a:t>
            </a:r>
            <a:r>
              <a:rPr lang="en-US" b="1" dirty="0" err="1"/>
              <a:t>lại</a:t>
            </a:r>
            <a:r>
              <a:rPr lang="en-US" b="1" dirty="0"/>
              <a:t> </a:t>
            </a:r>
            <a:r>
              <a:rPr lang="en-US" b="1" dirty="0" err="1"/>
              <a:t>lợi</a:t>
            </a:r>
            <a:r>
              <a:rPr lang="en-US" b="1" dirty="0"/>
              <a:t> </a:t>
            </a:r>
            <a:r>
              <a:rPr lang="en-US" b="1" dirty="0" err="1"/>
              <a:t>ích</a:t>
            </a:r>
            <a:r>
              <a:rPr lang="en-US" b="1" dirty="0"/>
              <a:t> </a:t>
            </a:r>
            <a:r>
              <a:rPr lang="en-US" b="1" dirty="0" err="1"/>
              <a:t>gì</a:t>
            </a:r>
            <a:r>
              <a:rPr lang="en-US" b="1" dirty="0"/>
              <a:t> </a:t>
            </a:r>
            <a:r>
              <a:rPr lang="en-US" b="1" dirty="0" err="1"/>
              <a:t>cho</a:t>
            </a:r>
            <a:r>
              <a:rPr lang="en-US" b="1" dirty="0"/>
              <a:t> </a:t>
            </a:r>
            <a:r>
              <a:rPr lang="en-US" b="1" dirty="0" err="1"/>
              <a:t>người</a:t>
            </a:r>
            <a:r>
              <a:rPr lang="en-US" b="1" dirty="0"/>
              <a:t> </a:t>
            </a:r>
            <a:r>
              <a:rPr lang="en-US" b="1" dirty="0" err="1"/>
              <a:t>dân</a:t>
            </a:r>
            <a:r>
              <a:rPr lang="en-US" b="1" dirty="0"/>
              <a:t>?</a:t>
            </a:r>
            <a:endParaRPr lang="en-US" dirty="0"/>
          </a:p>
          <a:p>
            <a:pPr>
              <a:lnSpc>
                <a:spcPct val="150000"/>
              </a:lnSpc>
            </a:pPr>
            <a:r>
              <a:rPr lang="vi-VN" b="1" dirty="0"/>
              <a:t>Kinh tế số đem lại lợi ích gì cho người dân?</a:t>
            </a:r>
          </a:p>
          <a:p>
            <a:pPr>
              <a:lnSpc>
                <a:spcPct val="150000"/>
              </a:lnSpc>
            </a:pPr>
            <a:r>
              <a:rPr lang="vi-VN" b="1" dirty="0"/>
              <a:t>Xã hội số đem lại lợi ích gì cho người dân?</a:t>
            </a:r>
            <a:endParaRPr lang="en-US" b="1" dirty="0"/>
          </a:p>
          <a:p>
            <a:pPr marL="114300" indent="0">
              <a:lnSpc>
                <a:spcPct val="150000"/>
              </a:lnSpc>
              <a:buNone/>
            </a:pPr>
            <a:endParaRPr lang="en-US" b="1" dirty="0"/>
          </a:p>
          <a:p>
            <a:pPr>
              <a:lnSpc>
                <a:spcPct val="150000"/>
              </a:lnSpc>
            </a:pPr>
            <a:r>
              <a:rPr lang="vi-VN" dirty="0"/>
              <a:t> </a:t>
            </a:r>
            <a:endParaRPr lang="en-US" dirty="0"/>
          </a:p>
          <a:p>
            <a:pPr>
              <a:lnSpc>
                <a:spcPct val="150000"/>
              </a:lnSpc>
            </a:pPr>
            <a:endParaRPr lang="en-US" dirty="0"/>
          </a:p>
        </p:txBody>
      </p:sp>
    </p:spTree>
    <p:extLst>
      <p:ext uri="{BB962C8B-B14F-4D97-AF65-F5344CB8AC3E}">
        <p14:creationId xmlns:p14="http://schemas.microsoft.com/office/powerpoint/2010/main" val="2680152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ADCF-EDF4-7F47-B87B-0F1F0AF56EBB}"/>
              </a:ext>
            </a:extLst>
          </p:cNvPr>
          <p:cNvSpPr>
            <a:spLocks noGrp="1"/>
          </p:cNvSpPr>
          <p:nvPr>
            <p:ph type="title"/>
          </p:nvPr>
        </p:nvSpPr>
        <p:spPr/>
        <p:txBody>
          <a:bodyPr/>
          <a:lstStyle/>
          <a:p>
            <a:r>
              <a:rPr lang="en-US" b="1" dirty="0" err="1"/>
              <a:t>Chính</a:t>
            </a:r>
            <a:r>
              <a:rPr lang="en-US" b="1" dirty="0"/>
              <a:t> </a:t>
            </a:r>
            <a:r>
              <a:rPr lang="en-US" b="1" dirty="0" err="1"/>
              <a:t>phủ</a:t>
            </a:r>
            <a:r>
              <a:rPr lang="en-US" b="1" dirty="0"/>
              <a:t> </a:t>
            </a:r>
            <a:r>
              <a:rPr lang="en-US" b="1" dirty="0" err="1"/>
              <a:t>số</a:t>
            </a:r>
            <a:r>
              <a:rPr lang="en-US" b="1" dirty="0"/>
              <a:t> </a:t>
            </a:r>
            <a:r>
              <a:rPr lang="en-US" b="1" dirty="0" err="1"/>
              <a:t>đem</a:t>
            </a:r>
            <a:r>
              <a:rPr lang="en-US" b="1" dirty="0"/>
              <a:t> </a:t>
            </a:r>
            <a:r>
              <a:rPr lang="en-US" b="1" dirty="0" err="1"/>
              <a:t>lại</a:t>
            </a:r>
            <a:r>
              <a:rPr lang="en-US" b="1" dirty="0"/>
              <a:t> </a:t>
            </a:r>
            <a:r>
              <a:rPr lang="en-US" b="1" dirty="0" err="1"/>
              <a:t>lợi</a:t>
            </a:r>
            <a:r>
              <a:rPr lang="en-US" b="1" dirty="0"/>
              <a:t> </a:t>
            </a:r>
            <a:r>
              <a:rPr lang="en-US" b="1" dirty="0" err="1"/>
              <a:t>ích</a:t>
            </a:r>
            <a:r>
              <a:rPr lang="en-US" b="1" dirty="0"/>
              <a:t> </a:t>
            </a:r>
            <a:r>
              <a:rPr lang="en-US" b="1" dirty="0" err="1"/>
              <a:t>gì</a:t>
            </a:r>
            <a:r>
              <a:rPr lang="en-US" b="1" dirty="0"/>
              <a:t> </a:t>
            </a:r>
            <a:r>
              <a:rPr lang="en-US" b="1" dirty="0" err="1"/>
              <a:t>cho</a:t>
            </a:r>
            <a:r>
              <a:rPr lang="en-US" b="1" dirty="0"/>
              <a:t> </a:t>
            </a:r>
            <a:r>
              <a:rPr lang="en-US" b="1" dirty="0" err="1"/>
              <a:t>người</a:t>
            </a:r>
            <a:r>
              <a:rPr lang="en-US" b="1" dirty="0"/>
              <a:t> </a:t>
            </a:r>
            <a:r>
              <a:rPr lang="en-US" b="1" dirty="0" err="1"/>
              <a:t>dân</a:t>
            </a:r>
            <a:r>
              <a:rPr lang="en-US" b="1" dirty="0"/>
              <a:t>?</a:t>
            </a:r>
            <a:endParaRPr lang="en-US" dirty="0"/>
          </a:p>
        </p:txBody>
      </p:sp>
      <p:sp>
        <p:nvSpPr>
          <p:cNvPr id="3" name="Text Placeholder 2">
            <a:extLst>
              <a:ext uri="{FF2B5EF4-FFF2-40B4-BE49-F238E27FC236}">
                <a16:creationId xmlns:a16="http://schemas.microsoft.com/office/drawing/2014/main" id="{E42B8DFD-37B4-BB4B-8640-0DD7AD076DCC}"/>
              </a:ext>
            </a:extLst>
          </p:cNvPr>
          <p:cNvSpPr>
            <a:spLocks noGrp="1"/>
          </p:cNvSpPr>
          <p:nvPr>
            <p:ph type="body" idx="1"/>
          </p:nvPr>
        </p:nvSpPr>
        <p:spPr/>
        <p:txBody>
          <a:bodyPr>
            <a:normAutofit lnSpcReduction="10000"/>
          </a:bodyPr>
          <a:lstStyle/>
          <a:p>
            <a:r>
              <a:rPr lang="en-US" dirty="0" err="1"/>
              <a:t>Chính</a:t>
            </a:r>
            <a:r>
              <a:rPr lang="en-US" dirty="0"/>
              <a:t> </a:t>
            </a:r>
            <a:r>
              <a:rPr lang="en-US" dirty="0" err="1"/>
              <a:t>phủ</a:t>
            </a:r>
            <a:r>
              <a:rPr lang="en-US" dirty="0"/>
              <a:t> </a:t>
            </a:r>
            <a:r>
              <a:rPr lang="en-US" dirty="0" err="1"/>
              <a:t>số</a:t>
            </a:r>
            <a:r>
              <a:rPr lang="en-US" dirty="0"/>
              <a:t> </a:t>
            </a:r>
            <a:r>
              <a:rPr lang="en-US" dirty="0" err="1"/>
              <a:t>nhờ</a:t>
            </a:r>
            <a:r>
              <a:rPr lang="en-US" dirty="0"/>
              <a:t> </a:t>
            </a:r>
            <a:r>
              <a:rPr lang="en-US" dirty="0" err="1"/>
              <a:t>dữ</a:t>
            </a:r>
            <a:r>
              <a:rPr lang="en-US" dirty="0"/>
              <a:t> </a:t>
            </a:r>
            <a:r>
              <a:rPr lang="en-US" dirty="0" err="1"/>
              <a:t>liệu</a:t>
            </a:r>
            <a:r>
              <a:rPr lang="en-US" dirty="0"/>
              <a:t> </a:t>
            </a:r>
            <a:r>
              <a:rPr lang="en-US" dirty="0" err="1"/>
              <a:t>số</a:t>
            </a:r>
            <a:r>
              <a:rPr lang="en-US" dirty="0"/>
              <a:t> </a:t>
            </a:r>
            <a:r>
              <a:rPr lang="en-US" dirty="0" err="1"/>
              <a:t>và</a:t>
            </a:r>
            <a:r>
              <a:rPr lang="en-US" dirty="0"/>
              <a:t> </a:t>
            </a:r>
            <a:r>
              <a:rPr lang="en-US" dirty="0" err="1"/>
              <a:t>công</a:t>
            </a:r>
            <a:r>
              <a:rPr lang="en-US" dirty="0"/>
              <a:t> </a:t>
            </a:r>
            <a:r>
              <a:rPr lang="en-US" dirty="0" err="1"/>
              <a:t>nghệ</a:t>
            </a:r>
            <a:r>
              <a:rPr lang="en-US" dirty="0"/>
              <a:t> </a:t>
            </a:r>
            <a:r>
              <a:rPr lang="en-US" dirty="0" err="1"/>
              <a:t>số</a:t>
            </a:r>
            <a:r>
              <a:rPr lang="en-US" dirty="0"/>
              <a:t> </a:t>
            </a:r>
            <a:r>
              <a:rPr lang="en-US" dirty="0" err="1"/>
              <a:t>thấu</a:t>
            </a:r>
            <a:r>
              <a:rPr lang="en-US" dirty="0"/>
              <a:t> </a:t>
            </a:r>
            <a:r>
              <a:rPr lang="en-US" dirty="0" err="1"/>
              <a:t>hiểu</a:t>
            </a:r>
            <a:r>
              <a:rPr lang="en-US" dirty="0"/>
              <a:t> </a:t>
            </a:r>
            <a:r>
              <a:rPr lang="en-US" dirty="0" err="1"/>
              <a:t>người</a:t>
            </a:r>
            <a:r>
              <a:rPr lang="en-US" dirty="0"/>
              <a:t> </a:t>
            </a:r>
            <a:r>
              <a:rPr lang="en-US" dirty="0" err="1"/>
              <a:t>dân</a:t>
            </a:r>
            <a:r>
              <a:rPr lang="en-US" dirty="0"/>
              <a:t> </a:t>
            </a:r>
            <a:r>
              <a:rPr lang="en-US" dirty="0" err="1"/>
              <a:t>hơn</a:t>
            </a:r>
            <a:r>
              <a:rPr lang="en-US" dirty="0"/>
              <a:t>, </a:t>
            </a:r>
            <a:r>
              <a:rPr lang="en-US" dirty="0" err="1"/>
              <a:t>vì</a:t>
            </a:r>
            <a:r>
              <a:rPr lang="en-US" dirty="0"/>
              <a:t> </a:t>
            </a:r>
            <a:r>
              <a:rPr lang="en-US" dirty="0" err="1"/>
              <a:t>vậy</a:t>
            </a:r>
            <a:r>
              <a:rPr lang="en-US" dirty="0"/>
              <a:t>, </a:t>
            </a:r>
            <a:r>
              <a:rPr lang="en-US" dirty="0" err="1"/>
              <a:t>cung</a:t>
            </a:r>
            <a:r>
              <a:rPr lang="en-US" dirty="0"/>
              <a:t> </a:t>
            </a:r>
            <a:r>
              <a:rPr lang="en-US" dirty="0" err="1"/>
              <a:t>cấp</a:t>
            </a:r>
            <a:r>
              <a:rPr lang="en-US" dirty="0"/>
              <a:t> </a:t>
            </a:r>
            <a:r>
              <a:rPr lang="en-US" dirty="0" err="1"/>
              <a:t>dịch</a:t>
            </a:r>
            <a:r>
              <a:rPr lang="en-US" dirty="0"/>
              <a:t> </a:t>
            </a:r>
            <a:r>
              <a:rPr lang="en-US" dirty="0" err="1"/>
              <a:t>vụ</a:t>
            </a:r>
            <a:r>
              <a:rPr lang="en-US" dirty="0"/>
              <a:t> </a:t>
            </a:r>
            <a:r>
              <a:rPr lang="en-US" dirty="0" err="1"/>
              <a:t>số</a:t>
            </a:r>
            <a:r>
              <a:rPr lang="en-US" dirty="0"/>
              <a:t> </a:t>
            </a:r>
            <a:r>
              <a:rPr lang="en-US" dirty="0" err="1"/>
              <a:t>tốt</a:t>
            </a:r>
            <a:r>
              <a:rPr lang="en-US" dirty="0"/>
              <a:t> </a:t>
            </a:r>
            <a:r>
              <a:rPr lang="en-US" dirty="0" err="1"/>
              <a:t>hơn</a:t>
            </a:r>
            <a:r>
              <a:rPr lang="en-US" dirty="0"/>
              <a:t>, </a:t>
            </a:r>
            <a:r>
              <a:rPr lang="en-US" dirty="0" err="1"/>
              <a:t>chăm</a:t>
            </a:r>
            <a:r>
              <a:rPr lang="en-US" dirty="0"/>
              <a:t> </a:t>
            </a:r>
            <a:r>
              <a:rPr lang="en-US" dirty="0" err="1"/>
              <a:t>sóc</a:t>
            </a:r>
            <a:r>
              <a:rPr lang="en-US" dirty="0"/>
              <a:t> </a:t>
            </a:r>
            <a:r>
              <a:rPr lang="en-US" dirty="0" err="1"/>
              <a:t>người</a:t>
            </a:r>
            <a:r>
              <a:rPr lang="en-US" dirty="0"/>
              <a:t> </a:t>
            </a:r>
            <a:r>
              <a:rPr lang="en-US" dirty="0" err="1"/>
              <a:t>dân</a:t>
            </a:r>
            <a:r>
              <a:rPr lang="en-US" dirty="0"/>
              <a:t> </a:t>
            </a:r>
            <a:r>
              <a:rPr lang="en-US" dirty="0" err="1"/>
              <a:t>tốt</a:t>
            </a:r>
            <a:r>
              <a:rPr lang="en-US" dirty="0"/>
              <a:t> </a:t>
            </a:r>
            <a:r>
              <a:rPr lang="en-US" dirty="0" err="1"/>
              <a:t>hơn</a:t>
            </a:r>
            <a:r>
              <a:rPr lang="en-US" dirty="0"/>
              <a:t>.</a:t>
            </a:r>
          </a:p>
          <a:p>
            <a:r>
              <a:rPr lang="en-US" dirty="0" err="1"/>
              <a:t>Chính</a:t>
            </a:r>
            <a:r>
              <a:rPr lang="en-US" dirty="0"/>
              <a:t> </a:t>
            </a:r>
            <a:r>
              <a:rPr lang="en-US" dirty="0" err="1"/>
              <a:t>quyền</a:t>
            </a:r>
            <a:r>
              <a:rPr lang="en-US" dirty="0"/>
              <a:t> </a:t>
            </a:r>
            <a:r>
              <a:rPr lang="en-US" dirty="0" err="1"/>
              <a:t>hoạt</a:t>
            </a:r>
            <a:r>
              <a:rPr lang="en-US" dirty="0"/>
              <a:t> </a:t>
            </a:r>
            <a:r>
              <a:rPr lang="en-US" dirty="0" err="1"/>
              <a:t>động</a:t>
            </a:r>
            <a:r>
              <a:rPr lang="en-US" dirty="0"/>
              <a:t> </a:t>
            </a:r>
            <a:r>
              <a:rPr lang="en-US" dirty="0" err="1"/>
              <a:t>hiệu</a:t>
            </a:r>
            <a:r>
              <a:rPr lang="en-US" dirty="0"/>
              <a:t> </a:t>
            </a:r>
            <a:r>
              <a:rPr lang="en-US" dirty="0" err="1"/>
              <a:t>lực</a:t>
            </a:r>
            <a:r>
              <a:rPr lang="en-US" dirty="0"/>
              <a:t>, </a:t>
            </a:r>
            <a:r>
              <a:rPr lang="en-US" dirty="0" err="1"/>
              <a:t>hiệu</a:t>
            </a:r>
            <a:r>
              <a:rPr lang="en-US" dirty="0"/>
              <a:t> </a:t>
            </a:r>
            <a:r>
              <a:rPr lang="en-US" dirty="0" err="1"/>
              <a:t>quả</a:t>
            </a:r>
            <a:r>
              <a:rPr lang="en-US" dirty="0"/>
              <a:t> </a:t>
            </a:r>
            <a:r>
              <a:rPr lang="en-US" dirty="0" err="1"/>
              <a:t>và</a:t>
            </a:r>
            <a:r>
              <a:rPr lang="en-US" dirty="0"/>
              <a:t> </a:t>
            </a:r>
            <a:r>
              <a:rPr lang="en-US" dirty="0" err="1"/>
              <a:t>minh</a:t>
            </a:r>
            <a:r>
              <a:rPr lang="en-US" dirty="0"/>
              <a:t> </a:t>
            </a:r>
            <a:r>
              <a:rPr lang="en-US" dirty="0" err="1"/>
              <a:t>bạch</a:t>
            </a:r>
            <a:r>
              <a:rPr lang="en-US" dirty="0"/>
              <a:t> </a:t>
            </a:r>
            <a:r>
              <a:rPr lang="en-US" dirty="0" err="1"/>
              <a:t>hơn</a:t>
            </a:r>
            <a:r>
              <a:rPr lang="en-US" dirty="0"/>
              <a:t> </a:t>
            </a:r>
            <a:r>
              <a:rPr lang="en-US" dirty="0" err="1"/>
              <a:t>còn</a:t>
            </a:r>
            <a:r>
              <a:rPr lang="en-US" dirty="0"/>
              <a:t> </a:t>
            </a:r>
            <a:r>
              <a:rPr lang="en-US" dirty="0" err="1"/>
              <a:t>giúp</a:t>
            </a:r>
            <a:r>
              <a:rPr lang="en-US" dirty="0"/>
              <a:t> </a:t>
            </a:r>
            <a:r>
              <a:rPr lang="en-US" dirty="0" err="1"/>
              <a:t>bảo</a:t>
            </a:r>
            <a:r>
              <a:rPr lang="en-US" dirty="0"/>
              <a:t> </a:t>
            </a:r>
            <a:r>
              <a:rPr lang="en-US" dirty="0" err="1"/>
              <a:t>vệ</a:t>
            </a:r>
            <a:r>
              <a:rPr lang="en-US" dirty="0"/>
              <a:t> </a:t>
            </a:r>
            <a:r>
              <a:rPr lang="en-US" dirty="0" err="1"/>
              <a:t>người</a:t>
            </a:r>
            <a:r>
              <a:rPr lang="en-US" dirty="0"/>
              <a:t> </a:t>
            </a:r>
            <a:r>
              <a:rPr lang="en-US" dirty="0" err="1"/>
              <a:t>dân</a:t>
            </a:r>
            <a:r>
              <a:rPr lang="en-US" dirty="0"/>
              <a:t> </a:t>
            </a:r>
            <a:r>
              <a:rPr lang="en-US" dirty="0" err="1"/>
              <a:t>tốt</a:t>
            </a:r>
            <a:r>
              <a:rPr lang="en-US" dirty="0"/>
              <a:t> </a:t>
            </a:r>
            <a:r>
              <a:rPr lang="en-US" dirty="0" err="1"/>
              <a:t>hơn</a:t>
            </a:r>
            <a:r>
              <a:rPr lang="en-US" dirty="0"/>
              <a:t>. </a:t>
            </a:r>
          </a:p>
          <a:p>
            <a:r>
              <a:rPr lang="vi-VN" dirty="0"/>
              <a:t>Thay đổi trải nghiệm người sử dụng với các dịch vụ công do Nhà nước cung cấp. </a:t>
            </a:r>
          </a:p>
          <a:p>
            <a:r>
              <a:rPr lang="vi-VN" dirty="0"/>
              <a:t>Việc thay đổi hệ thống công nghệ cũng làm thay đổi nghiệp vụ, mô hình và phương thức hoạt động của bộ máy cơ quan nhà nước.</a:t>
            </a:r>
            <a:endParaRPr lang="en-US" dirty="0"/>
          </a:p>
          <a:p>
            <a:endParaRPr lang="en-US" dirty="0"/>
          </a:p>
        </p:txBody>
      </p:sp>
    </p:spTree>
    <p:extLst>
      <p:ext uri="{BB962C8B-B14F-4D97-AF65-F5344CB8AC3E}">
        <p14:creationId xmlns:p14="http://schemas.microsoft.com/office/powerpoint/2010/main" val="277861260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3844</Words>
  <Application>Microsoft Macintosh PowerPoint</Application>
  <PresentationFormat>Widescreen</PresentationFormat>
  <Paragraphs>153</Paragraphs>
  <Slides>30</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Quattrocento Sans</vt:lpstr>
      <vt:lpstr>Arial</vt:lpstr>
      <vt:lpstr>Office Theme</vt:lpstr>
      <vt:lpstr>Bài 1: CHUYỂN ĐỔI SỐ VÀ CUỘC SỐNG</vt:lpstr>
      <vt:lpstr>MỤC TIÊU BÀI HỌC</vt:lpstr>
      <vt:lpstr>NỘI DUNG BÀI HỌC</vt:lpstr>
      <vt:lpstr>1. Định nghĩa chuyển đổi số </vt:lpstr>
      <vt:lpstr>PowerPoint Presentation</vt:lpstr>
      <vt:lpstr>PowerPoint Presentation</vt:lpstr>
      <vt:lpstr>PowerPoint Presentation</vt:lpstr>
      <vt:lpstr>2. Chuyển đổi số đem lại lợi ích gì cho người dân?</vt:lpstr>
      <vt:lpstr>Chính phủ số đem lại lợi ích gì cho người dân?</vt:lpstr>
      <vt:lpstr>Kinh tế số đem lại lợi ích gì cho người dân?</vt:lpstr>
      <vt:lpstr>Xã hội số đem lại lợi ích gì cho người dân?</vt:lpstr>
      <vt:lpstr>3. Câu chuyện đời thường của Chuyển đổi số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Người dân là trung tâm của chuyển đổi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CHUYỂN ĐỔI SỐ VÀ CUỘC SỐNG</dc:title>
  <cp:lastModifiedBy>phi dang xuan</cp:lastModifiedBy>
  <cp:revision>6</cp:revision>
  <dcterms:modified xsi:type="dcterms:W3CDTF">2021-12-30T09:58:59Z</dcterms:modified>
</cp:coreProperties>
</file>