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35"/>
  </p:notesMasterIdLst>
  <p:sldIdLst>
    <p:sldId id="324" r:id="rId3"/>
    <p:sldId id="342" r:id="rId4"/>
    <p:sldId id="350" r:id="rId5"/>
    <p:sldId id="307" r:id="rId6"/>
    <p:sldId id="308" r:id="rId7"/>
    <p:sldId id="314" r:id="rId8"/>
    <p:sldId id="328" r:id="rId9"/>
    <p:sldId id="348" r:id="rId10"/>
    <p:sldId id="316" r:id="rId11"/>
    <p:sldId id="317" r:id="rId12"/>
    <p:sldId id="318" r:id="rId13"/>
    <p:sldId id="313" r:id="rId14"/>
    <p:sldId id="312" r:id="rId15"/>
    <p:sldId id="309" r:id="rId16"/>
    <p:sldId id="352" r:id="rId17"/>
    <p:sldId id="351" r:id="rId18"/>
    <p:sldId id="332" r:id="rId19"/>
    <p:sldId id="334" r:id="rId20"/>
    <p:sldId id="330" r:id="rId21"/>
    <p:sldId id="295" r:id="rId22"/>
    <p:sldId id="310" r:id="rId23"/>
    <p:sldId id="346" r:id="rId24"/>
    <p:sldId id="347" r:id="rId25"/>
    <p:sldId id="349" r:id="rId26"/>
    <p:sldId id="319" r:id="rId27"/>
    <p:sldId id="339" r:id="rId28"/>
    <p:sldId id="320" r:id="rId29"/>
    <p:sldId id="321" r:id="rId30"/>
    <p:sldId id="305" r:id="rId31"/>
    <p:sldId id="306" r:id="rId32"/>
    <p:sldId id="279" r:id="rId33"/>
    <p:sldId id="353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Lora" pitchFamily="2" charset="0"/>
      <p:regular r:id="rId40"/>
      <p:bold r:id="rId41"/>
      <p:italic r:id="rId42"/>
      <p:boldItalic r:id="rId43"/>
    </p:embeddedFont>
    <p:embeddedFont>
      <p:font typeface="Playfair Display" panose="00000500000000000000" pitchFamily="2" charset="0"/>
      <p:regular r:id="rId44"/>
      <p:bold r:id="rId45"/>
      <p:italic r:id="rId46"/>
      <p:boldItalic r:id="rId47"/>
    </p:embeddedFont>
    <p:embeddedFont>
      <p:font typeface="Tinos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FF9900"/>
    <a:srgbClr val="00CC00"/>
    <a:srgbClr val="CCFFCC"/>
    <a:srgbClr val="000066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502B19-FED0-4913-9A8D-45D8910FCCAF}">
  <a:tblStyle styleId="{99502B19-FED0-4913-9A8D-45D8910FCC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94662" autoAdjust="0"/>
  </p:normalViewPr>
  <p:slideViewPr>
    <p:cSldViewPr>
      <p:cViewPr varScale="1">
        <p:scale>
          <a:sx n="90" d="100"/>
          <a:sy n="90" d="100"/>
        </p:scale>
        <p:origin x="57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Thuê bao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F5-48A7-9BA0-8A49ECA19E62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795-4D62-9878-DCA1373D42AE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F5-48A7-9BA0-8A49ECA19E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Điện thoại: 488.415</c:v>
                </c:pt>
                <c:pt idx="1">
                  <c:v>Internet cố định: 43.716 (ADSL,xDSL,FTTH)</c:v>
                </c:pt>
                <c:pt idx="2">
                  <c:v>Internet di động: 312.907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488415</c:v>
                </c:pt>
                <c:pt idx="1">
                  <c:v>43716</c:v>
                </c:pt>
                <c:pt idx="2">
                  <c:v>312907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5-4D62-9878-DCA1373D42A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99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2508934820647444"/>
          <c:y val="0.26621319203921034"/>
          <c:w val="0.36647823709536337"/>
          <c:h val="0.692105369047261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Thuê bao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46-499A-8B69-AAA925658912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46-499A-8B69-AAA92565891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46-499A-8B69-AAA9256589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Tỷ lệ thuê bao điện thoại thông minh/dân số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46-499A-8B69-AAA9256589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1219881802245641"/>
          <c:w val="1"/>
          <c:h val="0.14611951655959787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Tổng doanh thu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Viễn thông</c:v>
                </c:pt>
                <c:pt idx="1">
                  <c:v>Bưu chính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417000</c:v>
                </c:pt>
                <c:pt idx="1">
                  <c:v>28500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7-46B1-A919-AAE69B4971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Nộp NSNN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Viễn thông</c:v>
                </c:pt>
                <c:pt idx="1">
                  <c:v>Bưu chính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41000</c:v>
                </c:pt>
                <c:pt idx="1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7-46B1-A919-AAE69B497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563072"/>
        <c:axId val="570454528"/>
      </c:barChart>
      <c:catAx>
        <c:axId val="57056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454528"/>
        <c:crosses val="autoZero"/>
        <c:auto val="1"/>
        <c:lblAlgn val="ctr"/>
        <c:lblOffset val="100"/>
        <c:noMultiLvlLbl val="0"/>
      </c:catAx>
      <c:valAx>
        <c:axId val="57045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56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353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3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rgbClr val="4D4A5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39000" y="1471725"/>
            <a:ext cx="2579100" cy="3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250326" y="1471725"/>
            <a:ext cx="2579100" cy="3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961653" y="1471725"/>
            <a:ext cx="2579100" cy="3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0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046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2352350" y="4177700"/>
            <a:ext cx="44394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3821306" y="4697309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666666"/>
                </a:solidFill>
              </a:defRPr>
            </a:lvl1pPr>
            <a:lvl2pPr lvl="1">
              <a:buNone/>
              <a:defRPr>
                <a:solidFill>
                  <a:srgbClr val="666666"/>
                </a:solidFill>
              </a:defRPr>
            </a:lvl2pPr>
            <a:lvl3pPr lvl="2">
              <a:buNone/>
              <a:defRPr>
                <a:solidFill>
                  <a:srgbClr val="666666"/>
                </a:solidFill>
              </a:defRPr>
            </a:lvl3pPr>
            <a:lvl4pPr lvl="3">
              <a:buNone/>
              <a:defRPr>
                <a:solidFill>
                  <a:srgbClr val="666666"/>
                </a:solidFill>
              </a:defRPr>
            </a:lvl4pPr>
            <a:lvl5pPr lvl="4">
              <a:buNone/>
              <a:defRPr>
                <a:solidFill>
                  <a:srgbClr val="666666"/>
                </a:solidFill>
              </a:defRPr>
            </a:lvl5pPr>
            <a:lvl6pPr lvl="5">
              <a:buNone/>
              <a:defRPr>
                <a:solidFill>
                  <a:srgbClr val="666666"/>
                </a:solidFill>
              </a:defRPr>
            </a:lvl6pPr>
            <a:lvl7pPr lvl="6">
              <a:buNone/>
              <a:defRPr>
                <a:solidFill>
                  <a:srgbClr val="666666"/>
                </a:solidFill>
              </a:defRPr>
            </a:lvl7pPr>
            <a:lvl8pPr lvl="7">
              <a:buNone/>
              <a:defRPr>
                <a:solidFill>
                  <a:srgbClr val="666666"/>
                </a:solidFill>
              </a:defRPr>
            </a:lvl8pPr>
            <a:lvl9pPr lvl="8">
              <a:buNone/>
              <a:defRPr>
                <a:solidFill>
                  <a:srgbClr val="666666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32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op decoration" type="blank">
  <p:cSld name="Blank top decora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64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decoration">
  <p:cSld name="Blank bottom decora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3821306" y="4465658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234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44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ves">
  <p:cSld name="BLANK_1">
    <p:bg>
      <p:bgPr>
        <a:solidFill>
          <a:srgbClr val="4D4A56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zigzag">
  <p:cSld name="BLANK_1_1">
    <p:bg>
      <p:bgPr>
        <a:solidFill>
          <a:srgbClr val="4D4A5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13E82-0C81-46D0-9DBC-969BB10937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160E-70F3-4FEF-AD15-F3024E418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3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10800000">
            <a:off x="3269346" y="-44122"/>
            <a:ext cx="2605500" cy="12978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66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11111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239978" y="-11"/>
            <a:ext cx="2664079" cy="1326980"/>
            <a:chOff x="3578850" y="-50"/>
            <a:chExt cx="1816500" cy="904800"/>
          </a:xfrm>
        </p:grpSpPr>
        <p:sp>
          <p:nvSpPr>
            <p:cNvPr id="12" name="Google Shape;12;p2"/>
            <p:cNvSpPr/>
            <p:nvPr/>
          </p:nvSpPr>
          <p:spPr>
            <a:xfrm rot="10800000">
              <a:off x="3578850" y="-50"/>
              <a:ext cx="1816500" cy="9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4487250" y="-50"/>
              <a:ext cx="908100" cy="904800"/>
            </a:xfrm>
            <a:prstGeom prst="triangle">
              <a:avLst>
                <a:gd name="adj" fmla="val 100000"/>
              </a:avLst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461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54925" y="1045950"/>
            <a:ext cx="42342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layfair Display"/>
              <a:buChar char="◈"/>
              <a:defRPr sz="30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⬥"/>
              <a:defRPr sz="3000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⬦"/>
              <a:defRPr sz="3000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sz="3000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sz="3000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sz="3000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sz="3000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○"/>
              <a:defRPr sz="3000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4191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■"/>
              <a:defRPr sz="3000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3593400" y="-11473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60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60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" name="Google Shape;21;p4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87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16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84100" y="1453625"/>
            <a:ext cx="3677100" cy="3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2718" y="1453625"/>
            <a:ext cx="3677100" cy="3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name="adj" fmla="val 50000"/>
            </a:avLst>
          </a:prstGeom>
          <a:noFill/>
          <a:ln w="76200" cap="flat" cmpd="thinThick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5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3000"/>
              <a:buFont typeface="Tinos"/>
              <a:buChar char="▹"/>
              <a:defRPr sz="3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Tinos"/>
              <a:buChar char="▸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Tinos"/>
              <a:buChar char="◦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●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○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■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●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○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■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87" r:id="rId4"/>
    <p:sldLayoutId id="214748368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sz="18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ora"/>
              <a:buChar char="◈"/>
              <a:defRPr sz="2400">
                <a:latin typeface="Lora"/>
                <a:ea typeface="Lora"/>
                <a:cs typeface="Lora"/>
                <a:sym typeface="Lora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⬥"/>
              <a:defRPr sz="2000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⬦"/>
              <a:defRPr sz="2000">
                <a:latin typeface="Lora"/>
                <a:ea typeface="Lora"/>
                <a:cs typeface="Lora"/>
                <a:sym typeface="Lora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Lora"/>
              <a:buChar char="⬩"/>
              <a:defRPr sz="2000">
                <a:latin typeface="Lora"/>
                <a:ea typeface="Lora"/>
                <a:cs typeface="Lora"/>
                <a:sym typeface="Lora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sz="2000">
                <a:latin typeface="Lora"/>
                <a:ea typeface="Lora"/>
                <a:cs typeface="Lora"/>
                <a:sym typeface="Lora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sz="2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13400"/>
            <a:ext cx="91440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4545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hongtindoingoai.laichau.gov.vn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9200" y="742950"/>
            <a:ext cx="708660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" sz="24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CẤU TRÚC BÁO CÁO TÓM TẮT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b="1" kern="12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 HOẠT ĐỘNG THÔNG TIN VÀ TRUYỀN THÔNG NĂM 2022</a:t>
            </a:r>
            <a:endParaRPr lang="en" sz="18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" sz="20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Bối cảnh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Mười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kết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quả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nổi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bật</a:t>
            </a:r>
            <a:endParaRPr lang="en-US" sz="20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Một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số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chỉ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tiêu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năm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2023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Nhiệm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vụ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giải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pháp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năm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2023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xuất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kiến</a:t>
            </a:r>
            <a:r>
              <a:rPr lang="en-US" sz="20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nghị</a:t>
            </a:r>
            <a:endParaRPr lang="en-US" sz="20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852317"/>
              </p:ext>
            </p:extLst>
          </p:nvPr>
        </p:nvGraphicFramePr>
        <p:xfrm>
          <a:off x="-15875" y="57150"/>
          <a:ext cx="9128125" cy="582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28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UBND TỈNH</a:t>
                      </a:r>
                      <a:r>
                        <a:rPr lang="en-US" sz="16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LAI CHÂU                                   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SỞ</a:t>
                      </a:r>
                      <a:r>
                        <a:rPr lang="en-US" sz="16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THÔNG TIN VÀ TRUYỀN THÔNG                                             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34248" marB="3424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0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4982"/>
            <a:ext cx="8280920" cy="544736"/>
          </a:xfrm>
        </p:spPr>
        <p:txBody>
          <a:bodyPr/>
          <a:lstStyle/>
          <a:p>
            <a:r>
              <a:rPr lang="en-US" sz="2400" b="1">
                <a:solidFill>
                  <a:srgbClr val="0000CC"/>
                </a:solidFill>
              </a:rPr>
              <a:t>4. THANH TRA – GIẢI QUYẾT KHIẾU NẠI, TỐ CÁO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81006"/>
              </p:ext>
            </p:extLst>
          </p:nvPr>
        </p:nvGraphicFramePr>
        <p:xfrm>
          <a:off x="539552" y="915566"/>
          <a:ext cx="8352928" cy="3240360"/>
        </p:xfrm>
        <a:graphic>
          <a:graphicData uri="http://schemas.openxmlformats.org/drawingml/2006/table">
            <a:tbl>
              <a:tblPr firstRow="1" bandRow="1">
                <a:tableStyleId>{99502B19-FED0-4913-9A8D-45D8910FCCAF}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1732">
                <a:tc>
                  <a:txBody>
                    <a:bodyPr/>
                    <a:lstStyle/>
                    <a:p>
                      <a:pPr algn="ctr"/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Nội</a:t>
                      </a:r>
                      <a:r>
                        <a:rPr lang="en-US" sz="1600" b="1" baseline="0">
                          <a:solidFill>
                            <a:srgbClr val="002060"/>
                          </a:solidFill>
                          <a:latin typeface="+mj-lt"/>
                        </a:rPr>
                        <a:t> dung</a:t>
                      </a:r>
                      <a:endParaRPr lang="en-US" sz="1600" b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Số</a:t>
                      </a:r>
                      <a:r>
                        <a:rPr lang="en-US" sz="1600" b="1" baseline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2060"/>
                          </a:solidFill>
                          <a:latin typeface="+mj-lt"/>
                        </a:rPr>
                        <a:t>lượng</a:t>
                      </a:r>
                      <a:endParaRPr lang="en-US" sz="1600" b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314">
                <a:tc>
                  <a:txBody>
                    <a:bodyPr/>
                    <a:lstStyle/>
                    <a:p>
                      <a:pPr algn="l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Số</a:t>
                      </a:r>
                      <a:r>
                        <a:rPr lang="en-US" sz="1600" b="1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cuộc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Thanh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tra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02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cuộc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vi-VN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 cuộc thanh tra về Bưu chính</a:t>
                      </a:r>
                      <a:r>
                        <a:rPr lang="en-US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r>
                        <a:rPr lang="vi-VN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 cuộc kiểm tra về hoạt động phát hành xuất bản phẩm; phát hành lịch Blốc năm 2022 </a:t>
                      </a:r>
                      <a:r>
                        <a:rPr lang="en-US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en-US" sz="1600" b="1" i="0" u="none" strike="noStrike" cap="none" baseline="0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314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vi-VN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iếp nhận, giải quyết đơn thư khiếu nại </a:t>
                      </a:r>
                      <a:endParaRPr lang="en-US" sz="1600" b="1" i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vi-VN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iếp nhận 01 đơn khiếu nại </a:t>
                      </a:r>
                      <a:r>
                        <a:rPr lang="vi-VN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của công dân</a:t>
                      </a:r>
                      <a:r>
                        <a:rPr lang="en-US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baseline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giải</a:t>
                      </a:r>
                      <a:r>
                        <a:rPr lang="en-US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quyết</a:t>
                      </a:r>
                      <a:r>
                        <a:rPr lang="en-US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đúng</a:t>
                      </a:r>
                      <a:r>
                        <a:rPr lang="en-US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quy</a:t>
                      </a:r>
                      <a:r>
                        <a:rPr lang="en-US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định</a:t>
                      </a:r>
                      <a:r>
                        <a:rPr lang="en-US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pháp</a:t>
                      </a:r>
                      <a:r>
                        <a:rPr lang="en-US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luật</a:t>
                      </a:r>
                      <a:r>
                        <a:rPr lang="en-US" sz="1600" b="0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US" sz="1600" b="1" i="0" u="none" strike="noStrike" cap="none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7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4982"/>
            <a:ext cx="8280920" cy="900584"/>
          </a:xfrm>
        </p:spPr>
        <p:txBody>
          <a:bodyPr/>
          <a:lstStyle/>
          <a:p>
            <a:r>
              <a:rPr lang="en-US" sz="2400" b="1" dirty="0">
                <a:solidFill>
                  <a:srgbClr val="0000CC"/>
                </a:solidFill>
              </a:rPr>
              <a:t>5. TỔ CHỨC CÁN BỘ, HÀNH CHÍNH, HOẠT ĐỘNG SỰ NGHIỆP</a:t>
            </a:r>
            <a:r>
              <a:rPr lang="vi-VN" sz="2400" b="1" dirty="0">
                <a:solidFill>
                  <a:srgbClr val="0000CC"/>
                </a:solidFill>
              </a:rPr>
              <a:t> CNTT-TT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523569"/>
              </p:ext>
            </p:extLst>
          </p:nvPr>
        </p:nvGraphicFramePr>
        <p:xfrm>
          <a:off x="539552" y="1080998"/>
          <a:ext cx="8352928" cy="3887088"/>
        </p:xfrm>
        <a:graphic>
          <a:graphicData uri="http://schemas.openxmlformats.org/drawingml/2006/table">
            <a:tbl>
              <a:tblPr firstRow="1" bandRow="1">
                <a:tableStyleId>{99502B19-FED0-4913-9A8D-45D8910FCCAF}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Nội</a:t>
                      </a:r>
                      <a:r>
                        <a:rPr lang="en-US" sz="1600" b="1" baseline="0">
                          <a:solidFill>
                            <a:srgbClr val="002060"/>
                          </a:solidFill>
                          <a:latin typeface="+mj-lt"/>
                        </a:rPr>
                        <a:t> dung</a:t>
                      </a:r>
                      <a:endParaRPr lang="en-US" sz="1600" b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Số</a:t>
                      </a:r>
                      <a:r>
                        <a:rPr lang="en-US" sz="1600" b="1" baseline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2060"/>
                          </a:solidFill>
                          <a:latin typeface="+mj-lt"/>
                        </a:rPr>
                        <a:t>lượng</a:t>
                      </a:r>
                      <a:endParaRPr lang="en-US" sz="1600" b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1600" b="1" i="0">
                          <a:solidFill>
                            <a:srgbClr val="0000CC"/>
                          </a:solidFill>
                          <a:latin typeface="+mn-lt"/>
                        </a:rPr>
                        <a:t>Chương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n-lt"/>
                        </a:rPr>
                        <a:t>trình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n-lt"/>
                        </a:rPr>
                        <a:t>mục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n-lt"/>
                        </a:rPr>
                        <a:t>tiêu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n-lt"/>
                        </a:rPr>
                        <a:t>Quốc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n-lt"/>
                        </a:rPr>
                        <a:t>gia</a:t>
                      </a:r>
                      <a:endParaRPr lang="en-US" sz="1600" b="1" i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Tham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mưu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triển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khai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03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Chương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trình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theo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chức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năng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nhiệm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vụ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được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giao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vi-VN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về xây dựng nông thôn mới; giảm nghèo bền vững; phát triển kinh tế - xã hội vùng đồng bào dân tộc thiểu số và miền núi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( 03 chương trình TH, 05 chương trình phát thanh; tập huấn </a:t>
                      </a:r>
                      <a:r>
                        <a:rPr lang="en-US" sz="16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 lượt 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cán bộ thông tin cơ sở)</a:t>
                      </a:r>
                      <a:endParaRPr lang="en-US" sz="1600" b="1" i="0" u="none" strike="noStrike" cap="none" baseline="0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err="1">
                          <a:solidFill>
                            <a:srgbClr val="0000CC"/>
                          </a:solidFill>
                          <a:latin typeface="+mj-lt"/>
                        </a:rPr>
                        <a:t>Tổ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j-lt"/>
                        </a:rPr>
                        <a:t>chức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j-lt"/>
                        </a:rPr>
                        <a:t>bộ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j-lt"/>
                        </a:rPr>
                        <a:t>máy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j-lt"/>
                        </a:rPr>
                        <a:t>và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j-lt"/>
                        </a:rPr>
                        <a:t>cán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j-lt"/>
                        </a:rPr>
                        <a:t>bộ</a:t>
                      </a:r>
                      <a:endParaRPr lang="en-US" sz="1600" b="1" i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vi-VN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rình UBND tỉnh ban hành Quy định chức năng, nhiệm vụ, quyền hạn và cơ cấu tổ chức của Sở Thông tin và Truyền thôn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g;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kiện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toàn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chức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danh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PGĐ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Sở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Bổ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nhiệm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lại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chức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danh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cấp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phòng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điều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động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giao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phụ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trách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theo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thẩm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quyền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Tuyển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dụng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01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viên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chức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Công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tác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quy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hoạch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cán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bộ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thực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hiện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đúng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quy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định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US" sz="1600" b="1" i="0" u="none" strike="noStrike" cap="none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err="1">
                          <a:solidFill>
                            <a:srgbClr val="0000CC"/>
                          </a:solidFill>
                          <a:latin typeface="+mj-lt"/>
                        </a:rPr>
                        <a:t>Đào</a:t>
                      </a:r>
                      <a:r>
                        <a:rPr lang="en-US" sz="1600" b="1" i="0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i="0" baseline="0" err="1">
                          <a:solidFill>
                            <a:srgbClr val="0000CC"/>
                          </a:solidFill>
                          <a:latin typeface="+mj-lt"/>
                        </a:rPr>
                        <a:t>tạo</a:t>
                      </a:r>
                      <a:endParaRPr lang="en-US" sz="1600" b="1" i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Mở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</a:t>
                      </a:r>
                      <a:r>
                        <a:rPr lang="en-US" sz="1600" b="1" i="0" u="none" strike="noStrike" cap="none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lớp</a:t>
                      </a:r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chuẩn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kỹ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năng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sử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dụng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công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nghệ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thông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tin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với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344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các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học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viên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tham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gia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Tham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gia dịch vụ q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uản</a:t>
                      </a: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lý các dự án CNTT. Quản trị đầy đủ các hệ thống thông tin được giao.</a:t>
                      </a:r>
                      <a:endParaRPr lang="en-US" sz="1600" b="1" i="0" u="none" strike="noStrike" cap="none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362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0790"/>
            <a:ext cx="8424936" cy="1048792"/>
          </a:xfrm>
        </p:spPr>
        <p:txBody>
          <a:bodyPr/>
          <a:lstStyle/>
          <a:p>
            <a:r>
              <a:rPr lang="en-US" sz="2400" b="1">
                <a:solidFill>
                  <a:srgbClr val="002060"/>
                </a:solidFill>
              </a:rPr>
              <a:t>6. BÁO IN – BÁO ĐIỆN TỬ (BÁO LAI CHÂU)</a:t>
            </a:r>
          </a:p>
          <a:p>
            <a:r>
              <a:rPr lang="en-US" sz="2400" b="1">
                <a:solidFill>
                  <a:srgbClr val="002060"/>
                </a:solidFill>
              </a:rPr>
              <a:t>VÀ CỔNG TTĐT TỈNH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26071"/>
              </p:ext>
            </p:extLst>
          </p:nvPr>
        </p:nvGraphicFramePr>
        <p:xfrm>
          <a:off x="467544" y="1203598"/>
          <a:ext cx="8352928" cy="3319016"/>
        </p:xfrm>
        <a:graphic>
          <a:graphicData uri="http://schemas.openxmlformats.org/drawingml/2006/table">
            <a:tbl>
              <a:tblPr firstRow="1" bandRow="1">
                <a:tableStyleId>{99502B19-FED0-4913-9A8D-45D8910FCCAF}</a:tableStyleId>
              </a:tblPr>
              <a:tblGrid>
                <a:gridCol w="217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Nội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dung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Số</a:t>
                      </a:r>
                      <a:r>
                        <a:rPr lang="en-US" sz="1600" b="1" baseline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2060"/>
                          </a:solidFill>
                          <a:latin typeface="+mj-lt"/>
                        </a:rPr>
                        <a:t>lượng</a:t>
                      </a:r>
                      <a:endParaRPr lang="en-US" sz="1600" b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algn="l"/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Báo</a:t>
                      </a:r>
                      <a:r>
                        <a:rPr lang="en-US" sz="1600" b="1" baseline="0">
                          <a:solidFill>
                            <a:srgbClr val="002060"/>
                          </a:solidFill>
                          <a:latin typeface="+mj-lt"/>
                        </a:rPr>
                        <a:t> Lai </a:t>
                      </a:r>
                      <a:r>
                        <a:rPr lang="en-US" sz="1600" b="1" baseline="0" err="1">
                          <a:solidFill>
                            <a:srgbClr val="002060"/>
                          </a:solidFill>
                          <a:latin typeface="+mj-lt"/>
                        </a:rPr>
                        <a:t>Châu</a:t>
                      </a:r>
                      <a:r>
                        <a:rPr lang="en-US" sz="1600" b="1" baseline="0">
                          <a:solidFill>
                            <a:srgbClr val="002060"/>
                          </a:solidFill>
                          <a:latin typeface="+mj-lt"/>
                        </a:rPr>
                        <a:t>:</a:t>
                      </a:r>
                      <a:endParaRPr lang="en-US" sz="1600" b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err="1">
                          <a:solidFill>
                            <a:srgbClr val="002060"/>
                          </a:solidFill>
                          <a:latin typeface="+mj-lt"/>
                        </a:rPr>
                        <a:t>Số</a:t>
                      </a:r>
                      <a:r>
                        <a:rPr lang="en-US" sz="1600" b="0" i="1" baseline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i="1" baseline="0" err="1">
                          <a:solidFill>
                            <a:srgbClr val="002060"/>
                          </a:solidFill>
                          <a:latin typeface="+mj-lt"/>
                        </a:rPr>
                        <a:t>báo</a:t>
                      </a:r>
                      <a:r>
                        <a:rPr lang="en-US" sz="1600" b="0" i="1" baseline="0">
                          <a:solidFill>
                            <a:srgbClr val="002060"/>
                          </a:solidFill>
                          <a:latin typeface="+mj-lt"/>
                        </a:rPr>
                        <a:t>/</a:t>
                      </a:r>
                      <a:r>
                        <a:rPr lang="en-US" sz="1600" b="0" i="1" baseline="0" err="1">
                          <a:solidFill>
                            <a:srgbClr val="002060"/>
                          </a:solidFill>
                          <a:latin typeface="+mj-lt"/>
                        </a:rPr>
                        <a:t>năm</a:t>
                      </a:r>
                      <a:r>
                        <a:rPr lang="en-US" sz="1600" b="0" i="1" baseline="0">
                          <a:solidFill>
                            <a:srgbClr val="002060"/>
                          </a:solidFill>
                          <a:latin typeface="+mj-lt"/>
                        </a:rPr>
                        <a:t> 2022</a:t>
                      </a:r>
                      <a:endParaRPr lang="en-US" sz="1600" b="0" i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 baseline="0" dirty="0">
                          <a:solidFill>
                            <a:srgbClr val="00206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244 </a:t>
                      </a:r>
                      <a:r>
                        <a:rPr lang="en-US" sz="1600" b="1" i="0" u="none" strike="noStrike" cap="none" baseline="0" dirty="0" err="1">
                          <a:solidFill>
                            <a:srgbClr val="00206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vi-VN" sz="1400" b="1" i="0" u="none" strike="noStrike" cap="none" baseline="0" dirty="0">
                          <a:solidFill>
                            <a:srgbClr val="00206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[217 số]</a:t>
                      </a:r>
                      <a:endParaRPr lang="en-US" sz="1400" b="1" i="0" u="none" strike="noStrike" cap="none" baseline="0" dirty="0">
                        <a:solidFill>
                          <a:srgbClr val="002060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err="1">
                          <a:solidFill>
                            <a:srgbClr val="002060"/>
                          </a:solidFill>
                          <a:latin typeface="+mj-lt"/>
                        </a:rPr>
                        <a:t>Xuất</a:t>
                      </a:r>
                      <a:r>
                        <a:rPr lang="en-US" sz="1600" b="0" i="1" baseline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i="1" baseline="0" err="1">
                          <a:solidFill>
                            <a:srgbClr val="002060"/>
                          </a:solidFill>
                          <a:latin typeface="+mj-lt"/>
                        </a:rPr>
                        <a:t>bản</a:t>
                      </a:r>
                      <a:endParaRPr lang="en-US" sz="1600" b="0" i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j-lt"/>
                        </a:rPr>
                        <a:t>586.310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tờ</a:t>
                      </a:r>
                      <a:endParaRPr lang="en-US" sz="1600" b="1" i="0" u="none" strike="noStrike" cap="none" dirty="0">
                        <a:solidFill>
                          <a:srgbClr val="002060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err="1">
                          <a:solidFill>
                            <a:srgbClr val="002060"/>
                          </a:solidFill>
                          <a:latin typeface="+mj-lt"/>
                        </a:rPr>
                        <a:t>Trang</a:t>
                      </a:r>
                      <a:r>
                        <a:rPr lang="en-US" sz="1600" b="0" i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i="1" err="1">
                          <a:solidFill>
                            <a:srgbClr val="002060"/>
                          </a:solidFill>
                          <a:latin typeface="+mj-lt"/>
                        </a:rPr>
                        <a:t>báo</a:t>
                      </a:r>
                      <a:endParaRPr lang="en-US" sz="1600" b="0" i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>
                          <a:solidFill>
                            <a:srgbClr val="FF0000"/>
                          </a:solidFill>
                          <a:latin typeface="+mj-lt"/>
                        </a:rPr>
                        <a:t>1.314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/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+mj-lt"/>
                        </a:rPr>
                        <a:t>1.204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trang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báo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(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tăng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110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trang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)</a:t>
                      </a:r>
                      <a:endParaRPr lang="en-US" sz="1600" b="1" i="0" u="none" strike="noStrike" cap="none">
                        <a:solidFill>
                          <a:srgbClr val="002060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err="1">
                          <a:solidFill>
                            <a:srgbClr val="002060"/>
                          </a:solidFill>
                          <a:latin typeface="+mj-lt"/>
                        </a:rPr>
                        <a:t>Đăng</a:t>
                      </a:r>
                      <a:r>
                        <a:rPr lang="en-US" sz="1600" b="0" i="1" baseline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i="1" baseline="0" err="1">
                          <a:solidFill>
                            <a:srgbClr val="002060"/>
                          </a:solidFill>
                          <a:latin typeface="+mj-lt"/>
                        </a:rPr>
                        <a:t>tải</a:t>
                      </a:r>
                      <a:endParaRPr lang="en-US" sz="1600" b="0" i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10.000 tin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trên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các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trang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báo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điện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tử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và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mạng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xã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hội</a:t>
                      </a:r>
                      <a:endParaRPr lang="en-US" sz="1600" b="1" i="0" u="none" strike="noStrike" cap="none">
                        <a:solidFill>
                          <a:srgbClr val="002060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err="1">
                          <a:solidFill>
                            <a:srgbClr val="002060"/>
                          </a:solidFill>
                          <a:latin typeface="+mj-lt"/>
                        </a:rPr>
                        <a:t>Cổng</a:t>
                      </a:r>
                      <a:r>
                        <a:rPr lang="en-US" sz="1600" b="1" baseline="0">
                          <a:solidFill>
                            <a:srgbClr val="002060"/>
                          </a:solidFill>
                          <a:latin typeface="+mj-lt"/>
                        </a:rPr>
                        <a:t> TTĐT </a:t>
                      </a:r>
                      <a:r>
                        <a:rPr lang="en-US" sz="1600" b="1" baseline="0" err="1">
                          <a:solidFill>
                            <a:srgbClr val="002060"/>
                          </a:solidFill>
                          <a:latin typeface="+mj-lt"/>
                        </a:rPr>
                        <a:t>tỉnh</a:t>
                      </a:r>
                      <a:r>
                        <a:rPr lang="en-US" sz="1600" b="1" baseline="0">
                          <a:solidFill>
                            <a:srgbClr val="002060"/>
                          </a:solidFill>
                          <a:latin typeface="+mj-lt"/>
                        </a:rPr>
                        <a:t>:</a:t>
                      </a:r>
                      <a:endParaRPr lang="en-US" sz="1600" b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600" b="1" i="0" u="none" strike="noStrike" cap="none">
                        <a:solidFill>
                          <a:srgbClr val="002060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err="1">
                          <a:solidFill>
                            <a:srgbClr val="002060"/>
                          </a:solidFill>
                          <a:latin typeface="+mj-lt"/>
                        </a:rPr>
                        <a:t>Đăng</a:t>
                      </a:r>
                      <a:r>
                        <a:rPr lang="en-US" sz="1600" b="0" i="1" baseline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i="1" baseline="0" err="1">
                          <a:solidFill>
                            <a:srgbClr val="002060"/>
                          </a:solidFill>
                          <a:latin typeface="+mj-lt"/>
                        </a:rPr>
                        <a:t>tải</a:t>
                      </a:r>
                      <a:endParaRPr lang="en-US" sz="1600" b="0" i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1600" b="1" i="0" u="none" strike="noStrike" cap="none">
                          <a:solidFill>
                            <a:srgbClr val="FF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8.659</a:t>
                      </a:r>
                      <a:r>
                        <a:rPr lang="vi-VN" sz="1600" b="1" i="0" u="none" strike="noStrike" cap="none">
                          <a:solidFill>
                            <a:srgbClr val="00206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tin, bài, ảnh, văn bản, tài liệu, chương trình công tác, đạt </a:t>
                      </a:r>
                      <a:r>
                        <a:rPr lang="vi-VN" sz="1600" b="1" i="0" u="none" strike="noStrike" cap="none">
                          <a:solidFill>
                            <a:srgbClr val="C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157,43%</a:t>
                      </a:r>
                      <a:r>
                        <a:rPr lang="vi-VN" sz="1600" b="1" i="0" u="none" strike="noStrike" cap="none">
                          <a:solidFill>
                            <a:srgbClr val="00206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so với kế hoạch là 5.500 tin, bài, ảnh, tài liệu. </a:t>
                      </a:r>
                      <a:endParaRPr lang="en-US" sz="1600" b="1" i="0" u="none" strike="noStrike" cap="none">
                        <a:solidFill>
                          <a:srgbClr val="00206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7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-61218"/>
            <a:ext cx="6701532" cy="544736"/>
          </a:xfrm>
        </p:spPr>
        <p:txBody>
          <a:bodyPr/>
          <a:lstStyle/>
          <a:p>
            <a:r>
              <a:rPr lang="en-US" sz="2400" b="1">
                <a:solidFill>
                  <a:srgbClr val="0000CC"/>
                </a:solidFill>
              </a:rPr>
              <a:t>7. PHÁT THANH – TRUYỀN HÌNH CẤP TỈNH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00757"/>
              </p:ext>
            </p:extLst>
          </p:nvPr>
        </p:nvGraphicFramePr>
        <p:xfrm>
          <a:off x="539552" y="915566"/>
          <a:ext cx="8352928" cy="3836288"/>
        </p:xfrm>
        <a:graphic>
          <a:graphicData uri="http://schemas.openxmlformats.org/drawingml/2006/table">
            <a:tbl>
              <a:tblPr firstRow="1" bandRow="1">
                <a:tableStyleId>{99502B19-FED0-4913-9A8D-45D8910FCCAF}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en-US" sz="1800" b="0" err="1">
                          <a:solidFill>
                            <a:srgbClr val="002060"/>
                          </a:solidFill>
                          <a:latin typeface="+mj-lt"/>
                        </a:rPr>
                        <a:t>Nội</a:t>
                      </a:r>
                      <a:r>
                        <a:rPr lang="en-US" sz="1800" b="0" baseline="0">
                          <a:solidFill>
                            <a:srgbClr val="002060"/>
                          </a:solidFill>
                          <a:latin typeface="+mj-lt"/>
                        </a:rPr>
                        <a:t> dung</a:t>
                      </a:r>
                      <a:endParaRPr lang="en-US" sz="1800" b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err="1">
                          <a:solidFill>
                            <a:srgbClr val="002060"/>
                          </a:solidFill>
                          <a:latin typeface="+mj-lt"/>
                        </a:rPr>
                        <a:t>Số</a:t>
                      </a:r>
                      <a:r>
                        <a:rPr lang="en-US" sz="1800" b="0" baseline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0" err="1">
                          <a:solidFill>
                            <a:srgbClr val="002060"/>
                          </a:solidFill>
                          <a:latin typeface="+mj-lt"/>
                        </a:rPr>
                        <a:t>lượng</a:t>
                      </a:r>
                      <a:endParaRPr lang="en-US" sz="1800" b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err="1">
                          <a:solidFill>
                            <a:srgbClr val="002060"/>
                          </a:solidFill>
                          <a:latin typeface="+mj-lt"/>
                        </a:rPr>
                        <a:t>Truyền</a:t>
                      </a:r>
                      <a:r>
                        <a:rPr lang="en-US" sz="1800" b="1" baseline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err="1">
                          <a:solidFill>
                            <a:srgbClr val="002060"/>
                          </a:solidFill>
                          <a:latin typeface="+mj-lt"/>
                        </a:rPr>
                        <a:t>hình</a:t>
                      </a:r>
                      <a:r>
                        <a:rPr lang="en-US" sz="1800" b="1" baseline="0">
                          <a:solidFill>
                            <a:srgbClr val="002060"/>
                          </a:solidFill>
                          <a:latin typeface="+mj-lt"/>
                        </a:rPr>
                        <a:t>:</a:t>
                      </a:r>
                      <a:endParaRPr lang="en-US" sz="1800" b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b="0" i="0" u="none" strike="noStrike" cap="none" baseline="0">
                        <a:solidFill>
                          <a:srgbClr val="002060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1800" b="0" i="1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 giờ tiếp sóng, phát sóng Truyền hình mặt đất 10 kênh: từ VTV1 đến VTV9 và LTV </a:t>
                      </a:r>
                      <a:endParaRPr lang="en-US" sz="1800" b="0" i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1800" b="1" i="0" u="none" strike="noStrike" baseline="0">
                          <a:solidFill>
                            <a:srgbClr val="FF0000"/>
                          </a:solidFill>
                        </a:rPr>
                        <a:t>81.905</a:t>
                      </a:r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</a:rPr>
                        <a:t> giờ</a:t>
                      </a:r>
                      <a:r>
                        <a:rPr lang="vi-VN" sz="1800" b="0" i="0" u="none" strike="noStrike" baseline="0">
                          <a:solidFill>
                            <a:srgbClr val="000000"/>
                          </a:solidFill>
                        </a:rPr>
                        <a:t> đạt 100%</a:t>
                      </a:r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vi-VN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Trong đó: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r>
                        <a:rPr lang="vi-VN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ố giờ phát sóng Truyền hình địa phương (LTV): 6.414 giờ, đạt 100%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kế hoạch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S</a:t>
                      </a:r>
                      <a:r>
                        <a:rPr lang="vi-VN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ố giờ chương trình phát sóng mới 3.346 giờ; Số giờ tự sản xuất mới/năm: 1.460 giờ, đạt 100% kế hoạch/năm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).</a:t>
                      </a:r>
                      <a:endParaRPr lang="en-US" sz="1800" b="0" i="0" u="none" strike="noStrike" cap="none">
                        <a:solidFill>
                          <a:srgbClr val="002060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err="1">
                          <a:solidFill>
                            <a:srgbClr val="002060"/>
                          </a:solidFill>
                          <a:latin typeface="+mj-lt"/>
                        </a:rPr>
                        <a:t>Phát</a:t>
                      </a:r>
                      <a:r>
                        <a:rPr lang="en-US" sz="1800" b="1" baseline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err="1">
                          <a:solidFill>
                            <a:srgbClr val="002060"/>
                          </a:solidFill>
                          <a:latin typeface="+mj-lt"/>
                        </a:rPr>
                        <a:t>thanh</a:t>
                      </a:r>
                      <a:r>
                        <a:rPr lang="en-US" sz="1800" b="1" baseline="0">
                          <a:solidFill>
                            <a:srgbClr val="002060"/>
                          </a:solidFill>
                          <a:latin typeface="+mj-lt"/>
                        </a:rPr>
                        <a:t>:</a:t>
                      </a:r>
                      <a:endParaRPr lang="en-US" sz="1800" b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b="1" i="0" u="none" strike="noStrike" cap="none">
                        <a:solidFill>
                          <a:srgbClr val="002060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1" u="none" strike="noStrike" baseline="0" err="1">
                          <a:solidFill>
                            <a:srgbClr val="000000"/>
                          </a:solidFill>
                        </a:rPr>
                        <a:t>Số</a:t>
                      </a:r>
                      <a:r>
                        <a:rPr lang="en-US" sz="1800" b="0" i="1" u="none" strike="noStrike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u="none" strike="noStrike" baseline="0" err="1">
                          <a:solidFill>
                            <a:srgbClr val="000000"/>
                          </a:solidFill>
                        </a:rPr>
                        <a:t>giờ</a:t>
                      </a:r>
                      <a:r>
                        <a:rPr lang="en-US" sz="1800" b="0" i="1" u="none" strike="noStrike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u="none" strike="noStrike" baseline="0" err="1">
                          <a:solidFill>
                            <a:srgbClr val="000000"/>
                          </a:solidFill>
                        </a:rPr>
                        <a:t>tiếp</a:t>
                      </a:r>
                      <a:r>
                        <a:rPr lang="en-US" sz="1800" b="0" i="1" u="none" strike="noStrike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u="none" strike="noStrike" baseline="0" err="1">
                          <a:solidFill>
                            <a:srgbClr val="000000"/>
                          </a:solidFill>
                        </a:rPr>
                        <a:t>sóng</a:t>
                      </a:r>
                      <a:r>
                        <a:rPr lang="en-US" sz="1800" b="0" i="1" u="none" strike="noStrike" baseline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b="0" i="1" u="none" strike="noStrike" baseline="0" err="1">
                          <a:solidFill>
                            <a:srgbClr val="000000"/>
                          </a:solidFill>
                        </a:rPr>
                        <a:t>phát</a:t>
                      </a:r>
                      <a:r>
                        <a:rPr lang="en-US" sz="1800" b="0" i="1" u="none" strike="noStrike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u="none" strike="noStrike" baseline="0" err="1">
                          <a:solidFill>
                            <a:srgbClr val="000000"/>
                          </a:solidFill>
                        </a:rPr>
                        <a:t>sóng</a:t>
                      </a:r>
                      <a:r>
                        <a:rPr lang="en-US" sz="1800" b="0" i="1" u="none" strike="noStrike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u="none" strike="noStrike" baseline="0" err="1">
                          <a:solidFill>
                            <a:srgbClr val="000000"/>
                          </a:solidFill>
                        </a:rPr>
                        <a:t>Phát</a:t>
                      </a:r>
                      <a:r>
                        <a:rPr lang="en-US" sz="1800" b="0" i="1" u="none" strike="noStrike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u="none" strike="noStrike" baseline="0" err="1">
                          <a:solidFill>
                            <a:srgbClr val="000000"/>
                          </a:solidFill>
                        </a:rPr>
                        <a:t>thanh</a:t>
                      </a:r>
                      <a:r>
                        <a:rPr lang="en-US" sz="1800" b="0" i="1" u="none" strike="noStrike" baseline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800" b="0" i="1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18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21.078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giờ</a:t>
                      </a:r>
                      <a:r>
                        <a:rPr lang="vi-VN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đạt 100%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(T</a:t>
                      </a:r>
                      <a:r>
                        <a:rPr lang="vi-VN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rong đó: Số giờ phát sóng phát thanh địa phương (LTV) trong năm: 6.205 giờ, đạt 140% kế hoạch/năm; Số giờ tự sản xuất mới/năm: 1.642 giờ, đạt 128,4% kế hoạch/năm 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US" sz="1800" b="0" i="0" u="none" strike="noStrike" cap="none">
                        <a:solidFill>
                          <a:srgbClr val="002060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43608" y="-128910"/>
            <a:ext cx="7488832" cy="544736"/>
          </a:xfrm>
        </p:spPr>
        <p:txBody>
          <a:bodyPr/>
          <a:lstStyle/>
          <a:p>
            <a:r>
              <a:rPr lang="vi-VN" sz="2400" b="1" dirty="0">
                <a:solidFill>
                  <a:srgbClr val="0000CC"/>
                </a:solidFill>
              </a:rPr>
              <a:t>8. </a:t>
            </a:r>
            <a:r>
              <a:rPr lang="en-US" sz="2400" b="1" dirty="0">
                <a:solidFill>
                  <a:srgbClr val="0000CC"/>
                </a:solidFill>
              </a:rPr>
              <a:t>KẾT QUẢ TT&amp;TT CẤP HUYỆN/THÀNH PHỐ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200" y="597987"/>
            <a:ext cx="1219200" cy="3657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CHUYỂN ĐỔI SỐ CẤP HUYỆN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82146" y="597987"/>
            <a:ext cx="7547860" cy="1447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99"/>
                </a:solidFill>
              </a:rPr>
              <a:t>TÂN UYÊN: </a:t>
            </a:r>
            <a:r>
              <a:rPr lang="vi-VN" b="1" i="1" dirty="0">
                <a:solidFill>
                  <a:srgbClr val="FF0000"/>
                </a:solidFill>
              </a:rPr>
              <a:t>Chia sẻ bài toán, sáng kiến, cách làm về chuyển đổi số </a:t>
            </a:r>
            <a:r>
              <a:rPr lang="en-US" b="1" i="1" dirty="0">
                <a:solidFill>
                  <a:srgbClr val="FF0000"/>
                </a:solidFill>
              </a:rPr>
              <a:t>(</a:t>
            </a:r>
            <a:r>
              <a:rPr lang="vi-VN" b="1" dirty="0">
                <a:solidFill>
                  <a:srgbClr val="FF0000"/>
                </a:solidFill>
              </a:rPr>
              <a:t>UBND thị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trấn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vi-VN" b="1" dirty="0">
                <a:solidFill>
                  <a:srgbClr val="FF0000"/>
                </a:solidFill>
              </a:rPr>
              <a:t>ân Uyên xây dựng và thực hiện mô hình “Thứ</a:t>
            </a:r>
            <a:r>
              <a:rPr lang="en-US" b="1" dirty="0">
                <a:solidFill>
                  <a:srgbClr val="FF0000"/>
                </a:solidFill>
              </a:rPr>
              <a:t> Ba</a:t>
            </a:r>
            <a:r>
              <a:rPr lang="vi-VN" b="1" dirty="0">
                <a:solidFill>
                  <a:srgbClr val="FF0000"/>
                </a:solidFill>
              </a:rPr>
              <a:t>, ngày không viết và hướng dẫn nộp hồ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sơ trực tuyến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”hỗ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trợ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người dân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tạo lập tài khoản và gửi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nộp hồ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sơ trực tuyến vào ngày thứ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Ba hàng tuần</a:t>
            </a:r>
            <a:r>
              <a:rPr lang="vi-VN" b="1" dirty="0">
                <a:solidFill>
                  <a:srgbClr val="000099"/>
                </a:solidFill>
              </a:rPr>
              <a:t>.</a:t>
            </a:r>
            <a:r>
              <a:rPr lang="en-US" b="1" dirty="0">
                <a:solidFill>
                  <a:srgbClr val="000099"/>
                </a:solidFill>
              </a:rPr>
              <a:t> Ba</a:t>
            </a:r>
            <a:r>
              <a:rPr lang="vi-VN" b="1" dirty="0">
                <a:solidFill>
                  <a:srgbClr val="000099"/>
                </a:solidFill>
              </a:rPr>
              <a:t>n hành Kế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hoạch 2241/KH-UBND ngày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23/9/2022 về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Kếhoạch Chuyển đổi số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huyện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Tân Uyên đến năm 2025, định hướng đến năm 2030</a:t>
            </a:r>
            <a:r>
              <a:rPr lang="en-US" b="1" dirty="0">
                <a:solidFill>
                  <a:srgbClr val="000099"/>
                </a:solidFill>
              </a:rPr>
              <a:t>; Ban </a:t>
            </a:r>
            <a:r>
              <a:rPr lang="en-US" b="1" dirty="0" err="1">
                <a:solidFill>
                  <a:srgbClr val="000099"/>
                </a:solidFill>
              </a:rPr>
              <a:t>hành</a:t>
            </a:r>
            <a:r>
              <a:rPr lang="en-US" b="1" dirty="0">
                <a:solidFill>
                  <a:srgbClr val="000099"/>
                </a:solidFill>
              </a:rPr>
              <a:t> KH 2910 </a:t>
            </a:r>
            <a:r>
              <a:rPr lang="en-US" b="1" dirty="0" err="1">
                <a:solidFill>
                  <a:srgbClr val="000099"/>
                </a:solidFill>
              </a:rPr>
              <a:t>ngày</a:t>
            </a:r>
            <a:r>
              <a:rPr lang="en-US" b="1" dirty="0">
                <a:solidFill>
                  <a:srgbClr val="000099"/>
                </a:solidFill>
              </a:rPr>
              <a:t> 02/11/2022 </a:t>
            </a:r>
            <a:r>
              <a:rPr lang="en-US" b="1" dirty="0" err="1">
                <a:solidFill>
                  <a:srgbClr val="000099"/>
                </a:solidFill>
              </a:rPr>
              <a:t>Chuyển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đổi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số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năm</a:t>
            </a:r>
            <a:r>
              <a:rPr lang="en-US" b="1" dirty="0">
                <a:solidFill>
                  <a:srgbClr val="000099"/>
                </a:solidFill>
              </a:rPr>
              <a:t> 2023. [</a:t>
            </a:r>
            <a:r>
              <a:rPr lang="en-US" b="1" dirty="0" err="1">
                <a:solidFill>
                  <a:srgbClr val="000099"/>
                </a:solidFill>
              </a:rPr>
              <a:t>Hạn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chế</a:t>
            </a:r>
            <a:r>
              <a:rPr lang="en-US" b="1" dirty="0">
                <a:solidFill>
                  <a:srgbClr val="000099"/>
                </a:solidFill>
              </a:rPr>
              <a:t>: </a:t>
            </a:r>
            <a:r>
              <a:rPr lang="en-US" b="1" dirty="0" err="1">
                <a:solidFill>
                  <a:srgbClr val="000099"/>
                </a:solidFill>
              </a:rPr>
              <a:t>Chưa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bố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trí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nguồn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kinh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phí</a:t>
            </a:r>
            <a:r>
              <a:rPr lang="en-US" b="1" dirty="0">
                <a:solidFill>
                  <a:srgbClr val="000099"/>
                </a:solidFill>
              </a:rPr>
              <a:t>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9583" y="2266950"/>
            <a:ext cx="7547860" cy="990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99"/>
                </a:solidFill>
              </a:rPr>
              <a:t>THAN UYÊN: </a:t>
            </a:r>
            <a:r>
              <a:rPr lang="en-US" b="1" i="1" dirty="0" err="1">
                <a:solidFill>
                  <a:srgbClr val="FF0000"/>
                </a:solidFill>
              </a:rPr>
              <a:t>Bố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trí</a:t>
            </a:r>
            <a:r>
              <a:rPr lang="en-US" b="1" i="1" dirty="0">
                <a:solidFill>
                  <a:srgbClr val="FF0000"/>
                </a:solidFill>
              </a:rPr>
              <a:t> 1,5 </a:t>
            </a:r>
            <a:r>
              <a:rPr lang="en-US" b="1" i="1" dirty="0" err="1">
                <a:solidFill>
                  <a:srgbClr val="FF0000"/>
                </a:solidFill>
              </a:rPr>
              <a:t>tỷ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đồng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ứng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dụng</a:t>
            </a:r>
            <a:r>
              <a:rPr lang="en-US" b="1" i="1" dirty="0">
                <a:solidFill>
                  <a:srgbClr val="FF0000"/>
                </a:solidFill>
              </a:rPr>
              <a:t> CNTT</a:t>
            </a:r>
            <a:r>
              <a:rPr lang="vi-VN" b="1" dirty="0">
                <a:solidFill>
                  <a:srgbClr val="000099"/>
                </a:solidFill>
              </a:rPr>
              <a:t>.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Công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tác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hướng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dẫn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các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nền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tảng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mạng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xã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được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đẩy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mạnh</a:t>
            </a:r>
            <a:r>
              <a:rPr lang="en-US" b="1" dirty="0">
                <a:solidFill>
                  <a:srgbClr val="000099"/>
                </a:solidFill>
              </a:rPr>
              <a:t>. Ba</a:t>
            </a:r>
            <a:r>
              <a:rPr lang="vi-VN" b="1" dirty="0">
                <a:solidFill>
                  <a:srgbClr val="000099"/>
                </a:solidFill>
              </a:rPr>
              <a:t>n hành Kế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hoạch </a:t>
            </a:r>
            <a:r>
              <a:rPr lang="en-US" b="1" dirty="0">
                <a:solidFill>
                  <a:srgbClr val="000099"/>
                </a:solidFill>
              </a:rPr>
              <a:t>3188</a:t>
            </a:r>
            <a:r>
              <a:rPr lang="vi-VN" b="1" dirty="0">
                <a:solidFill>
                  <a:srgbClr val="000099"/>
                </a:solidFill>
              </a:rPr>
              <a:t>/KH-UBND ngày</a:t>
            </a:r>
            <a:r>
              <a:rPr lang="en-US" b="1" dirty="0">
                <a:solidFill>
                  <a:srgbClr val="000099"/>
                </a:solidFill>
              </a:rPr>
              <a:t> 04</a:t>
            </a:r>
            <a:r>
              <a:rPr lang="vi-VN" b="1" dirty="0">
                <a:solidFill>
                  <a:srgbClr val="000099"/>
                </a:solidFill>
              </a:rPr>
              <a:t>/</a:t>
            </a:r>
            <a:r>
              <a:rPr lang="en-US" b="1" dirty="0">
                <a:solidFill>
                  <a:srgbClr val="000099"/>
                </a:solidFill>
              </a:rPr>
              <a:t>11</a:t>
            </a:r>
            <a:r>
              <a:rPr lang="vi-VN" b="1" dirty="0">
                <a:solidFill>
                  <a:srgbClr val="000099"/>
                </a:solidFill>
              </a:rPr>
              <a:t>/2022 về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Kế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hoạch Chuyển đổi số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huyện</a:t>
            </a:r>
            <a:r>
              <a:rPr lang="en-US" b="1" dirty="0">
                <a:solidFill>
                  <a:srgbClr val="000099"/>
                </a:solidFill>
              </a:rPr>
              <a:t> Than </a:t>
            </a:r>
            <a:r>
              <a:rPr lang="vi-VN" b="1" dirty="0">
                <a:solidFill>
                  <a:srgbClr val="000099"/>
                </a:solidFill>
              </a:rPr>
              <a:t>Uyên đến năm 2025, định hướng đến năm 2030</a:t>
            </a:r>
            <a:r>
              <a:rPr lang="en-US" b="1" dirty="0">
                <a:solidFill>
                  <a:srgbClr val="000099"/>
                </a:solidFill>
              </a:rPr>
              <a:t>; Ban </a:t>
            </a:r>
            <a:r>
              <a:rPr lang="en-US" b="1" dirty="0" err="1">
                <a:solidFill>
                  <a:srgbClr val="000099"/>
                </a:solidFill>
              </a:rPr>
              <a:t>hành</a:t>
            </a:r>
            <a:r>
              <a:rPr lang="en-US" b="1" dirty="0">
                <a:solidFill>
                  <a:srgbClr val="000099"/>
                </a:solidFill>
              </a:rPr>
              <a:t> KH 3350 </a:t>
            </a:r>
            <a:r>
              <a:rPr lang="en-US" b="1" dirty="0" err="1">
                <a:solidFill>
                  <a:srgbClr val="000099"/>
                </a:solidFill>
              </a:rPr>
              <a:t>ngày</a:t>
            </a:r>
            <a:r>
              <a:rPr lang="en-US" b="1" dirty="0">
                <a:solidFill>
                  <a:srgbClr val="000099"/>
                </a:solidFill>
              </a:rPr>
              <a:t> 18/11/2022 </a:t>
            </a:r>
            <a:r>
              <a:rPr lang="en-US" b="1" dirty="0" err="1">
                <a:solidFill>
                  <a:srgbClr val="000099"/>
                </a:solidFill>
              </a:rPr>
              <a:t>Chuyển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đổi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số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năm</a:t>
            </a:r>
            <a:r>
              <a:rPr lang="en-US" b="1" dirty="0">
                <a:solidFill>
                  <a:srgbClr val="000099"/>
                </a:solidFill>
              </a:rPr>
              <a:t> 2023.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52412" y="3486150"/>
            <a:ext cx="7547860" cy="1447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99"/>
                </a:solidFill>
              </a:rPr>
              <a:t>TAM ĐƯỜNG: </a:t>
            </a:r>
            <a:r>
              <a:rPr lang="en-US" b="1" i="1" dirty="0" err="1">
                <a:solidFill>
                  <a:srgbClr val="FF0000"/>
                </a:solidFill>
              </a:rPr>
              <a:t>Bố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trí</a:t>
            </a:r>
            <a:r>
              <a:rPr lang="en-US" b="1" i="1" dirty="0">
                <a:solidFill>
                  <a:srgbClr val="FF0000"/>
                </a:solidFill>
              </a:rPr>
              <a:t> 1 </a:t>
            </a:r>
            <a:r>
              <a:rPr lang="en-US" b="1" i="1" dirty="0" err="1">
                <a:solidFill>
                  <a:srgbClr val="FF0000"/>
                </a:solidFill>
              </a:rPr>
              <a:t>tỷ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đồng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truyền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thông</a:t>
            </a:r>
            <a:r>
              <a:rPr lang="vi-VN" b="1" dirty="0">
                <a:solidFill>
                  <a:srgbClr val="000099"/>
                </a:solidFill>
              </a:rPr>
              <a:t>.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Công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tác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hướng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dẫn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các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nền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tảng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mạng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xã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được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đẩy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manh</a:t>
            </a:r>
            <a:r>
              <a:rPr lang="en-US" b="1" dirty="0">
                <a:solidFill>
                  <a:srgbClr val="000099"/>
                </a:solidFill>
              </a:rPr>
              <a:t>. Ba</a:t>
            </a:r>
            <a:r>
              <a:rPr lang="vi-VN" b="1" dirty="0">
                <a:solidFill>
                  <a:srgbClr val="000099"/>
                </a:solidFill>
              </a:rPr>
              <a:t>n hành Kế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hoạch </a:t>
            </a:r>
            <a:r>
              <a:rPr lang="en-US" b="1" dirty="0">
                <a:solidFill>
                  <a:srgbClr val="000099"/>
                </a:solidFill>
              </a:rPr>
              <a:t>127</a:t>
            </a:r>
            <a:r>
              <a:rPr lang="vi-VN" b="1" dirty="0">
                <a:solidFill>
                  <a:srgbClr val="000099"/>
                </a:solidFill>
              </a:rPr>
              <a:t>/KH-</a:t>
            </a:r>
            <a:r>
              <a:rPr lang="en-US" b="1" dirty="0">
                <a:solidFill>
                  <a:srgbClr val="000099"/>
                </a:solidFill>
              </a:rPr>
              <a:t>H</a:t>
            </a:r>
            <a:r>
              <a:rPr lang="vi-VN" b="1" dirty="0">
                <a:solidFill>
                  <a:srgbClr val="000099"/>
                </a:solidFill>
              </a:rPr>
              <a:t>U ngày</a:t>
            </a:r>
            <a:r>
              <a:rPr lang="en-US" b="1" dirty="0">
                <a:solidFill>
                  <a:srgbClr val="000099"/>
                </a:solidFill>
              </a:rPr>
              <a:t> 30</a:t>
            </a:r>
            <a:r>
              <a:rPr lang="vi-VN" b="1" dirty="0">
                <a:solidFill>
                  <a:srgbClr val="000099"/>
                </a:solidFill>
              </a:rPr>
              <a:t>/</a:t>
            </a:r>
            <a:r>
              <a:rPr lang="en-US" b="1" dirty="0">
                <a:solidFill>
                  <a:srgbClr val="000099"/>
                </a:solidFill>
              </a:rPr>
              <a:t>5</a:t>
            </a:r>
            <a:r>
              <a:rPr lang="vi-VN" b="1" dirty="0">
                <a:solidFill>
                  <a:srgbClr val="000099"/>
                </a:solidFill>
              </a:rPr>
              <a:t>/2022 về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Kế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hoạch Chuyển đổi số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huyện</a:t>
            </a:r>
            <a:r>
              <a:rPr lang="en-US" b="1" dirty="0">
                <a:solidFill>
                  <a:srgbClr val="000099"/>
                </a:solidFill>
              </a:rPr>
              <a:t> Tam </a:t>
            </a:r>
            <a:r>
              <a:rPr lang="en-US" b="1" dirty="0" err="1">
                <a:solidFill>
                  <a:srgbClr val="000099"/>
                </a:solidFill>
              </a:rPr>
              <a:t>Đường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đến năm 2025, định hướng đến năm 2030</a:t>
            </a:r>
            <a:r>
              <a:rPr lang="en-US" b="1" dirty="0">
                <a:solidFill>
                  <a:srgbClr val="000099"/>
                </a:solidFill>
              </a:rPr>
              <a:t>; Ban </a:t>
            </a:r>
            <a:r>
              <a:rPr lang="en-US" b="1" dirty="0" err="1">
                <a:solidFill>
                  <a:srgbClr val="000099"/>
                </a:solidFill>
              </a:rPr>
              <a:t>hành</a:t>
            </a:r>
            <a:r>
              <a:rPr lang="en-US" b="1" dirty="0">
                <a:solidFill>
                  <a:srgbClr val="000099"/>
                </a:solidFill>
              </a:rPr>
              <a:t> KH 1599 </a:t>
            </a:r>
            <a:r>
              <a:rPr lang="en-US" b="1" dirty="0" err="1">
                <a:solidFill>
                  <a:srgbClr val="000099"/>
                </a:solidFill>
              </a:rPr>
              <a:t>ngày</a:t>
            </a:r>
            <a:r>
              <a:rPr lang="en-US" b="1" dirty="0">
                <a:solidFill>
                  <a:srgbClr val="000099"/>
                </a:solidFill>
              </a:rPr>
              <a:t> 22/11/2022 </a:t>
            </a:r>
            <a:r>
              <a:rPr lang="en-US" b="1" dirty="0" err="1">
                <a:solidFill>
                  <a:srgbClr val="000099"/>
                </a:solidFill>
              </a:rPr>
              <a:t>Chuyển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đổi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số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năm</a:t>
            </a:r>
            <a:r>
              <a:rPr lang="en-US" b="1" dirty="0">
                <a:solidFill>
                  <a:srgbClr val="000099"/>
                </a:solidFill>
              </a:rPr>
              <a:t> 2023. </a:t>
            </a:r>
            <a:r>
              <a:rPr lang="vi-VN" b="1" dirty="0">
                <a:solidFill>
                  <a:srgbClr val="FF0000"/>
                </a:solidFill>
              </a:rPr>
              <a:t>Dự án “Nâng cao khả năng sử dụng máy tính và truy nhập Internet công cộng tại Việt Nam” do Quỹ Bill and Melinda Gates tại Bản Hon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vi-VN" b="1" dirty="0">
                <a:solidFill>
                  <a:srgbClr val="FF0000"/>
                </a:solidFill>
              </a:rPr>
              <a:t>Thèn Sin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vi-VN" b="1" dirty="0">
                <a:solidFill>
                  <a:srgbClr val="FF0000"/>
                </a:solidFill>
              </a:rPr>
              <a:t> và các điểm bưu điện văn hóa xã Bình Lư, Bản Bo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7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43608" y="-128910"/>
            <a:ext cx="7488832" cy="544736"/>
          </a:xfrm>
        </p:spPr>
        <p:txBody>
          <a:bodyPr/>
          <a:lstStyle/>
          <a:p>
            <a:r>
              <a:rPr lang="vi-VN" sz="2400" b="1" dirty="0">
                <a:solidFill>
                  <a:srgbClr val="0000CC"/>
                </a:solidFill>
              </a:rPr>
              <a:t>8. </a:t>
            </a:r>
            <a:r>
              <a:rPr lang="en-US" sz="2400" b="1" dirty="0">
                <a:solidFill>
                  <a:srgbClr val="0000CC"/>
                </a:solidFill>
              </a:rPr>
              <a:t>KẾT QUẢ TT&amp;TT CẤP HUYỆN/THÀNH PHỐ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200" y="597987"/>
            <a:ext cx="1219200" cy="3657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CHUYỂN ĐỔI SỐ CẤP HUYỆN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82146" y="597987"/>
            <a:ext cx="7547860" cy="9831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99"/>
                </a:solidFill>
              </a:rPr>
              <a:t>PHONG THỔ: Ba</a:t>
            </a:r>
            <a:r>
              <a:rPr lang="vi-VN" b="1" dirty="0">
                <a:solidFill>
                  <a:srgbClr val="000099"/>
                </a:solidFill>
              </a:rPr>
              <a:t>n hành Kế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hoạch </a:t>
            </a:r>
            <a:r>
              <a:rPr lang="en-US" b="1" dirty="0">
                <a:solidFill>
                  <a:srgbClr val="000099"/>
                </a:solidFill>
              </a:rPr>
              <a:t>219</a:t>
            </a:r>
            <a:r>
              <a:rPr lang="vi-VN" b="1" dirty="0">
                <a:solidFill>
                  <a:srgbClr val="000099"/>
                </a:solidFill>
              </a:rPr>
              <a:t>/KH-</a:t>
            </a:r>
            <a:r>
              <a:rPr lang="en-US" b="1" dirty="0">
                <a:solidFill>
                  <a:srgbClr val="000099"/>
                </a:solidFill>
              </a:rPr>
              <a:t>H</a:t>
            </a:r>
            <a:r>
              <a:rPr lang="vi-VN" b="1" dirty="0">
                <a:solidFill>
                  <a:srgbClr val="000099"/>
                </a:solidFill>
              </a:rPr>
              <a:t>U ngày</a:t>
            </a:r>
            <a:r>
              <a:rPr lang="en-US" b="1" dirty="0">
                <a:solidFill>
                  <a:srgbClr val="000099"/>
                </a:solidFill>
              </a:rPr>
              <a:t> 23</a:t>
            </a:r>
            <a:r>
              <a:rPr lang="vi-VN" b="1" dirty="0">
                <a:solidFill>
                  <a:srgbClr val="000099"/>
                </a:solidFill>
              </a:rPr>
              <a:t>//2022 về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Kế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hoạch Chuyển đổi số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huyện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Phong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Thổ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đến năm 2025, định hướng đến năm 2030</a:t>
            </a:r>
            <a:r>
              <a:rPr lang="en-US" b="1" dirty="0">
                <a:solidFill>
                  <a:srgbClr val="000099"/>
                </a:solidFill>
              </a:rPr>
              <a:t>; Ban </a:t>
            </a:r>
            <a:r>
              <a:rPr lang="en-US" b="1" dirty="0" err="1">
                <a:solidFill>
                  <a:srgbClr val="000099"/>
                </a:solidFill>
              </a:rPr>
              <a:t>hành</a:t>
            </a:r>
            <a:r>
              <a:rPr lang="en-US" b="1" dirty="0">
                <a:solidFill>
                  <a:srgbClr val="000099"/>
                </a:solidFill>
              </a:rPr>
              <a:t> KH 343 </a:t>
            </a:r>
            <a:r>
              <a:rPr lang="en-US" b="1" dirty="0" err="1">
                <a:solidFill>
                  <a:srgbClr val="000099"/>
                </a:solidFill>
              </a:rPr>
              <a:t>ngày</a:t>
            </a:r>
            <a:r>
              <a:rPr lang="en-US" b="1" dirty="0">
                <a:solidFill>
                  <a:srgbClr val="000099"/>
                </a:solidFill>
              </a:rPr>
              <a:t> 18/11/2022 </a:t>
            </a:r>
            <a:r>
              <a:rPr lang="en-US" b="1" dirty="0" err="1">
                <a:solidFill>
                  <a:srgbClr val="000099"/>
                </a:solidFill>
              </a:rPr>
              <a:t>Chuyển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đổi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số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năm</a:t>
            </a:r>
            <a:r>
              <a:rPr lang="en-US" b="1" dirty="0">
                <a:solidFill>
                  <a:srgbClr val="000099"/>
                </a:solidFill>
              </a:rPr>
              <a:t> 2023.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52412" y="1682442"/>
            <a:ext cx="7547860" cy="990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99"/>
                </a:solidFill>
              </a:rPr>
              <a:t>NẬM NHÙN: Ba</a:t>
            </a:r>
            <a:r>
              <a:rPr lang="vi-VN" b="1" dirty="0">
                <a:solidFill>
                  <a:srgbClr val="000099"/>
                </a:solidFill>
              </a:rPr>
              <a:t>n hành </a:t>
            </a:r>
            <a:r>
              <a:rPr lang="en-US" b="1" dirty="0" err="1">
                <a:solidFill>
                  <a:srgbClr val="000099"/>
                </a:solidFill>
              </a:rPr>
              <a:t>Chương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trình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hành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động</a:t>
            </a:r>
            <a:r>
              <a:rPr lang="en-US" b="1" dirty="0">
                <a:solidFill>
                  <a:srgbClr val="000099"/>
                </a:solidFill>
              </a:rPr>
              <a:t>  </a:t>
            </a:r>
            <a:r>
              <a:rPr lang="en-US" b="1" dirty="0" err="1">
                <a:solidFill>
                  <a:srgbClr val="000099"/>
                </a:solidFill>
              </a:rPr>
              <a:t>số</a:t>
            </a:r>
            <a:r>
              <a:rPr lang="en-US" b="1" dirty="0">
                <a:solidFill>
                  <a:srgbClr val="000099"/>
                </a:solidFill>
              </a:rPr>
              <a:t> 12-CTr/HU  </a:t>
            </a:r>
            <a:r>
              <a:rPr lang="en-US" b="1" dirty="0" err="1">
                <a:solidFill>
                  <a:srgbClr val="000099"/>
                </a:solidFill>
              </a:rPr>
              <a:t>ngày</a:t>
            </a:r>
            <a:r>
              <a:rPr lang="en-US" b="1" dirty="0">
                <a:solidFill>
                  <a:srgbClr val="000099"/>
                </a:solidFill>
              </a:rPr>
              <a:t>  12/7/2022  </a:t>
            </a:r>
            <a:r>
              <a:rPr lang="en-US" b="1" dirty="0" err="1">
                <a:solidFill>
                  <a:srgbClr val="000099"/>
                </a:solidFill>
              </a:rPr>
              <a:t>của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Huyện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ủy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Nậm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Nhùn</a:t>
            </a:r>
            <a:r>
              <a:rPr lang="vi-VN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về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Chuyển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đổi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số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vi-VN" b="1" dirty="0">
                <a:solidFill>
                  <a:srgbClr val="000099"/>
                </a:solidFill>
              </a:rPr>
              <a:t>đến năm 2025, định hướng đến năm 2030</a:t>
            </a:r>
            <a:r>
              <a:rPr lang="en-US" b="1" dirty="0">
                <a:solidFill>
                  <a:srgbClr val="000099"/>
                </a:solidFill>
              </a:rPr>
              <a:t>; Ban </a:t>
            </a:r>
            <a:r>
              <a:rPr lang="en-US" b="1" dirty="0" err="1">
                <a:solidFill>
                  <a:srgbClr val="000099"/>
                </a:solidFill>
              </a:rPr>
              <a:t>hành</a:t>
            </a:r>
            <a:r>
              <a:rPr lang="en-US" b="1" dirty="0">
                <a:solidFill>
                  <a:srgbClr val="000099"/>
                </a:solidFill>
              </a:rPr>
              <a:t> KH 2864 </a:t>
            </a:r>
            <a:r>
              <a:rPr lang="en-US" b="1" dirty="0" err="1">
                <a:solidFill>
                  <a:srgbClr val="000099"/>
                </a:solidFill>
              </a:rPr>
              <a:t>ngày</a:t>
            </a:r>
            <a:r>
              <a:rPr lang="en-US" b="1" dirty="0">
                <a:solidFill>
                  <a:srgbClr val="000099"/>
                </a:solidFill>
              </a:rPr>
              <a:t> 28/11/2022 </a:t>
            </a:r>
            <a:r>
              <a:rPr lang="en-US" b="1" dirty="0" err="1">
                <a:solidFill>
                  <a:srgbClr val="000099"/>
                </a:solidFill>
              </a:rPr>
              <a:t>về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bồi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dưỡng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kiến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thức</a:t>
            </a:r>
            <a:r>
              <a:rPr lang="en-US" b="1" dirty="0">
                <a:solidFill>
                  <a:srgbClr val="000099"/>
                </a:solidFill>
              </a:rPr>
              <a:t> [</a:t>
            </a:r>
            <a:r>
              <a:rPr lang="en-US" b="1" dirty="0" err="1">
                <a:solidFill>
                  <a:srgbClr val="FF0000"/>
                </a:solidFill>
              </a:rPr>
              <a:t>Mở</a:t>
            </a:r>
            <a:r>
              <a:rPr lang="en-US" b="1" dirty="0">
                <a:solidFill>
                  <a:srgbClr val="FF0000"/>
                </a:solidFill>
              </a:rPr>
              <a:t> 01 </a:t>
            </a:r>
            <a:r>
              <a:rPr lang="en-US" b="1" dirty="0" err="1">
                <a:solidFill>
                  <a:srgbClr val="FF0000"/>
                </a:solidFill>
              </a:rPr>
              <a:t>lớp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bồi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dưỡng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đổi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quan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đơn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vị</a:t>
            </a:r>
            <a:r>
              <a:rPr lang="en-US" b="1" dirty="0">
                <a:solidFill>
                  <a:srgbClr val="FF0000"/>
                </a:solidFill>
              </a:rPr>
              <a:t>, UBND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xã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thị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trấn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ngày</a:t>
            </a:r>
            <a:r>
              <a:rPr lang="en-US" b="1" dirty="0">
                <a:solidFill>
                  <a:srgbClr val="FF0000"/>
                </a:solidFill>
              </a:rPr>
              <a:t> 08-09/12/2022</a:t>
            </a:r>
            <a:r>
              <a:rPr lang="en-US" b="1" dirty="0">
                <a:solidFill>
                  <a:srgbClr val="000099"/>
                </a:solidFill>
              </a:rPr>
              <a:t>].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82146" y="2772940"/>
            <a:ext cx="7547860" cy="1143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CC"/>
                </a:solidFill>
              </a:rPr>
              <a:t>MƯỜNG TÈ: </a:t>
            </a:r>
            <a:r>
              <a:rPr lang="en-US" b="1" dirty="0" err="1">
                <a:solidFill>
                  <a:srgbClr val="0000CC"/>
                </a:solidFill>
              </a:rPr>
              <a:t>Công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tác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hướng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dẫn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các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nền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tảng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mạng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xã</a:t>
            </a:r>
            <a:r>
              <a:rPr lang="en-US" b="1" dirty="0">
                <a:solidFill>
                  <a:srgbClr val="0000CC"/>
                </a:solidFill>
              </a:rPr>
              <a:t>/</a:t>
            </a:r>
            <a:r>
              <a:rPr lang="en-US" b="1" dirty="0" err="1">
                <a:solidFill>
                  <a:srgbClr val="0000CC"/>
                </a:solidFill>
              </a:rPr>
              <a:t>nền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tảng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số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được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quan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tâm</a:t>
            </a:r>
            <a:r>
              <a:rPr lang="en-US" b="1" dirty="0">
                <a:solidFill>
                  <a:srgbClr val="0000CC"/>
                </a:solidFill>
              </a:rPr>
              <a:t>. Ba</a:t>
            </a:r>
            <a:r>
              <a:rPr lang="vi-VN" b="1" dirty="0">
                <a:solidFill>
                  <a:srgbClr val="0000CC"/>
                </a:solidFill>
              </a:rPr>
              <a:t>n hành Chương trình 09-CTr/HU, ngày 30/6/2022 của Huyện ủy Mường Tè về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vi-VN" b="1" dirty="0">
                <a:solidFill>
                  <a:srgbClr val="0000CC"/>
                </a:solidFill>
              </a:rPr>
              <a:t>Kế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vi-VN" b="1" dirty="0">
                <a:solidFill>
                  <a:srgbClr val="0000CC"/>
                </a:solidFill>
              </a:rPr>
              <a:t>hoạch Chuyển đổi số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vi-VN" b="1" dirty="0">
                <a:solidFill>
                  <a:srgbClr val="0000CC"/>
                </a:solidFill>
              </a:rPr>
              <a:t>huyện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Mường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Tè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vi-VN" b="1" dirty="0">
                <a:solidFill>
                  <a:srgbClr val="0000CC"/>
                </a:solidFill>
              </a:rPr>
              <a:t>đến năm 2025, định hướng đến năm 2030</a:t>
            </a:r>
            <a:r>
              <a:rPr lang="en-US" b="1" dirty="0">
                <a:solidFill>
                  <a:srgbClr val="0000CC"/>
                </a:solidFill>
              </a:rPr>
              <a:t>; Ban </a:t>
            </a:r>
            <a:r>
              <a:rPr lang="en-US" b="1" dirty="0" err="1">
                <a:solidFill>
                  <a:srgbClr val="0000CC"/>
                </a:solidFill>
              </a:rPr>
              <a:t>hành</a:t>
            </a:r>
            <a:r>
              <a:rPr lang="en-US" b="1" dirty="0">
                <a:solidFill>
                  <a:srgbClr val="0000CC"/>
                </a:solidFill>
              </a:rPr>
              <a:t> KH 2333 </a:t>
            </a:r>
            <a:r>
              <a:rPr lang="en-US" b="1" dirty="0" err="1">
                <a:solidFill>
                  <a:srgbClr val="0000CC"/>
                </a:solidFill>
              </a:rPr>
              <a:t>ngày</a:t>
            </a:r>
            <a:r>
              <a:rPr lang="en-US" b="1" dirty="0">
                <a:solidFill>
                  <a:srgbClr val="0000CC"/>
                </a:solidFill>
              </a:rPr>
              <a:t> 21/11/2022 </a:t>
            </a:r>
            <a:r>
              <a:rPr lang="en-US" b="1" dirty="0" err="1">
                <a:solidFill>
                  <a:srgbClr val="0000CC"/>
                </a:solidFill>
              </a:rPr>
              <a:t>Chuyển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đổi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số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năm</a:t>
            </a:r>
            <a:r>
              <a:rPr lang="en-US" b="1" dirty="0">
                <a:solidFill>
                  <a:srgbClr val="0000CC"/>
                </a:solidFill>
              </a:rPr>
              <a:t> 2023.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2146" y="4016299"/>
            <a:ext cx="7547860" cy="6021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99"/>
                </a:solidFill>
              </a:rPr>
              <a:t>SÌN HỒ: </a:t>
            </a:r>
            <a:r>
              <a:rPr lang="en-US" b="1" dirty="0">
                <a:solidFill>
                  <a:srgbClr val="FF0000"/>
                </a:solidFill>
              </a:rPr>
              <a:t>Ban </a:t>
            </a:r>
            <a:r>
              <a:rPr lang="en-US" b="1" dirty="0" err="1">
                <a:solidFill>
                  <a:srgbClr val="FF0000"/>
                </a:solidFill>
              </a:rPr>
              <a:t>hành</a:t>
            </a:r>
            <a:r>
              <a:rPr lang="en-US" b="1" dirty="0">
                <a:solidFill>
                  <a:srgbClr val="FF0000"/>
                </a:solidFill>
              </a:rPr>
              <a:t> KH 03 </a:t>
            </a:r>
            <a:r>
              <a:rPr lang="en-US" b="1" dirty="0" err="1">
                <a:solidFill>
                  <a:srgbClr val="FF0000"/>
                </a:solidFill>
              </a:rPr>
              <a:t>ngày</a:t>
            </a:r>
            <a:r>
              <a:rPr lang="en-US" b="1" dirty="0">
                <a:solidFill>
                  <a:srgbClr val="FF0000"/>
                </a:solidFill>
              </a:rPr>
              <a:t> 11/11/2022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Ban </a:t>
            </a:r>
            <a:r>
              <a:rPr lang="en-US" b="1" dirty="0" err="1">
                <a:solidFill>
                  <a:srgbClr val="FF0000"/>
                </a:solidFill>
              </a:rPr>
              <a:t>Chỉ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đổi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2146" y="4709537"/>
            <a:ext cx="754786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99"/>
                </a:solidFill>
              </a:rPr>
              <a:t>THÀNH PHỐ:</a:t>
            </a:r>
          </a:p>
        </p:txBody>
      </p:sp>
    </p:spTree>
    <p:extLst>
      <p:ext uri="{BB962C8B-B14F-4D97-AF65-F5344CB8AC3E}">
        <p14:creationId xmlns:p14="http://schemas.microsoft.com/office/powerpoint/2010/main" val="456640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43608" y="-128910"/>
            <a:ext cx="7488832" cy="544736"/>
          </a:xfrm>
        </p:spPr>
        <p:txBody>
          <a:bodyPr/>
          <a:lstStyle/>
          <a:p>
            <a:r>
              <a:rPr lang="vi-VN" sz="2400" b="1" dirty="0">
                <a:solidFill>
                  <a:srgbClr val="0000CC"/>
                </a:solidFill>
              </a:rPr>
              <a:t>8. </a:t>
            </a:r>
            <a:r>
              <a:rPr lang="en-US" sz="2400" b="1" dirty="0">
                <a:solidFill>
                  <a:srgbClr val="0000CC"/>
                </a:solidFill>
              </a:rPr>
              <a:t>KẾT QUẢ TT&amp;TT CẤP HUYỆN/THÀNH PHỐ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36836"/>
              </p:ext>
            </p:extLst>
          </p:nvPr>
        </p:nvGraphicFramePr>
        <p:xfrm>
          <a:off x="304800" y="940436"/>
          <a:ext cx="4800600" cy="3812731"/>
        </p:xfrm>
        <a:graphic>
          <a:graphicData uri="http://schemas.openxmlformats.org/drawingml/2006/table">
            <a:tbl>
              <a:tblPr firstRow="1" bandRow="1">
                <a:tableStyleId>{99502B19-FED0-4913-9A8D-45D8910FCCAF}</a:tableStyleId>
              </a:tblPr>
              <a:tblGrid>
                <a:gridCol w="40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HUYỆN/TP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ĐÃ ĐẦU TƯ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CHƯA ĐẦU TƯ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ĐÃ HỎNG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Thành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phố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 xã, phường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Than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Uyên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xã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 xã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 xã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Tân Uyên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xã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Nậm Nhùn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 xã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xã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xã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Sìn Hồ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 xã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 xã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Mường Tè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xã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xã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Phong Thổ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xã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xã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Tam Đường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xã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Tổng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 xã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xã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 </a:t>
                      </a:r>
                      <a:r>
                        <a:rPr lang="en-US" sz="1600" b="1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xã</a:t>
                      </a:r>
                      <a:endParaRPr lang="en-US" sz="1200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2599" y="2127396"/>
            <a:ext cx="3581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>
                <a:solidFill>
                  <a:srgbClr val="0000CC"/>
                </a:solidFill>
              </a:rPr>
              <a:t>Ghi</a:t>
            </a:r>
            <a:r>
              <a:rPr lang="en-US" b="1" i="1" u="sng" dirty="0">
                <a:solidFill>
                  <a:srgbClr val="0000CC"/>
                </a:solidFill>
              </a:rPr>
              <a:t> </a:t>
            </a:r>
            <a:r>
              <a:rPr lang="en-US" b="1" i="1" u="sng" dirty="0" err="1">
                <a:solidFill>
                  <a:srgbClr val="0000CC"/>
                </a:solidFill>
              </a:rPr>
              <a:t>chú</a:t>
            </a:r>
            <a:r>
              <a:rPr lang="en-US" b="1" i="1" u="sng" dirty="0">
                <a:solidFill>
                  <a:srgbClr val="0000CC"/>
                </a:solidFill>
              </a:rPr>
              <a:t>:  </a:t>
            </a:r>
            <a:r>
              <a:rPr lang="en-US" b="1" i="1" dirty="0">
                <a:solidFill>
                  <a:srgbClr val="0000CC"/>
                </a:solidFill>
              </a:rPr>
              <a:t>(i) 8 </a:t>
            </a:r>
            <a:r>
              <a:rPr lang="en-US" b="1" i="1" dirty="0" err="1">
                <a:solidFill>
                  <a:srgbClr val="0000CC"/>
                </a:solidFill>
              </a:rPr>
              <a:t>thị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trấn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dùng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chung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với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huyện</a:t>
            </a:r>
            <a:r>
              <a:rPr lang="en-US" b="1" i="1" dirty="0">
                <a:solidFill>
                  <a:srgbClr val="0000CC"/>
                </a:solidFill>
              </a:rPr>
              <a:t> (ii)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Mới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chỉ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có</a:t>
            </a:r>
            <a:r>
              <a:rPr lang="en-US" b="1" i="1" dirty="0">
                <a:solidFill>
                  <a:srgbClr val="FF0000"/>
                </a:solidFill>
              </a:rPr>
              <a:t> 21 </a:t>
            </a:r>
            <a:r>
              <a:rPr lang="en-US" b="1" i="1" dirty="0" err="1">
                <a:solidFill>
                  <a:srgbClr val="FF0000"/>
                </a:solidFill>
              </a:rPr>
              <a:t>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thống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đài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truyền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thanh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ứng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dụng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Công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thông</a:t>
            </a:r>
            <a:r>
              <a:rPr lang="en-US" b="1" i="1" dirty="0">
                <a:solidFill>
                  <a:srgbClr val="FF0000"/>
                </a:solidFill>
              </a:rPr>
              <a:t> tin – </a:t>
            </a:r>
            <a:r>
              <a:rPr lang="en-US" b="1" i="1" dirty="0" err="1">
                <a:solidFill>
                  <a:srgbClr val="FF0000"/>
                </a:solidFill>
              </a:rPr>
              <a:t>Viễn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thông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đang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hoạt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động</a:t>
            </a:r>
            <a:r>
              <a:rPr lang="en-US" b="1" i="1" dirty="0">
                <a:solidFill>
                  <a:srgbClr val="0000CC"/>
                </a:solidFill>
              </a:rPr>
              <a:t>; (iii) </a:t>
            </a:r>
            <a:r>
              <a:rPr lang="en-US" b="1" i="1" dirty="0" err="1">
                <a:solidFill>
                  <a:srgbClr val="0000CC"/>
                </a:solidFill>
              </a:rPr>
              <a:t>Tổng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số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thôn</a:t>
            </a:r>
            <a:r>
              <a:rPr lang="en-US" b="1" i="1" dirty="0">
                <a:solidFill>
                  <a:srgbClr val="0000CC"/>
                </a:solidFill>
              </a:rPr>
              <a:t>, </a:t>
            </a:r>
            <a:r>
              <a:rPr lang="en-US" b="1" i="1" dirty="0" err="1">
                <a:solidFill>
                  <a:srgbClr val="0000CC"/>
                </a:solidFill>
              </a:rPr>
              <a:t>bản</a:t>
            </a:r>
            <a:r>
              <a:rPr lang="en-US" b="1" i="1" dirty="0">
                <a:solidFill>
                  <a:srgbClr val="0000CC"/>
                </a:solidFill>
              </a:rPr>
              <a:t>, </a:t>
            </a:r>
            <a:r>
              <a:rPr lang="en-US" b="1" i="1" dirty="0" err="1">
                <a:solidFill>
                  <a:srgbClr val="0000CC"/>
                </a:solidFill>
              </a:rPr>
              <a:t>tổ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dân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phố</a:t>
            </a:r>
            <a:r>
              <a:rPr lang="en-US" b="1" i="1" dirty="0">
                <a:solidFill>
                  <a:srgbClr val="0000CC"/>
                </a:solidFill>
              </a:rPr>
              <a:t>, </a:t>
            </a:r>
            <a:r>
              <a:rPr lang="en-US" b="1" i="1" dirty="0" err="1">
                <a:solidFill>
                  <a:srgbClr val="0000CC"/>
                </a:solidFill>
              </a:rPr>
              <a:t>khu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dân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cư</a:t>
            </a:r>
            <a:r>
              <a:rPr lang="en-US" b="1" i="1" dirty="0">
                <a:solidFill>
                  <a:srgbClr val="0000CC"/>
                </a:solidFill>
              </a:rPr>
              <a:t>: 948. </a:t>
            </a:r>
            <a:r>
              <a:rPr lang="en-US" b="1" i="1" dirty="0" err="1">
                <a:solidFill>
                  <a:srgbClr val="0000CC"/>
                </a:solidFill>
              </a:rPr>
              <a:t>Trong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đó</a:t>
            </a:r>
            <a:r>
              <a:rPr lang="en-US" b="1" i="1" dirty="0">
                <a:solidFill>
                  <a:srgbClr val="0000CC"/>
                </a:solidFill>
              </a:rPr>
              <a:t>: </a:t>
            </a:r>
            <a:r>
              <a:rPr lang="en-US" b="1" i="1" dirty="0" err="1">
                <a:solidFill>
                  <a:srgbClr val="0000CC"/>
                </a:solidFill>
              </a:rPr>
              <a:t>có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cụm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loa</a:t>
            </a:r>
            <a:r>
              <a:rPr lang="en-US" b="1" i="1" dirty="0">
                <a:solidFill>
                  <a:srgbClr val="0000CC"/>
                </a:solidFill>
              </a:rPr>
              <a:t> 725; </a:t>
            </a:r>
            <a:r>
              <a:rPr lang="en-US" b="1" i="1" dirty="0" err="1">
                <a:solidFill>
                  <a:srgbClr val="FF0000"/>
                </a:solidFill>
              </a:rPr>
              <a:t>chưa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có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cụm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loa</a:t>
            </a:r>
            <a:r>
              <a:rPr lang="en-US" b="1" i="1" dirty="0">
                <a:solidFill>
                  <a:srgbClr val="FF0000"/>
                </a:solidFill>
              </a:rPr>
              <a:t>: 223</a:t>
            </a:r>
            <a:r>
              <a:rPr lang="en-US" b="1" i="1" dirty="0">
                <a:solidFill>
                  <a:srgbClr val="0000CC"/>
                </a:solidFill>
              </a:rPr>
              <a:t>; (iv) </a:t>
            </a:r>
            <a:r>
              <a:rPr lang="en-US" b="1" i="1" dirty="0" err="1">
                <a:solidFill>
                  <a:srgbClr val="0000CC"/>
                </a:solidFill>
              </a:rPr>
              <a:t>Tổng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số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nhân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lực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đài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truyền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thanh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cấp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xã</a:t>
            </a:r>
            <a:r>
              <a:rPr lang="en-US" b="1" i="1" dirty="0">
                <a:solidFill>
                  <a:srgbClr val="0000CC"/>
                </a:solidFill>
              </a:rPr>
              <a:t>: 194. </a:t>
            </a:r>
            <a:r>
              <a:rPr lang="en-US" b="1" i="1" dirty="0" err="1">
                <a:solidFill>
                  <a:srgbClr val="0000CC"/>
                </a:solidFill>
              </a:rPr>
              <a:t>Trong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đó</a:t>
            </a:r>
            <a:r>
              <a:rPr lang="en-US" b="1" i="1" dirty="0">
                <a:solidFill>
                  <a:srgbClr val="0000CC"/>
                </a:solidFill>
              </a:rPr>
              <a:t>: </a:t>
            </a:r>
            <a:r>
              <a:rPr lang="en-US" b="1" i="1" dirty="0" err="1">
                <a:solidFill>
                  <a:srgbClr val="0000CC"/>
                </a:solidFill>
              </a:rPr>
              <a:t>Công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chức</a:t>
            </a:r>
            <a:r>
              <a:rPr lang="en-US" b="1" i="1" dirty="0">
                <a:solidFill>
                  <a:srgbClr val="0000CC"/>
                </a:solidFill>
              </a:rPr>
              <a:t> VHXH: 86, </a:t>
            </a:r>
            <a:r>
              <a:rPr lang="en-US" b="1" i="1" dirty="0" err="1">
                <a:solidFill>
                  <a:srgbClr val="0000CC"/>
                </a:solidFill>
              </a:rPr>
              <a:t>công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chức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khác</a:t>
            </a:r>
            <a:r>
              <a:rPr lang="en-US" b="1" i="1" dirty="0">
                <a:solidFill>
                  <a:srgbClr val="0000CC"/>
                </a:solidFill>
              </a:rPr>
              <a:t>: 55; </a:t>
            </a:r>
            <a:r>
              <a:rPr lang="en-US" b="1" i="1" dirty="0" err="1">
                <a:solidFill>
                  <a:srgbClr val="0000CC"/>
                </a:solidFill>
              </a:rPr>
              <a:t>cán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bộ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không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chuyên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trách</a:t>
            </a:r>
            <a:r>
              <a:rPr lang="en-US" b="1" i="1" dirty="0">
                <a:solidFill>
                  <a:srgbClr val="0000CC"/>
                </a:solidFill>
              </a:rPr>
              <a:t>: 53. (v) </a:t>
            </a:r>
            <a:r>
              <a:rPr lang="en-US" b="1" i="1" dirty="0" err="1">
                <a:solidFill>
                  <a:srgbClr val="0000CC"/>
                </a:solidFill>
              </a:rPr>
              <a:t>Chất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lượng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hoạt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động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của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các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cụm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loa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còn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thấp</a:t>
            </a:r>
            <a:r>
              <a:rPr lang="en-US" b="1" i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452" y="545172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</a:rPr>
              <a:t>Số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err="1">
                <a:solidFill>
                  <a:srgbClr val="0000CC"/>
                </a:solidFill>
              </a:rPr>
              <a:t>Đài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err="1">
                <a:solidFill>
                  <a:srgbClr val="0000CC"/>
                </a:solidFill>
              </a:rPr>
              <a:t>Truyền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err="1">
                <a:solidFill>
                  <a:srgbClr val="0000CC"/>
                </a:solidFill>
              </a:rPr>
              <a:t>thanh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err="1">
                <a:solidFill>
                  <a:srgbClr val="0000CC"/>
                </a:solidFill>
              </a:rPr>
              <a:t>cơ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err="1">
                <a:solidFill>
                  <a:srgbClr val="0000CC"/>
                </a:solidFill>
              </a:rPr>
              <a:t>sở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err="1">
                <a:solidFill>
                  <a:srgbClr val="0000CC"/>
                </a:solidFill>
              </a:rPr>
              <a:t>trên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err="1">
                <a:solidFill>
                  <a:srgbClr val="0000CC"/>
                </a:solidFill>
              </a:rPr>
              <a:t>địa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err="1">
                <a:solidFill>
                  <a:srgbClr val="0000CC"/>
                </a:solidFill>
              </a:rPr>
              <a:t>bàn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err="1">
                <a:solidFill>
                  <a:srgbClr val="0000CC"/>
                </a:solidFill>
              </a:rPr>
              <a:t>tỉnh</a:t>
            </a:r>
            <a:r>
              <a:rPr lang="en-US" sz="1600" b="1" dirty="0">
                <a:solidFill>
                  <a:srgbClr val="0000CC"/>
                </a:solidFill>
              </a:rPr>
              <a:t> Lai </a:t>
            </a:r>
            <a:r>
              <a:rPr lang="en-US" sz="1600" b="1" dirty="0" err="1">
                <a:solidFill>
                  <a:srgbClr val="0000CC"/>
                </a:solidFill>
              </a:rPr>
              <a:t>Châu</a:t>
            </a:r>
            <a:r>
              <a:rPr lang="en-US" sz="1600" b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87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96012"/>
              </p:ext>
            </p:extLst>
          </p:nvPr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D13C1C2-8364-41E3-06D4-BA3A9696B923}"/>
              </a:ext>
            </a:extLst>
          </p:cNvPr>
          <p:cNvGrpSpPr/>
          <p:nvPr/>
        </p:nvGrpSpPr>
        <p:grpSpPr>
          <a:xfrm>
            <a:off x="0" y="1200150"/>
            <a:ext cx="5796136" cy="3240360"/>
            <a:chOff x="1524000" y="1021172"/>
            <a:chExt cx="6096000" cy="406400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19D67273-44C1-FB8F-657C-C347AE9440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56880014"/>
                </p:ext>
              </p:extLst>
            </p:nvPr>
          </p:nvGraphicFramePr>
          <p:xfrm>
            <a:off x="1524000" y="1021172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3007A2-FA1F-2DB5-2DB9-C74FA126BB1A}"/>
                </a:ext>
              </a:extLst>
            </p:cNvPr>
            <p:cNvSpPr txBox="1"/>
            <p:nvPr/>
          </p:nvSpPr>
          <p:spPr>
            <a:xfrm>
              <a:off x="5964155" y="1733473"/>
              <a:ext cx="1189749" cy="3231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500" b="1"/>
                <a:t>THUÊ BAO</a:t>
              </a:r>
            </a:p>
          </p:txBody>
        </p:sp>
      </p:grpSp>
      <p:sp>
        <p:nvSpPr>
          <p:cNvPr id="11" name="Subtitle 1">
            <a:extLst>
              <a:ext uri="{FF2B5EF4-FFF2-40B4-BE49-F238E27FC236}">
                <a16:creationId xmlns:a16="http://schemas.microsoft.com/office/drawing/2014/main" id="{DD482E3F-FE9F-A08B-C132-81045D552AED}"/>
              </a:ext>
            </a:extLst>
          </p:cNvPr>
          <p:cNvSpPr txBox="1">
            <a:spLocks/>
          </p:cNvSpPr>
          <p:nvPr/>
        </p:nvSpPr>
        <p:spPr>
          <a:xfrm>
            <a:off x="0" y="-128910"/>
            <a:ext cx="9144000" cy="10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3000"/>
              <a:buFont typeface="Tinos"/>
              <a:buNone/>
              <a:defRPr sz="3000" b="0" i="0" u="none" strike="noStrike" cap="none">
                <a:solidFill>
                  <a:schemeClr val="tx1">
                    <a:tint val="75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Tinos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Tinos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r>
              <a:rPr lang="vi-VN" sz="2400" b="1" dirty="0">
                <a:solidFill>
                  <a:srgbClr val="0000CC"/>
                </a:solidFill>
                <a:latin typeface="+mn-lt"/>
              </a:rPr>
              <a:t>9</a:t>
            </a:r>
            <a:r>
              <a:rPr lang="en-US" sz="2400" b="1" dirty="0">
                <a:solidFill>
                  <a:srgbClr val="0000CC"/>
                </a:solidFill>
                <a:latin typeface="+mn-lt"/>
              </a:rPr>
              <a:t>. HOẠT ĐỘNG DOANH NGHIỆP VIỄN THÔNG/BƯU CHÍNH NĂM 2022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4DF31F5-C3EE-9D69-A4F9-ABC03297E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744631"/>
              </p:ext>
            </p:extLst>
          </p:nvPr>
        </p:nvGraphicFramePr>
        <p:xfrm>
          <a:off x="5867400" y="1276350"/>
          <a:ext cx="303897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39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-128910"/>
            <a:ext cx="9144000" cy="1044476"/>
          </a:xfrm>
        </p:spPr>
        <p:txBody>
          <a:bodyPr/>
          <a:lstStyle/>
          <a:p>
            <a:r>
              <a:rPr lang="vi-VN" sz="2400" b="1" dirty="0">
                <a:solidFill>
                  <a:srgbClr val="0000CC"/>
                </a:solidFill>
              </a:rPr>
              <a:t>9</a:t>
            </a:r>
            <a:r>
              <a:rPr lang="en-US" sz="2400" b="1" dirty="0">
                <a:solidFill>
                  <a:srgbClr val="0000CC"/>
                </a:solidFill>
              </a:rPr>
              <a:t>. HOẠT ĐỘNG DOANH NGHIỆP VIỄN THÔNG/BƯU CHÍNH</a:t>
            </a:r>
          </a:p>
          <a:p>
            <a:r>
              <a:rPr lang="en-US" sz="2400" b="1" dirty="0">
                <a:solidFill>
                  <a:srgbClr val="0000CC"/>
                </a:solidFill>
              </a:rPr>
              <a:t>NĂM 2022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26823"/>
              </p:ext>
            </p:extLst>
          </p:nvPr>
        </p:nvGraphicFramePr>
        <p:xfrm>
          <a:off x="395536" y="1131590"/>
          <a:ext cx="8352928" cy="3921676"/>
        </p:xfrm>
        <a:graphic>
          <a:graphicData uri="http://schemas.openxmlformats.org/drawingml/2006/table">
            <a:tbl>
              <a:tblPr firstRow="1" bandRow="1">
                <a:tableStyleId>{99502B19-FED0-4913-9A8D-45D8910FCCAF}</a:tableStyleId>
              </a:tblPr>
              <a:tblGrid>
                <a:gridCol w="2804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8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00CC"/>
                          </a:solidFill>
                          <a:latin typeface="+mj-lt"/>
                        </a:rPr>
                        <a:t>Nội</a:t>
                      </a:r>
                      <a:r>
                        <a:rPr lang="en-US" sz="1600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 dung</a:t>
                      </a:r>
                      <a:endParaRPr lang="en-US" sz="1600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Số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lượng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algn="l"/>
                      <a:r>
                        <a:rPr lang="vi-VN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Phủ</a:t>
                      </a:r>
                      <a:r>
                        <a:rPr lang="vi-VN" sz="1600" b="1" i="0" u="none" strike="noStrike" cap="none" baseline="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s</a:t>
                      </a:r>
                      <a:r>
                        <a:rPr lang="en-US" sz="1600" b="1" i="0" u="none" strike="noStrike" cap="none" dirty="0" err="1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óng</a:t>
                      </a:r>
                      <a:r>
                        <a:rPr lang="en-US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điện</a:t>
                      </a:r>
                      <a:r>
                        <a:rPr lang="en-US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thoại</a:t>
                      </a:r>
                      <a:r>
                        <a:rPr lang="vi-VN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tại</a:t>
                      </a:r>
                      <a:r>
                        <a:rPr lang="vi-VN" sz="1600" b="1" i="0" u="none" strike="noStrike" cap="none" baseline="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vi-VN" sz="1600" b="1" i="0" u="none" strike="noStrike" cap="none" baseline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các thô</a:t>
                      </a:r>
                      <a:r>
                        <a:rPr lang="en-US" sz="1600" b="1" i="0" u="none" strike="noStrike" cap="none" baseline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lang="vi-VN" sz="1600" b="1" i="0" u="none" strike="noStrike" cap="none" baseline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vi-VN" sz="1600" b="1" i="0" u="none" strike="noStrike" cap="none" baseline="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endParaRPr lang="en-US" sz="1600" b="1" i="0" u="none" strike="noStrike" cap="none" dirty="0">
                        <a:solidFill>
                          <a:srgbClr val="000099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941/948</a:t>
                      </a:r>
                      <a:r>
                        <a:rPr lang="en-US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thôn</a:t>
                      </a:r>
                      <a:r>
                        <a:rPr lang="vi-VN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vi-VN" sz="1600" b="1" i="0" u="none" strike="noStrike" cap="none" baseline="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vi-VN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(7 </a:t>
                      </a:r>
                      <a:r>
                        <a:rPr lang="en-US" sz="1600" b="1" i="0" u="none" strike="noStrike" cap="none" dirty="0" err="1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1600" b="1" i="0" u="none" strike="noStrike" cap="none" baseline="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dirty="0" err="1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chưa</a:t>
                      </a:r>
                      <a:r>
                        <a:rPr lang="en-US" sz="1600" b="1" i="0" u="none" strike="noStrike" cap="none" baseline="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dirty="0" err="1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có</a:t>
                      </a:r>
                      <a:r>
                        <a:rPr lang="en-US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en-US" sz="1600" b="1" i="0" u="none" strike="noStrike" cap="none" dirty="0">
                        <a:solidFill>
                          <a:srgbClr val="0000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010631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algn="l"/>
                      <a:r>
                        <a:rPr lang="vi-VN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Phủ</a:t>
                      </a:r>
                      <a:r>
                        <a:rPr lang="vi-VN" sz="1600" b="1" i="0" u="none" strike="noStrike" cap="none" baseline="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Internet</a:t>
                      </a:r>
                      <a:endParaRPr lang="en-US" sz="1600" b="1" i="0" u="none" strike="noStrike" cap="none" dirty="0">
                        <a:solidFill>
                          <a:srgbClr val="000099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722/948 </a:t>
                      </a:r>
                      <a:r>
                        <a:rPr lang="vi-VN" sz="1600" b="1" i="0" u="none" strike="noStrike" cap="none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thôn,</a:t>
                      </a:r>
                      <a:r>
                        <a:rPr lang="vi-VN" sz="1600" b="1" i="0" u="none" strike="noStrike" cap="none" baseline="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bản (</a:t>
                      </a:r>
                      <a:r>
                        <a:rPr lang="vi-VN" sz="1600" b="1" i="0" u="none" strike="noStrike" cap="none" baseline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226 thôn, </a:t>
                      </a:r>
                      <a:r>
                        <a:rPr lang="vi-VN" sz="1600" b="1" i="0" u="none" strike="noStrike" cap="none" baseline="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bản chưa có)</a:t>
                      </a:r>
                      <a:endParaRPr lang="en-US" sz="1600" b="1" i="0" u="none" strike="noStrike" cap="none" dirty="0">
                        <a:solidFill>
                          <a:srgbClr val="000099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9726238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 err="1">
                          <a:solidFill>
                            <a:srgbClr val="000099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Trạm</a:t>
                      </a:r>
                      <a:r>
                        <a:rPr lang="en-US" sz="1600" b="1" i="0" u="none" strike="noStrike" cap="none">
                          <a:solidFill>
                            <a:srgbClr val="000099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BTS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1.842</a:t>
                      </a:r>
                      <a:r>
                        <a:rPr lang="en-US" sz="1600" b="1" i="0" u="none" strike="noStrike" cap="none">
                          <a:solidFill>
                            <a:srgbClr val="000099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99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trạm</a:t>
                      </a:r>
                      <a:r>
                        <a:rPr lang="en-US" sz="1600" b="1" i="0" u="none" strike="noStrike" cap="none">
                          <a:solidFill>
                            <a:srgbClr val="000099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doanh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nghiệp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bưu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chính</a:t>
                      </a:r>
                      <a:endParaRPr lang="en-US" sz="1600" b="1" i="0" u="none" strike="noStrike" cap="none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06 doanh nghiệp bưu chính đang hoạt động </a:t>
                      </a:r>
                      <a:endParaRPr lang="en-US" sz="1600" b="1" i="0" u="none" strike="noStrike" cap="none">
                        <a:solidFill>
                          <a:srgbClr val="0000CC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2464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Hồ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sơ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qua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dịch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vụ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Bưu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chính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công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ích</a:t>
                      </a:r>
                      <a:endParaRPr lang="en-US" sz="1600" b="1" i="0" u="none" strike="noStrike" cap="none" dirty="0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Tiếp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nhận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5.216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hồ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sơ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trả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kết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quả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50.952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hồ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sơ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qua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dịch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vụ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bưu</a:t>
                      </a:r>
                      <a:r>
                        <a:rPr lang="en-US" sz="1600" b="1" i="0" u="none" strike="noStrike" cap="none" dirty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chính</a:t>
                      </a:r>
                      <a:endParaRPr lang="en-US" sz="1600" b="1" i="0" u="none" strike="noStrike" cap="none" dirty="0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15662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68E1-8456-F81F-43BD-031AA170E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-20538"/>
            <a:ext cx="7772400" cy="574898"/>
          </a:xfrm>
        </p:spPr>
        <p:txBody>
          <a:bodyPr/>
          <a:lstStyle/>
          <a:p>
            <a:r>
              <a:rPr lang="vi-VN" sz="2400" b="1" i="0" dirty="0">
                <a:solidFill>
                  <a:srgbClr val="0000CC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10</a:t>
            </a:r>
            <a:r>
              <a:rPr lang="en-US" sz="2400" b="1" i="0" dirty="0">
                <a:solidFill>
                  <a:srgbClr val="0000CC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DOANH THU VIỄN THÔNG/BƯU CHÍNH 2022</a:t>
            </a:r>
            <a:endParaRPr lang="en-US" sz="2400" i="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0D362-3FA8-148E-70AF-B89502B5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160E-70F3-4FEF-AD15-F3024E418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91AB48-138F-55B6-D17A-04B9C8236C85}"/>
              </a:ext>
            </a:extLst>
          </p:cNvPr>
          <p:cNvGrpSpPr/>
          <p:nvPr/>
        </p:nvGrpSpPr>
        <p:grpSpPr>
          <a:xfrm>
            <a:off x="685800" y="666750"/>
            <a:ext cx="7848600" cy="4476750"/>
            <a:chOff x="0" y="415826"/>
            <a:chExt cx="8892480" cy="4727674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4A404314-A07C-3417-DD69-BAF0FE40F9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71478734"/>
                </p:ext>
              </p:extLst>
            </p:nvPr>
          </p:nvGraphicFramePr>
          <p:xfrm>
            <a:off x="0" y="415826"/>
            <a:ext cx="8892480" cy="4727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016759-3188-F522-C868-DED3CDB06530}"/>
                </a:ext>
              </a:extLst>
            </p:cNvPr>
            <p:cNvSpPr txBox="1"/>
            <p:nvPr/>
          </p:nvSpPr>
          <p:spPr>
            <a:xfrm>
              <a:off x="5705759" y="3820175"/>
              <a:ext cx="938733" cy="33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28,5 tỷ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6F4B7E-C2AD-60DE-EE65-B87B9CC68956}"/>
                </a:ext>
              </a:extLst>
            </p:cNvPr>
            <p:cNvSpPr txBox="1"/>
            <p:nvPr/>
          </p:nvSpPr>
          <p:spPr>
            <a:xfrm>
              <a:off x="6925490" y="4083918"/>
              <a:ext cx="809454" cy="33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2,8 tỷ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8936B-F72E-5305-400B-249DBD4D5CC4}"/>
                </a:ext>
              </a:extLst>
            </p:cNvPr>
            <p:cNvSpPr txBox="1"/>
            <p:nvPr/>
          </p:nvSpPr>
          <p:spPr>
            <a:xfrm>
              <a:off x="1867517" y="845344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417 tỷ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9D009-CE02-7AAA-8BA7-0589EDECE82E}"/>
                </a:ext>
              </a:extLst>
            </p:cNvPr>
            <p:cNvSpPr txBox="1"/>
            <p:nvPr/>
          </p:nvSpPr>
          <p:spPr>
            <a:xfrm>
              <a:off x="2980915" y="3661834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41 tỷ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7665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6">
            <a:extLst>
              <a:ext uri="{FF2B5EF4-FFF2-40B4-BE49-F238E27FC236}">
                <a16:creationId xmlns:a16="http://schemas.microsoft.com/office/drawing/2014/main" id="{47330729-0347-742E-56CF-830DE49BCA13}"/>
              </a:ext>
            </a:extLst>
          </p:cNvPr>
          <p:cNvSpPr txBox="1"/>
          <p:nvPr/>
        </p:nvSpPr>
        <p:spPr>
          <a:xfrm>
            <a:off x="3384650" y="149791"/>
            <a:ext cx="2395200" cy="47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BỐI CẢNH</a:t>
            </a:r>
            <a:endParaRPr sz="2400" b="1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" name="Google Shape;94;p16">
            <a:extLst>
              <a:ext uri="{FF2B5EF4-FFF2-40B4-BE49-F238E27FC236}">
                <a16:creationId xmlns:a16="http://schemas.microsoft.com/office/drawing/2014/main" id="{A0EFD740-45DE-27E5-69F6-53C2EFCA689B}"/>
              </a:ext>
            </a:extLst>
          </p:cNvPr>
          <p:cNvSpPr txBox="1">
            <a:spLocks/>
          </p:cNvSpPr>
          <p:nvPr/>
        </p:nvSpPr>
        <p:spPr>
          <a:xfrm>
            <a:off x="1337196" y="699542"/>
            <a:ext cx="7560840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1800" b="1">
                <a:solidFill>
                  <a:srgbClr val="0000CC"/>
                </a:solidFill>
                <a:latin typeface="+mn-lt"/>
              </a:rPr>
              <a:t>Diễn biến phức tạp, nhanh chóng, khó lường, đối mặt nhiều rủi ro, thách thức lớn, cả về CT-AN-KT-XH; xung đột Nga - Ukraine kéo dài (24/2/2022); tăng trưởng kinh tế thế giới suy giảm mạnh và có dấu hiệu suy thoái ở nhiều quốc gia.</a:t>
            </a:r>
          </a:p>
          <a:p>
            <a:pPr algn="just"/>
            <a:br>
              <a:rPr lang="vi-VN" sz="1800" b="1">
                <a:solidFill>
                  <a:srgbClr val="0000CC"/>
                </a:solidFill>
                <a:latin typeface="+mn-lt"/>
              </a:rPr>
            </a:br>
            <a:endParaRPr lang="vi-VN" sz="1800" b="1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94157-66D4-CC09-88C7-3B0431962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9542"/>
            <a:ext cx="1259631" cy="1296143"/>
          </a:xfrm>
          <a:prstGeom prst="rect">
            <a:avLst/>
          </a:prstGeom>
        </p:spPr>
      </p:pic>
      <p:sp>
        <p:nvSpPr>
          <p:cNvPr id="12" name="Google Shape;95;p16">
            <a:extLst>
              <a:ext uri="{FF2B5EF4-FFF2-40B4-BE49-F238E27FC236}">
                <a16:creationId xmlns:a16="http://schemas.microsoft.com/office/drawing/2014/main" id="{16A81E74-3BEE-FD8E-76D3-6062ED018AFC}"/>
              </a:ext>
            </a:extLst>
          </p:cNvPr>
          <p:cNvSpPr txBox="1">
            <a:spLocks/>
          </p:cNvSpPr>
          <p:nvPr/>
        </p:nvSpPr>
        <p:spPr>
          <a:xfrm>
            <a:off x="1259632" y="1975148"/>
            <a:ext cx="7638404" cy="1439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vi-VN" sz="1600" b="1">
                <a:solidFill>
                  <a:schemeClr val="tx1"/>
                </a:solidFill>
                <a:latin typeface="+mn-lt"/>
              </a:rPr>
              <a:t>KT tiếp tục phục hồi nhưng khó khăn, thách thức &gt; thuận lợi; nền kinh tế có quy mô còn khiêm tốn; dịch bệnh, biến đổi khí hậu, thiên tai tiếp tục diễn biến bất thường. 11 tháng: Chỉ số giá tiêu dùng (CPI) bình quân 11 tháng tăng 3,02% so với năm 2021, thu ngân sách ước đạt 116,1% dự toán (tăng 17,4% so với cùng kỳ), kim ngạch xuất khẩu đạt 673,8 tỷ USD, xuất siêu ước đạt 10,6 tỷ USD, vốn FDI thực hiện đạt 19,7 tỷ USD,…</a:t>
            </a:r>
          </a:p>
        </p:txBody>
      </p:sp>
      <p:sp>
        <p:nvSpPr>
          <p:cNvPr id="15" name="Google Shape;94;p16">
            <a:extLst>
              <a:ext uri="{FF2B5EF4-FFF2-40B4-BE49-F238E27FC236}">
                <a16:creationId xmlns:a16="http://schemas.microsoft.com/office/drawing/2014/main" id="{611B8C53-FECF-B742-C2C9-162F8D009DC4}"/>
              </a:ext>
            </a:extLst>
          </p:cNvPr>
          <p:cNvSpPr txBox="1">
            <a:spLocks/>
          </p:cNvSpPr>
          <p:nvPr/>
        </p:nvSpPr>
        <p:spPr>
          <a:xfrm>
            <a:off x="1242392" y="3723878"/>
            <a:ext cx="7655644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layfair Display"/>
              <a:buNone/>
              <a:defRPr sz="3600" b="0" i="1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600" b="1">
                <a:solidFill>
                  <a:srgbClr val="0000CC"/>
                </a:solidFill>
                <a:latin typeface="+mj-lt"/>
              </a:rPr>
              <a:t>Ở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trong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tỉnh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,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Kinh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tế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phục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hồi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phát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triển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(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đạt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9,0%; GRDP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bình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quân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đầu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người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đạt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48,3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triệu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đồng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;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thu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NSNN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đạt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2.262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tỷ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đồng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), an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sinh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xã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hội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được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bảo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đảm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,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đời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sống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người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dân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được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cải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thiện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, VX-XH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tiếp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tục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phát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triển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;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bảo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đảm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vững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chắc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quốc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phòng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 an </a:t>
            </a:r>
            <a:r>
              <a:rPr lang="en-US" sz="1600" b="1" err="1">
                <a:solidFill>
                  <a:srgbClr val="0000CC"/>
                </a:solidFill>
                <a:latin typeface="+mj-lt"/>
              </a:rPr>
              <a:t>ninh</a:t>
            </a:r>
            <a:r>
              <a:rPr lang="en-US" sz="1600" b="1">
                <a:solidFill>
                  <a:srgbClr val="0000CC"/>
                </a:solidFill>
                <a:latin typeface="+mj-lt"/>
              </a:rPr>
              <a:t>./.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1C5671-9023-FECD-F9F7-F40A8B3C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67" y="2070420"/>
            <a:ext cx="1004009" cy="1645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3F3936-7910-BCF6-45BA-F78CC811D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9770"/>
            <a:ext cx="1259631" cy="13117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84E6C8-30D0-1CA7-1CA9-5501B1979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295" y="-92546"/>
            <a:ext cx="3810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539023" y="536390"/>
            <a:ext cx="1728721" cy="1442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>
                <a:solidFill>
                  <a:srgbClr val="000066"/>
                </a:solidFill>
                <a:latin typeface="+mj-lt"/>
              </a:rPr>
              <a:t>VỊ TRÍ, </a:t>
            </a:r>
            <a:br>
              <a:rPr lang="en" i="0" dirty="0">
                <a:solidFill>
                  <a:srgbClr val="000066"/>
                </a:solidFill>
                <a:latin typeface="+mj-lt"/>
              </a:rPr>
            </a:br>
            <a:r>
              <a:rPr lang="en" i="0" dirty="0">
                <a:solidFill>
                  <a:srgbClr val="000066"/>
                </a:solidFill>
                <a:latin typeface="+mj-lt"/>
              </a:rPr>
              <a:t>VAI TRÒ </a:t>
            </a:r>
            <a:br>
              <a:rPr lang="en" i="0" dirty="0">
                <a:solidFill>
                  <a:srgbClr val="000066"/>
                </a:solidFill>
                <a:latin typeface="+mj-lt"/>
              </a:rPr>
            </a:br>
            <a:r>
              <a:rPr lang="en" i="0" dirty="0">
                <a:solidFill>
                  <a:srgbClr val="000066"/>
                </a:solidFill>
                <a:latin typeface="+mj-lt"/>
              </a:rPr>
              <a:t>CỦA </a:t>
            </a:r>
            <a:br>
              <a:rPr lang="en" i="0" dirty="0">
                <a:solidFill>
                  <a:srgbClr val="000066"/>
                </a:solidFill>
                <a:latin typeface="+mj-lt"/>
              </a:rPr>
            </a:br>
            <a:r>
              <a:rPr lang="en" i="0" dirty="0">
                <a:solidFill>
                  <a:srgbClr val="000066"/>
                </a:solidFill>
                <a:latin typeface="+mj-lt"/>
              </a:rPr>
              <a:t>TT&amp;TT</a:t>
            </a:r>
            <a:endParaRPr i="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4788024" y="2355726"/>
            <a:ext cx="115212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/>
              <a:t>KINH TẾ</a:t>
            </a:r>
          </a:p>
        </p:txBody>
      </p:sp>
      <p:sp>
        <p:nvSpPr>
          <p:cNvPr id="6" name="Oval 5"/>
          <p:cNvSpPr/>
          <p:nvPr/>
        </p:nvSpPr>
        <p:spPr>
          <a:xfrm>
            <a:off x="6637650" y="1438516"/>
            <a:ext cx="129614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CHÍNH TRỊ</a:t>
            </a:r>
          </a:p>
        </p:txBody>
      </p:sp>
      <p:sp>
        <p:nvSpPr>
          <p:cNvPr id="7" name="Oval 6"/>
          <p:cNvSpPr/>
          <p:nvPr/>
        </p:nvSpPr>
        <p:spPr>
          <a:xfrm>
            <a:off x="6779540" y="3147814"/>
            <a:ext cx="11521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/>
              <a:t>VĂN HÓA</a:t>
            </a:r>
          </a:p>
        </p:txBody>
      </p:sp>
      <p:sp>
        <p:nvSpPr>
          <p:cNvPr id="8" name="Oval 7"/>
          <p:cNvSpPr/>
          <p:nvPr/>
        </p:nvSpPr>
        <p:spPr>
          <a:xfrm>
            <a:off x="2963115" y="1433786"/>
            <a:ext cx="11521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/>
              <a:t>QP-AN</a:t>
            </a:r>
          </a:p>
        </p:txBody>
      </p:sp>
      <p:sp>
        <p:nvSpPr>
          <p:cNvPr id="9" name="Oval 8"/>
          <p:cNvSpPr/>
          <p:nvPr/>
        </p:nvSpPr>
        <p:spPr>
          <a:xfrm>
            <a:off x="2987824" y="3352918"/>
            <a:ext cx="11521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/>
              <a:t>XÃ HỘI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898112" y="2211710"/>
            <a:ext cx="792088" cy="42884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53690" y="3197982"/>
            <a:ext cx="960813" cy="3098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018526" y="2324196"/>
            <a:ext cx="841506" cy="31636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3"/>
          </p:cNvCxnSpPr>
          <p:nvPr/>
        </p:nvCxnSpPr>
        <p:spPr>
          <a:xfrm flipH="1">
            <a:off x="4118932" y="3277666"/>
            <a:ext cx="837817" cy="58378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81466" y="3147814"/>
            <a:ext cx="77763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TT&amp;TT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45767" y="2241114"/>
            <a:ext cx="77763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TT&amp;TT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89861" y="3970714"/>
            <a:ext cx="77763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TT&amp;TT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96091" y="4187046"/>
            <a:ext cx="77763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TT&amp;TT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50362" y="2271646"/>
            <a:ext cx="77763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TT&amp;TT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1052" y="2120244"/>
            <a:ext cx="993658" cy="430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CN, NN, DV, Du </a:t>
            </a:r>
            <a:r>
              <a:rPr lang="en-US" sz="1100" b="1" err="1"/>
              <a:t>lịch</a:t>
            </a:r>
            <a:endParaRPr lang="en-US" sz="1100" b="1"/>
          </a:p>
        </p:txBody>
      </p:sp>
      <p:sp>
        <p:nvSpPr>
          <p:cNvPr id="21" name="TextBox 20"/>
          <p:cNvSpPr txBox="1"/>
          <p:nvPr/>
        </p:nvSpPr>
        <p:spPr>
          <a:xfrm>
            <a:off x="2843808" y="1176906"/>
            <a:ext cx="1264177" cy="430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/>
              <a:t>Biên</a:t>
            </a:r>
            <a:r>
              <a:rPr lang="en-US" sz="1100" b="1"/>
              <a:t> </a:t>
            </a:r>
            <a:r>
              <a:rPr lang="en-US" sz="1100" b="1" err="1"/>
              <a:t>giới</a:t>
            </a:r>
            <a:r>
              <a:rPr lang="en-US" sz="1100" b="1"/>
              <a:t>, an </a:t>
            </a:r>
            <a:r>
              <a:rPr lang="en-US" sz="1100" b="1" err="1"/>
              <a:t>ninh</a:t>
            </a:r>
            <a:r>
              <a:rPr lang="en-US" sz="1100" b="1"/>
              <a:t> </a:t>
            </a:r>
            <a:r>
              <a:rPr lang="en-US" sz="1100" b="1" err="1"/>
              <a:t>trật</a:t>
            </a:r>
            <a:r>
              <a:rPr lang="en-US" sz="1100" b="1"/>
              <a:t> </a:t>
            </a:r>
            <a:r>
              <a:rPr lang="en-US" sz="1100" b="1" err="1"/>
              <a:t>tự</a:t>
            </a:r>
            <a:r>
              <a:rPr lang="en-US" sz="1100" b="1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9617" y="1040276"/>
            <a:ext cx="1264177" cy="6001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/>
              <a:t>Xây</a:t>
            </a:r>
            <a:r>
              <a:rPr lang="en-US" sz="1100" b="1"/>
              <a:t> </a:t>
            </a:r>
            <a:r>
              <a:rPr lang="en-US" sz="1100" b="1" err="1"/>
              <a:t>dựng</a:t>
            </a:r>
            <a:r>
              <a:rPr lang="en-US" sz="1100" b="1"/>
              <a:t> </a:t>
            </a:r>
            <a:r>
              <a:rPr lang="en-US" sz="1100" b="1" err="1"/>
              <a:t>Đảng</a:t>
            </a:r>
            <a:r>
              <a:rPr lang="en-US" sz="1100" b="1"/>
              <a:t> </a:t>
            </a:r>
            <a:r>
              <a:rPr lang="en-US" sz="1100" b="1" err="1"/>
              <a:t>và</a:t>
            </a:r>
            <a:r>
              <a:rPr lang="en-US" sz="1100" b="1"/>
              <a:t> </a:t>
            </a:r>
            <a:r>
              <a:rPr lang="en-US" sz="1100" b="1" err="1"/>
              <a:t>hệ</a:t>
            </a:r>
            <a:r>
              <a:rPr lang="en-US" sz="1100" b="1"/>
              <a:t> </a:t>
            </a:r>
            <a:r>
              <a:rPr lang="en-US" sz="1100" b="1" err="1"/>
              <a:t>thống</a:t>
            </a:r>
            <a:r>
              <a:rPr lang="en-US" sz="1100" b="1"/>
              <a:t> </a:t>
            </a:r>
            <a:r>
              <a:rPr lang="en-US" sz="1100" b="1" err="1"/>
              <a:t>chính</a:t>
            </a:r>
            <a:r>
              <a:rPr lang="en-US" sz="1100" b="1"/>
              <a:t> </a:t>
            </a:r>
            <a:r>
              <a:rPr lang="en-US" sz="1100" b="1" err="1"/>
              <a:t>trị</a:t>
            </a:r>
            <a:r>
              <a:rPr lang="en-US" sz="1100" b="1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21730" y="2850433"/>
            <a:ext cx="1264177" cy="430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20 </a:t>
            </a:r>
            <a:r>
              <a:rPr lang="en-US" sz="1100" b="1" err="1"/>
              <a:t>dân</a:t>
            </a:r>
            <a:r>
              <a:rPr lang="en-US" sz="1100" b="1"/>
              <a:t> </a:t>
            </a:r>
            <a:r>
              <a:rPr lang="en-US" sz="1100" b="1" err="1"/>
              <a:t>tộc</a:t>
            </a:r>
            <a:r>
              <a:rPr lang="en-US" sz="1100" b="1"/>
              <a:t>, phi </a:t>
            </a:r>
            <a:r>
              <a:rPr lang="en-US" sz="1100" b="1" err="1"/>
              <a:t>vật</a:t>
            </a:r>
            <a:r>
              <a:rPr lang="en-US" sz="1100" b="1"/>
              <a:t> </a:t>
            </a:r>
            <a:r>
              <a:rPr lang="en-US" sz="1100" b="1" err="1"/>
              <a:t>thể</a:t>
            </a:r>
            <a:r>
              <a:rPr lang="en-US" sz="1100" b="1"/>
              <a:t>, </a:t>
            </a:r>
            <a:r>
              <a:rPr lang="en-US" sz="1100" b="1" err="1"/>
              <a:t>vật</a:t>
            </a:r>
            <a:r>
              <a:rPr lang="en-US" sz="1100" b="1"/>
              <a:t> </a:t>
            </a:r>
            <a:r>
              <a:rPr lang="en-US" sz="1100" b="1" err="1"/>
              <a:t>thể</a:t>
            </a:r>
            <a:endParaRPr lang="en-US" sz="1100" b="1"/>
          </a:p>
        </p:txBody>
      </p:sp>
      <p:sp>
        <p:nvSpPr>
          <p:cNvPr id="26" name="TextBox 25"/>
          <p:cNvSpPr txBox="1"/>
          <p:nvPr/>
        </p:nvSpPr>
        <p:spPr>
          <a:xfrm>
            <a:off x="2929942" y="2972028"/>
            <a:ext cx="1264177" cy="6001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Y </a:t>
            </a:r>
            <a:r>
              <a:rPr lang="en-US" sz="1100" b="1" err="1"/>
              <a:t>tế</a:t>
            </a:r>
            <a:r>
              <a:rPr lang="en-US" sz="1100" b="1"/>
              <a:t>, GD&amp;ĐT, Lao </a:t>
            </a:r>
            <a:r>
              <a:rPr lang="en-US" sz="1100" b="1" err="1"/>
              <a:t>động</a:t>
            </a:r>
            <a:r>
              <a:rPr lang="en-US" sz="1100" b="1"/>
              <a:t>, </a:t>
            </a:r>
            <a:r>
              <a:rPr lang="en-US" sz="1100" b="1" err="1"/>
              <a:t>Việc</a:t>
            </a:r>
            <a:r>
              <a:rPr lang="en-US" sz="1100" b="1"/>
              <a:t> </a:t>
            </a:r>
            <a:r>
              <a:rPr lang="en-US" sz="1100" b="1" err="1"/>
              <a:t>làm</a:t>
            </a:r>
            <a:r>
              <a:rPr lang="en-US" sz="1100" b="1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5976" y="3861448"/>
            <a:ext cx="242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</a:rPr>
              <a:t>NHƯ VẬY:</a:t>
            </a:r>
          </a:p>
          <a:p>
            <a:pPr algn="ctr"/>
            <a:r>
              <a:rPr lang="en-US" sz="1600" b="1">
                <a:solidFill>
                  <a:srgbClr val="002060"/>
                </a:solidFill>
              </a:rPr>
              <a:t>RẤT QUAN TRỌNG?</a:t>
            </a:r>
          </a:p>
        </p:txBody>
      </p:sp>
    </p:spTree>
    <p:extLst>
      <p:ext uri="{BB962C8B-B14F-4D97-AF65-F5344CB8AC3E}">
        <p14:creationId xmlns:p14="http://schemas.microsoft.com/office/powerpoint/2010/main" val="2469221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027014"/>
            <a:ext cx="9144000" cy="544736"/>
          </a:xfrm>
        </p:spPr>
        <p:txBody>
          <a:bodyPr/>
          <a:lstStyle/>
          <a:p>
            <a:r>
              <a:rPr lang="en-US" sz="2400" b="1">
                <a:solidFill>
                  <a:srgbClr val="0000CC"/>
                </a:solidFill>
              </a:rPr>
              <a:t>MỘT SỐ CHỈ TIÊU NĂM 2023</a:t>
            </a:r>
          </a:p>
        </p:txBody>
      </p:sp>
    </p:spTree>
    <p:extLst>
      <p:ext uri="{BB962C8B-B14F-4D97-AF65-F5344CB8AC3E}">
        <p14:creationId xmlns:p14="http://schemas.microsoft.com/office/powerpoint/2010/main" val="195727327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-128910"/>
            <a:ext cx="9036496" cy="1024260"/>
          </a:xfrm>
        </p:spPr>
        <p:txBody>
          <a:bodyPr/>
          <a:lstStyle/>
          <a:p>
            <a:r>
              <a:rPr lang="en-US" sz="2400" b="1" dirty="0">
                <a:solidFill>
                  <a:srgbClr val="0000CC"/>
                </a:solidFill>
              </a:rPr>
              <a:t>CHỈ TIÊU VỀ VIỄN THÔNG NĂM 2023</a:t>
            </a:r>
          </a:p>
          <a:p>
            <a:r>
              <a:rPr lang="en-US" sz="1800" b="1" i="1" dirty="0">
                <a:solidFill>
                  <a:srgbClr val="0000CC"/>
                </a:solidFill>
                <a:latin typeface="+mj-lt"/>
              </a:rPr>
              <a:t>(</a:t>
            </a:r>
            <a:r>
              <a:rPr lang="en-US" sz="1800" b="1" i="1" dirty="0" err="1">
                <a:solidFill>
                  <a:srgbClr val="0000CC"/>
                </a:solidFill>
                <a:latin typeface="+mj-lt"/>
              </a:rPr>
              <a:t>Đã</a:t>
            </a:r>
            <a:r>
              <a:rPr lang="en-US" sz="1800" b="1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+mj-lt"/>
              </a:rPr>
              <a:t>được</a:t>
            </a:r>
            <a:r>
              <a:rPr lang="en-US" sz="1800" b="1" i="1" dirty="0">
                <a:solidFill>
                  <a:srgbClr val="0000CC"/>
                </a:solidFill>
                <a:latin typeface="+mj-lt"/>
              </a:rPr>
              <a:t> HĐND </a:t>
            </a:r>
            <a:r>
              <a:rPr lang="en-US" sz="1800" b="1" i="1" dirty="0" err="1">
                <a:solidFill>
                  <a:srgbClr val="0000CC"/>
                </a:solidFill>
                <a:latin typeface="+mj-lt"/>
              </a:rPr>
              <a:t>tỉnh</a:t>
            </a:r>
            <a:r>
              <a:rPr lang="en-US" sz="1800" b="1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+mj-lt"/>
              </a:rPr>
              <a:t>họp</a:t>
            </a:r>
            <a:r>
              <a:rPr lang="en-US" sz="1800" b="1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+mj-lt"/>
              </a:rPr>
              <a:t>biểu</a:t>
            </a:r>
            <a:r>
              <a:rPr lang="en-US" sz="1800" b="1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+mj-lt"/>
              </a:rPr>
              <a:t>quyết</a:t>
            </a:r>
            <a:r>
              <a:rPr lang="en-US" sz="1800" b="1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+mj-lt"/>
              </a:rPr>
              <a:t>thông</a:t>
            </a:r>
            <a:r>
              <a:rPr lang="en-US" sz="1800" b="1" i="1" dirty="0">
                <a:solidFill>
                  <a:srgbClr val="0000CC"/>
                </a:solidFill>
                <a:latin typeface="+mj-lt"/>
              </a:rPr>
              <a:t> qua </a:t>
            </a:r>
            <a:r>
              <a:rPr lang="en-US" sz="1800" b="1" i="1" dirty="0" err="1">
                <a:solidFill>
                  <a:srgbClr val="0000CC"/>
                </a:solidFill>
                <a:latin typeface="+mj-lt"/>
              </a:rPr>
              <a:t>tại</a:t>
            </a:r>
            <a:r>
              <a:rPr lang="en-US" sz="1800" b="1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+mj-lt"/>
              </a:rPr>
              <a:t>Kỳ</a:t>
            </a:r>
            <a:r>
              <a:rPr lang="en-US" sz="1800" b="1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+mj-lt"/>
              </a:rPr>
              <a:t>họp</a:t>
            </a:r>
            <a:r>
              <a:rPr lang="en-US" sz="1800" b="1" i="1" dirty="0">
                <a:solidFill>
                  <a:srgbClr val="0000CC"/>
                </a:solidFill>
                <a:latin typeface="+mj-lt"/>
              </a:rPr>
              <a:t> 09/12/2022)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9C4604-1A37-1CDC-858A-09645D82A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454"/>
          <a:stretch/>
        </p:blipFill>
        <p:spPr>
          <a:xfrm>
            <a:off x="280987" y="1347614"/>
            <a:ext cx="8582025" cy="20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55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-87814"/>
            <a:ext cx="9036496" cy="948060"/>
          </a:xfrm>
        </p:spPr>
        <p:txBody>
          <a:bodyPr/>
          <a:lstStyle/>
          <a:p>
            <a:r>
              <a:rPr lang="en-US" sz="2400" b="1" dirty="0">
                <a:solidFill>
                  <a:srgbClr val="0000CC"/>
                </a:solidFill>
              </a:rPr>
              <a:t>CHỈ TIÊU VỀ PHÁT THANH – TRUYỀN HÌNH NĂM 2023</a:t>
            </a:r>
          </a:p>
          <a:p>
            <a:r>
              <a:rPr lang="en-US" sz="2000" b="1" i="1" dirty="0">
                <a:solidFill>
                  <a:srgbClr val="0000CC"/>
                </a:solidFill>
              </a:rPr>
              <a:t>(</a:t>
            </a:r>
            <a:r>
              <a:rPr lang="en-US" sz="2000" b="1" i="1" dirty="0" err="1">
                <a:solidFill>
                  <a:srgbClr val="0000CC"/>
                </a:solidFill>
              </a:rPr>
              <a:t>Đã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</a:rPr>
              <a:t> HĐND </a:t>
            </a:r>
            <a:r>
              <a:rPr lang="en-US" sz="2000" b="1" i="1" dirty="0" err="1">
                <a:solidFill>
                  <a:srgbClr val="0000CC"/>
                </a:solidFill>
              </a:rPr>
              <a:t>tỉnh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họp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biểu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quyết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thông</a:t>
            </a:r>
            <a:r>
              <a:rPr lang="en-US" sz="2000" b="1" i="1" dirty="0">
                <a:solidFill>
                  <a:srgbClr val="0000CC"/>
                </a:solidFill>
              </a:rPr>
              <a:t> qua </a:t>
            </a:r>
            <a:r>
              <a:rPr lang="en-US" sz="2000" b="1" i="1" dirty="0" err="1">
                <a:solidFill>
                  <a:srgbClr val="0000CC"/>
                </a:solidFill>
              </a:rPr>
              <a:t>tại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Kỳ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họp</a:t>
            </a:r>
            <a:r>
              <a:rPr lang="en-US" sz="2000" b="1" i="1" dirty="0">
                <a:solidFill>
                  <a:srgbClr val="0000CC"/>
                </a:solidFill>
              </a:rPr>
              <a:t> 09/12/2022)</a:t>
            </a:r>
          </a:p>
          <a:p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9DD01-56D5-017F-35CA-54D090E85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19330"/>
            <a:ext cx="8953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46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sp>
        <p:nvSpPr>
          <p:cNvPr id="6" name="Folded Corner 5"/>
          <p:cNvSpPr/>
          <p:nvPr/>
        </p:nvSpPr>
        <p:spPr>
          <a:xfrm>
            <a:off x="107504" y="555526"/>
            <a:ext cx="4608512" cy="4032448"/>
          </a:xfrm>
          <a:prstGeom prst="foldedCorner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CC"/>
                </a:solidFill>
              </a:rPr>
              <a:t>10 năm tới</a:t>
            </a:r>
            <a:r>
              <a:rPr lang="en-US" sz="2400" b="1" dirty="0">
                <a:solidFill>
                  <a:srgbClr val="0000CC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err="1">
                <a:solidFill>
                  <a:srgbClr val="0000CC"/>
                </a:solidFill>
              </a:rPr>
              <a:t>Chuyển</a:t>
            </a:r>
            <a:r>
              <a:rPr lang="en-US" sz="1800" b="1" dirty="0">
                <a:solidFill>
                  <a:srgbClr val="0000CC"/>
                </a:solidFill>
              </a:rPr>
              <a:t> t</a:t>
            </a:r>
            <a:r>
              <a:rPr lang="vi-VN" sz="1800" b="1" dirty="0">
                <a:solidFill>
                  <a:srgbClr val="0000CC"/>
                </a:solidFill>
              </a:rPr>
              <a:t>ừ </a:t>
            </a:r>
            <a:r>
              <a:rPr lang="en-US" sz="1800" b="1" dirty="0">
                <a:solidFill>
                  <a:srgbClr val="0000CC"/>
                </a:solidFill>
              </a:rPr>
              <a:t>CNTT </a:t>
            </a:r>
            <a:r>
              <a:rPr lang="vi-VN" sz="1800" b="1" dirty="0">
                <a:solidFill>
                  <a:srgbClr val="0000CC"/>
                </a:solidFill>
              </a:rPr>
              <a:t>sang </a:t>
            </a:r>
            <a:r>
              <a:rPr lang="en-US" sz="1800" b="1" dirty="0">
                <a:solidFill>
                  <a:srgbClr val="0000CC"/>
                </a:solidFill>
              </a:rPr>
              <a:t>C</a:t>
            </a:r>
            <a:r>
              <a:rPr lang="vi-VN" sz="1800" b="1" dirty="0">
                <a:solidFill>
                  <a:srgbClr val="0000CC"/>
                </a:solidFill>
              </a:rPr>
              <a:t>ông nghệ số;</a:t>
            </a:r>
            <a:endParaRPr lang="en-US" sz="1800" b="1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00CC"/>
                </a:solidFill>
              </a:rPr>
              <a:t>T</a:t>
            </a:r>
            <a:r>
              <a:rPr lang="vi-VN" sz="1800" b="1" dirty="0">
                <a:solidFill>
                  <a:srgbClr val="0000CC"/>
                </a:solidFill>
              </a:rPr>
              <a:t>ừ ứng dụng </a:t>
            </a:r>
            <a:r>
              <a:rPr lang="en-US" sz="1800" b="1" dirty="0">
                <a:solidFill>
                  <a:srgbClr val="0000CC"/>
                </a:solidFill>
              </a:rPr>
              <a:t>CNTT</a:t>
            </a:r>
            <a:r>
              <a:rPr lang="vi-VN" sz="1800" b="1" dirty="0">
                <a:solidFill>
                  <a:srgbClr val="0000CC"/>
                </a:solidFill>
              </a:rPr>
              <a:t> sang </a:t>
            </a:r>
            <a:r>
              <a:rPr lang="en-US" sz="1800" b="1" dirty="0">
                <a:solidFill>
                  <a:srgbClr val="0000CC"/>
                </a:solidFill>
              </a:rPr>
              <a:t>C</a:t>
            </a:r>
            <a:r>
              <a:rPr lang="vi-VN" sz="1800" b="1" dirty="0">
                <a:solidFill>
                  <a:srgbClr val="0000CC"/>
                </a:solidFill>
              </a:rPr>
              <a:t>huyển đổi số;</a:t>
            </a:r>
            <a:endParaRPr lang="en-US" sz="1800" b="1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00CC"/>
                </a:solidFill>
              </a:rPr>
              <a:t>T</a:t>
            </a:r>
            <a:r>
              <a:rPr lang="vi-VN" sz="1800" b="1" dirty="0">
                <a:solidFill>
                  <a:srgbClr val="0000CC"/>
                </a:solidFill>
              </a:rPr>
              <a:t>ừ phần mềm riêng lẻ sang nền tảng số;</a:t>
            </a:r>
            <a:endParaRPr lang="en-US" sz="1800" b="1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err="1">
                <a:solidFill>
                  <a:srgbClr val="0000CC"/>
                </a:solidFill>
              </a:rPr>
              <a:t>Cô</a:t>
            </a:r>
            <a:r>
              <a:rPr lang="vi-VN" sz="1800" b="1" dirty="0">
                <a:solidFill>
                  <a:srgbClr val="0000CC"/>
                </a:solidFill>
              </a:rPr>
              <a:t>ng nghệ trở thành lực lượng sản xuất cơ bản;</a:t>
            </a:r>
            <a:endParaRPr lang="en-US" sz="1800" b="1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00CC"/>
                </a:solidFill>
              </a:rPr>
              <a:t>N</a:t>
            </a:r>
            <a:r>
              <a:rPr lang="vi-VN" sz="1800" b="1" dirty="0">
                <a:solidFill>
                  <a:srgbClr val="0000CC"/>
                </a:solidFill>
              </a:rPr>
              <a:t>hân tài trở thành nguồn lực cơ bản;</a:t>
            </a:r>
            <a:endParaRPr lang="en-US" sz="1800" b="1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00CC"/>
                </a:solidFill>
              </a:rPr>
              <a:t>Đ</a:t>
            </a:r>
            <a:r>
              <a:rPr lang="vi-VN" sz="1800" b="1" dirty="0">
                <a:solidFill>
                  <a:srgbClr val="0000CC"/>
                </a:solidFill>
              </a:rPr>
              <a:t>ổi mới trở thành động lực cơ bản.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Bộ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trưởng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Bộ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TT&amp;TT,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Hội nghị Tổng kết 2022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Hà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18/12/2022]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932040" y="555526"/>
            <a:ext cx="4211960" cy="4032448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/>
          </a:p>
          <a:p>
            <a:r>
              <a:rPr lang="vi-VN" sz="1800" b="1"/>
              <a:t>Truyền thông phải đi đầu, tạo động lực, truyền cảm hứng cho sự phát triển và đổi mới sáng tạo</a:t>
            </a:r>
            <a:r>
              <a:rPr lang="en-US" sz="1800" b="1"/>
              <a:t> </a:t>
            </a:r>
            <a:r>
              <a:rPr lang="en-US" b="1"/>
              <a:t>[</a:t>
            </a:r>
            <a:r>
              <a:rPr lang="en-US" b="1" err="1"/>
              <a:t>Thủ</a:t>
            </a:r>
            <a:r>
              <a:rPr lang="en-US" b="1"/>
              <a:t> </a:t>
            </a:r>
            <a:r>
              <a:rPr lang="en-US" b="1" err="1"/>
              <a:t>tướng</a:t>
            </a:r>
            <a:r>
              <a:rPr lang="en-US" b="1"/>
              <a:t> </a:t>
            </a:r>
            <a:r>
              <a:rPr lang="en-US" b="1" err="1"/>
              <a:t>Chính</a:t>
            </a:r>
            <a:r>
              <a:rPr lang="en-US" b="1"/>
              <a:t> </a:t>
            </a:r>
            <a:r>
              <a:rPr lang="en-US" b="1" err="1"/>
              <a:t>phủ</a:t>
            </a:r>
            <a:r>
              <a:rPr lang="en-US" b="1"/>
              <a:t>, </a:t>
            </a:r>
            <a:r>
              <a:rPr lang="vi-VN"/>
              <a:t>Hội nghị Tổng kết 2022</a:t>
            </a:r>
            <a:r>
              <a:rPr lang="en-US"/>
              <a:t>, </a:t>
            </a:r>
            <a:r>
              <a:rPr lang="en-US" err="1"/>
              <a:t>Hà</a:t>
            </a:r>
            <a:r>
              <a:rPr lang="en-US"/>
              <a:t> </a:t>
            </a:r>
            <a:r>
              <a:rPr lang="en-US" err="1"/>
              <a:t>Nội</a:t>
            </a:r>
            <a:r>
              <a:rPr lang="en-US"/>
              <a:t>, 18/12/2022].</a:t>
            </a:r>
          </a:p>
          <a:p>
            <a:r>
              <a:rPr lang="en-US" sz="1800" b="1"/>
              <a:t>N</a:t>
            </a:r>
            <a:r>
              <a:rPr lang="vi-VN" sz="1800" b="1"/>
              <a:t>ăm 2023 sẽ là năm về dữ liệu</a:t>
            </a:r>
            <a:r>
              <a:rPr lang="en-US" sz="1800" b="1"/>
              <a:t> số</a:t>
            </a:r>
            <a:r>
              <a:rPr lang="vi-VN" sz="1800" b="1"/>
              <a:t>. Đó là bảo vệ dữ liệu cá nhân; là công bố và xây dựng cơ sở dữ liệu cấp bộ ngành</a:t>
            </a:r>
            <a:r>
              <a:rPr lang="en-US" sz="1800" b="1"/>
              <a:t>/</a:t>
            </a:r>
            <a:r>
              <a:rPr lang="vi-VN" sz="1800" b="1"/>
              <a:t>địa phương; là mở dữ liệu để kết nối chia sẻ; là an toàn dữ liệu</a:t>
            </a:r>
            <a:r>
              <a:rPr lang="vi-VN" sz="1800" b="1">
                <a:solidFill>
                  <a:srgbClr val="FFFF00"/>
                </a:solidFill>
              </a:rPr>
              <a:t>.</a:t>
            </a:r>
            <a:r>
              <a:rPr lang="en-US" sz="1800" b="1">
                <a:solidFill>
                  <a:srgbClr val="FFFF00"/>
                </a:solidFill>
              </a:rPr>
              <a:t> </a:t>
            </a:r>
            <a:r>
              <a:rPr lang="en-US" b="1"/>
              <a:t>[</a:t>
            </a:r>
            <a:r>
              <a:rPr lang="en-US" b="1" err="1"/>
              <a:t>Bộ</a:t>
            </a:r>
            <a:r>
              <a:rPr lang="en-US" b="1"/>
              <a:t> </a:t>
            </a:r>
            <a:r>
              <a:rPr lang="en-US" b="1" err="1"/>
              <a:t>trưởng</a:t>
            </a:r>
            <a:r>
              <a:rPr lang="en-US" b="1"/>
              <a:t> </a:t>
            </a:r>
            <a:r>
              <a:rPr lang="en-US" b="1" err="1"/>
              <a:t>Bộ</a:t>
            </a:r>
            <a:r>
              <a:rPr lang="en-US" b="1"/>
              <a:t> TT&amp;TT, </a:t>
            </a:r>
            <a:r>
              <a:rPr lang="vi-VN"/>
              <a:t>Hội nghị Tổng kết 2022</a:t>
            </a:r>
            <a:r>
              <a:rPr lang="en-US"/>
              <a:t>, </a:t>
            </a:r>
            <a:r>
              <a:rPr lang="en-US" err="1"/>
              <a:t>Hà</a:t>
            </a:r>
            <a:r>
              <a:rPr lang="en-US"/>
              <a:t> </a:t>
            </a:r>
            <a:r>
              <a:rPr lang="en-US" err="1"/>
              <a:t>Nội</a:t>
            </a:r>
            <a:r>
              <a:rPr lang="en-US"/>
              <a:t> 18/12/2022].</a:t>
            </a:r>
          </a:p>
          <a:p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1470"/>
            <a:ext cx="7772400" cy="504056"/>
          </a:xfrm>
        </p:spPr>
        <p:txBody>
          <a:bodyPr/>
          <a:lstStyle/>
          <a:p>
            <a:pPr algn="ctr"/>
            <a:r>
              <a:rPr lang="en-US" sz="2000" i="0" dirty="0">
                <a:solidFill>
                  <a:srgbClr val="000066"/>
                </a:solidFill>
                <a:latin typeface="+mn-lt"/>
              </a:rPr>
              <a:t>NHIỆM VỤ VÀ GIẢI PHÁP</a:t>
            </a:r>
            <a:r>
              <a:rPr lang="vi-VN" sz="2000" i="0" dirty="0">
                <a:solidFill>
                  <a:srgbClr val="000066"/>
                </a:solidFill>
                <a:latin typeface="+mn-lt"/>
              </a:rPr>
              <a:t> TT&amp;TT</a:t>
            </a:r>
            <a:r>
              <a:rPr lang="en-US" sz="2000" i="0" dirty="0">
                <a:solidFill>
                  <a:srgbClr val="000066"/>
                </a:solidFill>
                <a:latin typeface="+mn-lt"/>
              </a:rPr>
              <a:t> NĂM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160E-70F3-4FEF-AD15-F3024E418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79512" y="1203598"/>
            <a:ext cx="1152128" cy="168100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THAM MƯU [3]</a:t>
            </a:r>
          </a:p>
          <a:p>
            <a:pPr algn="ctr"/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0204" y="1203598"/>
            <a:ext cx="7128792" cy="523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Cụ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Nghị</a:t>
            </a:r>
            <a:r>
              <a:rPr lang="en-US" b="1" dirty="0"/>
              <a:t> </a:t>
            </a:r>
            <a:r>
              <a:rPr lang="en-US" b="1" dirty="0" err="1"/>
              <a:t>quyết</a:t>
            </a:r>
            <a:r>
              <a:rPr lang="en-US" b="1" dirty="0"/>
              <a:t> q</a:t>
            </a:r>
            <a:r>
              <a:rPr lang="vi-VN" b="1" dirty="0"/>
              <a:t>uy định mức hỗ trợ nội dung giảm nghèo về thông tin thực hiện Chương trình mục tiêu quốc gia giảm nghèo bền vững trên địa bàn tỉnh</a:t>
            </a:r>
            <a:r>
              <a:rPr lang="en-US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204" y="1904514"/>
            <a:ext cx="7128792" cy="307777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Cụ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Quy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mức</a:t>
            </a:r>
            <a:r>
              <a:rPr lang="en-US" b="1" dirty="0"/>
              <a:t> </a:t>
            </a:r>
            <a:r>
              <a:rPr lang="vi-VN" b="1" dirty="0"/>
              <a:t>kinh tế kỹ thuật</a:t>
            </a:r>
            <a:r>
              <a:rPr lang="en-US" b="1" dirty="0"/>
              <a:t> </a:t>
            </a:r>
            <a:r>
              <a:rPr lang="en-US" b="1" dirty="0" err="1"/>
              <a:t>báo</a:t>
            </a:r>
            <a:r>
              <a:rPr lang="en-US" b="1" dirty="0"/>
              <a:t> in, </a:t>
            </a:r>
            <a:r>
              <a:rPr lang="en-US" b="1" dirty="0" err="1"/>
              <a:t>báo</a:t>
            </a:r>
            <a:r>
              <a:rPr lang="en-US" b="1" dirty="0"/>
              <a:t> </a:t>
            </a:r>
            <a:r>
              <a:rPr lang="en-US" b="1" dirty="0" err="1"/>
              <a:t>điện</a:t>
            </a:r>
            <a:r>
              <a:rPr lang="en-US" b="1" dirty="0"/>
              <a:t> </a:t>
            </a:r>
            <a:r>
              <a:rPr lang="en-US" b="1" dirty="0" err="1"/>
              <a:t>tử</a:t>
            </a:r>
            <a:r>
              <a:rPr lang="en-US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0204" y="2361381"/>
            <a:ext cx="7128792" cy="523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Cụ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</a:t>
            </a:r>
            <a:r>
              <a:rPr lang="en-US" b="1" dirty="0" err="1"/>
              <a:t>án</a:t>
            </a:r>
            <a:r>
              <a:rPr lang="en-US" b="1" dirty="0"/>
              <a:t> </a:t>
            </a:r>
            <a:r>
              <a:rPr lang="en-US" b="1" dirty="0" err="1"/>
              <a:t>truyền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</a:t>
            </a:r>
            <a:r>
              <a:rPr lang="en-US" b="1" dirty="0" err="1"/>
              <a:t>tỉnh</a:t>
            </a:r>
            <a:r>
              <a:rPr lang="en-US" b="1" dirty="0"/>
              <a:t> Lai </a:t>
            </a:r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giai</a:t>
            </a:r>
            <a:r>
              <a:rPr lang="en-US" b="1" dirty="0"/>
              <a:t> </a:t>
            </a:r>
            <a:r>
              <a:rPr lang="en-US" b="1" dirty="0" err="1"/>
              <a:t>đoạn</a:t>
            </a:r>
            <a:r>
              <a:rPr lang="en-US" b="1" dirty="0"/>
              <a:t> 2023 – 2025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 2030.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179512" y="3219822"/>
            <a:ext cx="1152128" cy="1681003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CC"/>
                </a:solidFill>
              </a:rPr>
              <a:t>BƯU CHÍNH</a:t>
            </a:r>
          </a:p>
          <a:p>
            <a:pPr algn="ctr"/>
            <a:r>
              <a:rPr lang="en-US" sz="1600" b="1" dirty="0">
                <a:solidFill>
                  <a:srgbClr val="0000CC"/>
                </a:solidFill>
              </a:rPr>
              <a:t>[3]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53224-D767-F7B4-C041-4B1C0950C63C}"/>
              </a:ext>
            </a:extLst>
          </p:cNvPr>
          <p:cNvSpPr txBox="1"/>
          <p:nvPr/>
        </p:nvSpPr>
        <p:spPr>
          <a:xfrm>
            <a:off x="1763688" y="3291830"/>
            <a:ext cx="71287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+mn-lt"/>
              </a:rPr>
              <a:t>1. </a:t>
            </a:r>
            <a:r>
              <a:rPr lang="en-US" b="1">
                <a:effectLst/>
                <a:latin typeface="+mn-lt"/>
                <a:ea typeface="Calibri" panose="020F0502020204030204" pitchFamily="34" charset="0"/>
              </a:rPr>
              <a:t>Khai thác và ứng dụng hiệu quả nền tảng địa chỉ số quốc gia gắn với bản đồ số (Vpostcode).</a:t>
            </a:r>
            <a:endParaRPr lang="en-US" b="1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0797E-D007-FDFA-5CBA-BD92FA4A0CA5}"/>
              </a:ext>
            </a:extLst>
          </p:cNvPr>
          <p:cNvSpPr txBox="1"/>
          <p:nvPr/>
        </p:nvSpPr>
        <p:spPr>
          <a:xfrm>
            <a:off x="1763688" y="3992746"/>
            <a:ext cx="71287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+mj-lt"/>
              </a:rPr>
              <a:t>2. </a:t>
            </a:r>
            <a:r>
              <a:rPr lang="en-US" b="1">
                <a:effectLst/>
                <a:latin typeface="+mj-lt"/>
                <a:ea typeface="Calibri" panose="020F0502020204030204" pitchFamily="34" charset="0"/>
              </a:rPr>
              <a:t>Triển khai nền tảng địa chỉ số quốc gia gắn với bản đồ số trên địa bàn tỉnh Lai Châu.</a:t>
            </a:r>
            <a:endParaRPr lang="en-US" b="1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3DBCB-EE3E-A79B-B38D-AD444ED335C9}"/>
              </a:ext>
            </a:extLst>
          </p:cNvPr>
          <p:cNvSpPr txBox="1"/>
          <p:nvPr/>
        </p:nvSpPr>
        <p:spPr>
          <a:xfrm>
            <a:off x="1763688" y="4606416"/>
            <a:ext cx="712879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vi-VN" b="1">
                <a:latin typeface="+mn-lt"/>
              </a:rPr>
              <a:t>3</a:t>
            </a:r>
            <a:r>
              <a:rPr lang="en-US" b="1">
                <a:latin typeface="+mn-lt"/>
              </a:rPr>
              <a:t>. </a:t>
            </a:r>
            <a:r>
              <a:rPr lang="vi-VN" b="1">
                <a:latin typeface="+mn-lt"/>
              </a:rPr>
              <a:t>Đẩy mạnh sàn </a:t>
            </a:r>
            <a:r>
              <a:rPr lang="en-US" b="1" i="1">
                <a:latin typeface="+mn-lt"/>
              </a:rPr>
              <a:t>PostMart.vn</a:t>
            </a:r>
            <a:r>
              <a:rPr lang="vi-VN" b="1" i="1">
                <a:latin typeface="+mn-lt"/>
              </a:rPr>
              <a:t> và </a:t>
            </a:r>
            <a:r>
              <a:rPr lang="en-US" b="1" i="1">
                <a:latin typeface="+mn-lt"/>
              </a:rPr>
              <a:t>Voso.vn</a:t>
            </a:r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0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1470"/>
            <a:ext cx="7772400" cy="504056"/>
          </a:xfrm>
        </p:spPr>
        <p:txBody>
          <a:bodyPr/>
          <a:lstStyle/>
          <a:p>
            <a:pPr algn="ctr"/>
            <a:r>
              <a:rPr lang="en-US" sz="2000" i="0">
                <a:solidFill>
                  <a:srgbClr val="000066"/>
                </a:solidFill>
                <a:latin typeface="+mj-lt"/>
              </a:rPr>
              <a:t>NHIỆM VỤ VÀ GIẢI PHÁP NĂM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160E-70F3-4FEF-AD15-F3024E418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79512" y="1203598"/>
            <a:ext cx="1296144" cy="1681003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VIỄN THÔNG</a:t>
            </a:r>
          </a:p>
          <a:p>
            <a:pPr algn="ctr"/>
            <a:r>
              <a:rPr lang="en-US" sz="1600" b="1" dirty="0"/>
              <a:t>[3]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0204" y="1203598"/>
            <a:ext cx="705678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1. Thực hiện ngầm hóa mạng cáp</a:t>
            </a:r>
            <a:r>
              <a:rPr lang="vi-VN" b="1">
                <a:solidFill>
                  <a:schemeClr val="bg1"/>
                </a:solidFill>
              </a:rPr>
              <a:t> viễn thông</a:t>
            </a:r>
            <a:r>
              <a:rPr lang="en-US" b="1">
                <a:solidFill>
                  <a:schemeClr val="bg1"/>
                </a:solidFill>
              </a:rPr>
              <a:t> rộng khắp trên địa bàn toàn tỉnh</a:t>
            </a:r>
            <a:r>
              <a:rPr lang="vi-VN" b="1">
                <a:solidFill>
                  <a:schemeClr val="bg1"/>
                </a:solidFill>
              </a:rPr>
              <a:t> đảm bảo tiết kiệm, hiệu quả, an toàn và mỹ quan đô thị</a:t>
            </a:r>
            <a:r>
              <a:rPr lang="en-US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204" y="1904514"/>
            <a:ext cx="7056784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2. </a:t>
            </a:r>
            <a:r>
              <a:rPr lang="vi-VN" b="1">
                <a:solidFill>
                  <a:schemeClr val="bg1"/>
                </a:solidFill>
              </a:rPr>
              <a:t>Triển khai chương trình viễn thông công ích trên địa bàn tỉnh</a:t>
            </a:r>
            <a:r>
              <a:rPr lang="en-US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0204" y="2361381"/>
            <a:ext cx="705678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3. Phát triển hạ tầng viễn thông đến 100% thôn, bản (đặc biệt là hạ tầng mạng cáp quang băng rộng), hạ tầng mạng di động thế hệ thứ 5 (5G).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179512" y="3219822"/>
            <a:ext cx="1296144" cy="1681003"/>
          </a:xfrm>
          <a:prstGeom prst="verticalScroll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AN TOÀN THÔNG TIN MẠNG</a:t>
            </a:r>
          </a:p>
          <a:p>
            <a:pPr algn="ctr"/>
            <a:r>
              <a:rPr lang="en-US" sz="1600" b="1" dirty="0"/>
              <a:t>[3]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53224-D767-F7B4-C041-4B1C0950C63C}"/>
              </a:ext>
            </a:extLst>
          </p:cNvPr>
          <p:cNvSpPr txBox="1"/>
          <p:nvPr/>
        </p:nvSpPr>
        <p:spPr>
          <a:xfrm>
            <a:off x="1763688" y="3219822"/>
            <a:ext cx="705678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1. </a:t>
            </a:r>
            <a:r>
              <a:rPr lang="en-US" b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Tiếp tục triển khai Trung tâm giám sát, điều hành thông minh (IOC).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0797E-D007-FDFA-5CBA-BD92FA4A0CA5}"/>
              </a:ext>
            </a:extLst>
          </p:cNvPr>
          <p:cNvSpPr txBox="1"/>
          <p:nvPr/>
        </p:nvSpPr>
        <p:spPr>
          <a:xfrm>
            <a:off x="1763688" y="3796467"/>
            <a:ext cx="705678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2. </a:t>
            </a:r>
            <a:r>
              <a:rPr lang="vi-VN" b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Tiếp tục triển khai Trung tâm lưu trữ điện tử và giám sát an ninh mạng (SOC).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75FDF7-A7C9-78E6-19AB-9C3B5202E973}"/>
              </a:ext>
            </a:extLst>
          </p:cNvPr>
          <p:cNvSpPr txBox="1"/>
          <p:nvPr/>
        </p:nvSpPr>
        <p:spPr>
          <a:xfrm>
            <a:off x="1763688" y="4380519"/>
            <a:ext cx="705678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3. </a:t>
            </a:r>
            <a:r>
              <a:rPr lang="vi-VN" b="1">
                <a:solidFill>
                  <a:schemeClr val="bg1"/>
                </a:solidFill>
                <a:latin typeface="+mn-lt"/>
              </a:rPr>
              <a:t>Tiếp tục cảnh báo khắc phục các lỗ hổng bảo mật nhằm đảm bảo an toàn thông tin cho hệ thống thông tin của các cơ quan, đơn vị</a:t>
            </a:r>
            <a:r>
              <a:rPr lang="vi-VN" b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2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1470"/>
            <a:ext cx="7772400" cy="504056"/>
          </a:xfrm>
        </p:spPr>
        <p:txBody>
          <a:bodyPr/>
          <a:lstStyle/>
          <a:p>
            <a:pPr algn="ctr"/>
            <a:r>
              <a:rPr lang="en-US" sz="2000" i="0">
                <a:solidFill>
                  <a:srgbClr val="000066"/>
                </a:solidFill>
                <a:latin typeface="+mj-lt"/>
              </a:rPr>
              <a:t>NHIỆM VỤ VÀ GIẢI PHÁP NĂM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160E-70F3-4FEF-AD15-F3024E418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79512" y="1203597"/>
            <a:ext cx="1512168" cy="3546253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/>
              <a:t>CHUYỂN ĐỔI SỐ </a:t>
            </a:r>
          </a:p>
          <a:p>
            <a:pPr algn="ctr"/>
            <a:r>
              <a:rPr lang="en-US" sz="1600" b="1" dirty="0"/>
              <a:t>[6]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1923678"/>
            <a:ext cx="6840760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2. Tiếp tục triển khai thực hiện Kế hoạch phát triển dịch vụ logistics.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2427734"/>
            <a:ext cx="684076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3. </a:t>
            </a:r>
            <a:r>
              <a:rPr lang="vi-VN" b="1" dirty="0">
                <a:solidFill>
                  <a:schemeClr val="bg1"/>
                </a:solidFill>
              </a:rPr>
              <a:t>Phối hợp t</a:t>
            </a:r>
            <a:r>
              <a:rPr lang="en-US" b="1" dirty="0">
                <a:solidFill>
                  <a:schemeClr val="bg1"/>
                </a:solidFill>
              </a:rPr>
              <a:t>ổ </a:t>
            </a:r>
            <a:r>
              <a:rPr lang="en-US" b="1" dirty="0" err="1">
                <a:solidFill>
                  <a:schemeClr val="bg1"/>
                </a:solidFill>
              </a:rPr>
              <a:t>chức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triển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hiệu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quả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Đề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án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phát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triển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toán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không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dùng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tiền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mặt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6692" y="1203598"/>
            <a:ext cx="684076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1. </a:t>
            </a:r>
            <a:r>
              <a:rPr lang="vi-VN" b="1" dirty="0">
                <a:solidFill>
                  <a:schemeClr val="bg1"/>
                </a:solidFill>
              </a:rPr>
              <a:t>Đẩy mạnh ứng dụng công nghệ thông tin, chuyển đổi số trong cơ quan nhà nước, xây dựng Chính quyền điện tử hướng tới phát triển Chính quyền số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3147814"/>
            <a:ext cx="6840760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4. </a:t>
            </a:r>
            <a:r>
              <a:rPr lang="vi-VN" b="1" dirty="0">
                <a:solidFill>
                  <a:schemeClr val="bg1"/>
                </a:solidFill>
              </a:rPr>
              <a:t>Hỗ trợ phát triển thương mại điện tử tỉnh Lai Châu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12" y="3723878"/>
            <a:ext cx="6840760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5. </a:t>
            </a:r>
            <a:r>
              <a:rPr lang="vi-VN" b="1">
                <a:solidFill>
                  <a:schemeClr val="bg1"/>
                </a:solidFill>
              </a:rPr>
              <a:t>Đẩy mạnh phát triển hạ tầng kết nối số cho người dân.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62EC3-88E6-C0BA-3CC8-62A87F782587}"/>
              </a:ext>
            </a:extLst>
          </p:cNvPr>
          <p:cNvSpPr txBox="1"/>
          <p:nvPr/>
        </p:nvSpPr>
        <p:spPr>
          <a:xfrm>
            <a:off x="2010714" y="4227934"/>
            <a:ext cx="684076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6. </a:t>
            </a:r>
            <a:r>
              <a:rPr lang="en-US" b="1" dirty="0" err="1">
                <a:solidFill>
                  <a:schemeClr val="bg1"/>
                </a:solidFill>
              </a:rPr>
              <a:t>Đảm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bảo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yêu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cầu</a:t>
            </a:r>
            <a:r>
              <a:rPr lang="en-US" b="1" dirty="0">
                <a:solidFill>
                  <a:schemeClr val="bg1"/>
                </a:solidFill>
              </a:rPr>
              <a:t> an </a:t>
            </a:r>
            <a:r>
              <a:rPr lang="en-US" b="1" dirty="0" err="1">
                <a:solidFill>
                  <a:schemeClr val="bg1"/>
                </a:solidFill>
              </a:rPr>
              <a:t>toàn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thông</a:t>
            </a:r>
            <a:r>
              <a:rPr lang="en-US" b="1" dirty="0">
                <a:solidFill>
                  <a:schemeClr val="bg1"/>
                </a:solidFill>
              </a:rPr>
              <a:t> tin </a:t>
            </a:r>
            <a:r>
              <a:rPr lang="en-US" b="1" dirty="0" err="1">
                <a:solidFill>
                  <a:schemeClr val="bg1"/>
                </a:solidFill>
              </a:rPr>
              <a:t>mạng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ngay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từ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khâu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thiết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kế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phát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triển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các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hạ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tầng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số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nền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tảng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số</a:t>
            </a:r>
            <a:r>
              <a:rPr lang="vi-VN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1470"/>
            <a:ext cx="7772400" cy="504056"/>
          </a:xfrm>
        </p:spPr>
        <p:txBody>
          <a:bodyPr/>
          <a:lstStyle/>
          <a:p>
            <a:pPr algn="ctr"/>
            <a:r>
              <a:rPr lang="en-US" sz="2000" i="0">
                <a:solidFill>
                  <a:srgbClr val="000066"/>
                </a:solidFill>
                <a:latin typeface="+mj-lt"/>
              </a:rPr>
              <a:t>NHIỆM VỤ VÀ GIẢI PHÁP NĂM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160E-70F3-4FEF-AD15-F3024E418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52400" y="895350"/>
            <a:ext cx="1512168" cy="1215752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THANH TRA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</a:rPr>
              <a:t>[2]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895350"/>
            <a:ext cx="6768752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1. </a:t>
            </a:r>
            <a:r>
              <a:rPr lang="vi-VN" b="1" dirty="0"/>
              <a:t>Đẩy mạnh thanh tra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quy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pháp</a:t>
            </a:r>
            <a:r>
              <a:rPr lang="en-US" b="1" dirty="0"/>
              <a:t> </a:t>
            </a:r>
            <a:r>
              <a:rPr lang="en-US" b="1" dirty="0" err="1"/>
              <a:t>luật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cung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, 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điện</a:t>
            </a:r>
            <a:r>
              <a:rPr lang="en-US" b="1" dirty="0"/>
              <a:t> </a:t>
            </a:r>
            <a:r>
              <a:rPr lang="en-US" b="1" dirty="0" err="1"/>
              <a:t>tử</a:t>
            </a:r>
            <a:r>
              <a:rPr lang="en-US" b="1" dirty="0"/>
              <a:t>;</a:t>
            </a:r>
            <a:r>
              <a:rPr lang="vi-VN" b="1" dirty="0"/>
              <a:t> quy định của pháp luật về in, xuất bản trên địa bàn tỉnh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1733550"/>
            <a:ext cx="676875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vi-VN" b="1" dirty="0"/>
              <a:t>2. Giải quyết nhanh chóng các đơn thư, khiếu nại theo thẩm quyền.</a:t>
            </a:r>
            <a:endParaRPr lang="en-US" b="1" dirty="0"/>
          </a:p>
        </p:txBody>
      </p:sp>
      <p:sp>
        <p:nvSpPr>
          <p:cNvPr id="9" name="Vertical Scroll 8"/>
          <p:cNvSpPr/>
          <p:nvPr/>
        </p:nvSpPr>
        <p:spPr>
          <a:xfrm>
            <a:off x="137948" y="2647950"/>
            <a:ext cx="1512168" cy="2362200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TỔ CHỨC BỘ MÁY VÀ NHÂN LỰC</a:t>
            </a:r>
          </a:p>
          <a:p>
            <a:pPr algn="ctr"/>
            <a:r>
              <a:rPr lang="en-US" sz="1600" b="1" dirty="0"/>
              <a:t>[4]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12" y="2644973"/>
            <a:ext cx="6840760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1. Rà soát, kiện toàn bộ máy của Sở Thông tin và Truyền thông.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8440" y="3115330"/>
            <a:ext cx="6840760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tx2"/>
                </a:solidFill>
              </a:rPr>
              <a:t>2. Rà soát, xây dựng đội ngũ cán bộ đảm bảo phù hợp trong bối cảnh chuyển đổi số; hoàn thiện tiêu chuẩn chức danh thuộc Sở theo hướng chuyên nghiệp.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3801130"/>
            <a:ext cx="6858000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tx2"/>
                </a:solidFill>
              </a:rPr>
              <a:t>3. Xây dựng trình UBND tỉnh ban hành chức năng nhiệm vụ Trung tâm CNTT&amp;TT; danh mục dịch vụ sự nghiệp công sử dụng NSNN.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4486930"/>
            <a:ext cx="6858000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tx2"/>
                </a:solidFill>
              </a:rPr>
              <a:t>4. Đẩy mạnh ứng dụng chuyển đổi số trong công cuộc cải cách hành chính của tỉnh.</a:t>
            </a:r>
          </a:p>
        </p:txBody>
      </p:sp>
    </p:spTree>
    <p:extLst>
      <p:ext uri="{BB962C8B-B14F-4D97-AF65-F5344CB8AC3E}">
        <p14:creationId xmlns:p14="http://schemas.microsoft.com/office/powerpoint/2010/main" val="21577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35496" y="843558"/>
            <a:ext cx="2753607" cy="43035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-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Tỉnh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ủy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, HĐND, UBND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tỉnh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ban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hành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Nghị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quyết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,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Đề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án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,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Chính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sách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do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Ngành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tham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mưu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.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Đặc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biệt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là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Chính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sách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Hỗ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trợ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truyền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thông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trên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địa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bàn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tỉnh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và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Chính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sách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hỗ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trợ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và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thu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hút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nhân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lực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CNTT.</a:t>
            </a:r>
          </a:p>
        </p:txBody>
      </p:sp>
      <p:sp>
        <p:nvSpPr>
          <p:cNvPr id="7" name="Can 6"/>
          <p:cNvSpPr/>
          <p:nvPr/>
        </p:nvSpPr>
        <p:spPr>
          <a:xfrm>
            <a:off x="2915816" y="895350"/>
            <a:ext cx="3096344" cy="425765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-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Tỉnh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sớm phê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duyệt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Kế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hoạch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chuyển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đổi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số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2023.</a:t>
            </a:r>
          </a:p>
          <a:p>
            <a:pPr lvl="0" algn="ctr"/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-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Tỉnh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vi-VN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phê duyệt Đề án Truyền thông tỉnh Lai Châu. Chuyển từ Truyền thông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“</a:t>
            </a:r>
            <a:r>
              <a:rPr lang="vi-VN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bị động” sang 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“</a:t>
            </a:r>
            <a:r>
              <a:rPr lang="vi-VN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chủ động”: </a:t>
            </a:r>
            <a:r>
              <a:rPr lang="vi-VN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Theo mô hình Truyền thông phát triển (</a:t>
            </a:r>
            <a:r>
              <a:rPr lang="vi-VN">
                <a:solidFill>
                  <a:srgbClr val="FFFF00"/>
                </a:solidFill>
              </a:rPr>
              <a:t>phục vụ phát triển xã hội; tham gia của công chúng</a:t>
            </a:r>
            <a:r>
              <a:rPr lang="vi-VN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)</a:t>
            </a:r>
            <a:r>
              <a:rPr lang="en-US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.</a:t>
            </a:r>
          </a:p>
        </p:txBody>
      </p:sp>
      <p:sp>
        <p:nvSpPr>
          <p:cNvPr id="8" name="Can 7"/>
          <p:cNvSpPr/>
          <p:nvPr/>
        </p:nvSpPr>
        <p:spPr>
          <a:xfrm>
            <a:off x="6228184" y="843558"/>
            <a:ext cx="2808312" cy="430944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- Tăng cường đào tạo chuyên sâu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về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Chuyển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 b="1" err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đổi</a:t>
            </a:r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 số.</a:t>
            </a:r>
          </a:p>
          <a:p>
            <a:pPr algn="ctr"/>
            <a:r>
              <a:rPr lang="en-US" sz="1800" b="1">
                <a:solidFill>
                  <a:srgbClr val="FFFF00"/>
                </a:solidFill>
              </a:rPr>
              <a:t>- </a:t>
            </a:r>
            <a:r>
              <a:rPr lang="en-US" sz="1800" b="1" err="1">
                <a:solidFill>
                  <a:srgbClr val="FFFF00"/>
                </a:solidFill>
              </a:rPr>
              <a:t>Tăng</a:t>
            </a:r>
            <a:r>
              <a:rPr lang="en-US" sz="1800" b="1">
                <a:solidFill>
                  <a:srgbClr val="FFFF00"/>
                </a:solidFill>
              </a:rPr>
              <a:t> </a:t>
            </a:r>
            <a:r>
              <a:rPr lang="en-US" sz="1800" b="1" err="1">
                <a:solidFill>
                  <a:srgbClr val="FFFF00"/>
                </a:solidFill>
              </a:rPr>
              <a:t>kinh</a:t>
            </a:r>
            <a:r>
              <a:rPr lang="en-US" sz="1800" b="1">
                <a:solidFill>
                  <a:srgbClr val="FFFF00"/>
                </a:solidFill>
              </a:rPr>
              <a:t> </a:t>
            </a:r>
            <a:r>
              <a:rPr lang="en-US" sz="1800" b="1" err="1">
                <a:solidFill>
                  <a:srgbClr val="FFFF00"/>
                </a:solidFill>
              </a:rPr>
              <a:t>phí</a:t>
            </a:r>
            <a:r>
              <a:rPr lang="en-US" sz="1800" b="1">
                <a:solidFill>
                  <a:srgbClr val="FFFF00"/>
                </a:solidFill>
              </a:rPr>
              <a:t> </a:t>
            </a:r>
            <a:r>
              <a:rPr lang="en-US" sz="1800" b="1" err="1">
                <a:solidFill>
                  <a:srgbClr val="FFFF00"/>
                </a:solidFill>
              </a:rPr>
              <a:t>cho</a:t>
            </a:r>
            <a:r>
              <a:rPr lang="en-US" sz="1800" b="1">
                <a:solidFill>
                  <a:srgbClr val="FFFF00"/>
                </a:solidFill>
              </a:rPr>
              <a:t> CĐS, TT&amp;TT (</a:t>
            </a:r>
            <a:r>
              <a:rPr lang="en-US" sz="1800" b="1" err="1">
                <a:solidFill>
                  <a:srgbClr val="FFFF00"/>
                </a:solidFill>
              </a:rPr>
              <a:t>kể</a:t>
            </a:r>
            <a:r>
              <a:rPr lang="en-US" sz="1800" b="1">
                <a:solidFill>
                  <a:srgbClr val="FFFF00"/>
                </a:solidFill>
              </a:rPr>
              <a:t> </a:t>
            </a:r>
            <a:r>
              <a:rPr lang="en-US" sz="1800" b="1" err="1">
                <a:solidFill>
                  <a:srgbClr val="FFFF00"/>
                </a:solidFill>
              </a:rPr>
              <a:t>cả</a:t>
            </a:r>
            <a:r>
              <a:rPr lang="en-US" sz="1800" b="1">
                <a:solidFill>
                  <a:srgbClr val="FFFF00"/>
                </a:solidFill>
              </a:rPr>
              <a:t> </a:t>
            </a:r>
            <a:r>
              <a:rPr lang="en-US" sz="1800" b="1" err="1">
                <a:solidFill>
                  <a:srgbClr val="FFFF00"/>
                </a:solidFill>
              </a:rPr>
              <a:t>cấp</a:t>
            </a:r>
            <a:r>
              <a:rPr lang="en-US" sz="1800" b="1">
                <a:solidFill>
                  <a:srgbClr val="FFFF00"/>
                </a:solidFill>
              </a:rPr>
              <a:t> huyện/cấp xã).</a:t>
            </a:r>
          </a:p>
          <a:p>
            <a:pPr lvl="0" algn="ctr"/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- Bổ sung chức năng chuyển đổi số cho Trung tâm CNTT-TT .</a:t>
            </a:r>
          </a:p>
          <a:p>
            <a:pPr lvl="0" algn="ctr"/>
            <a:r>
              <a:rPr lang="en-US" sz="18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- Kéo dài việc thuê dịch vụ CNTT  từ 1 năm lên 2 hoặc 3 năm </a:t>
            </a:r>
            <a:r>
              <a:rPr lang="en-US" sz="1600" b="1">
                <a:solidFill>
                  <a:srgbClr val="FFFF00"/>
                </a:solidFill>
                <a:ea typeface="Playfair Display"/>
                <a:cs typeface="Playfair Display"/>
                <a:sym typeface="Playfair Display"/>
              </a:rPr>
              <a:t>(Khoản 20, Đ3, QĐ 17/QĐ-TTg).</a:t>
            </a:r>
            <a:endParaRPr lang="vi-VN" sz="1800" b="1">
              <a:solidFill>
                <a:srgbClr val="FFFF00"/>
              </a:solidFill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7624" y="85452"/>
            <a:ext cx="37721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ĐỀ XUẤT, KIẾN NGHỊ</a:t>
            </a:r>
          </a:p>
        </p:txBody>
      </p:sp>
    </p:spTree>
    <p:extLst>
      <p:ext uri="{BB962C8B-B14F-4D97-AF65-F5344CB8AC3E}">
        <p14:creationId xmlns:p14="http://schemas.microsoft.com/office/powerpoint/2010/main" val="4367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2177" y="1681520"/>
            <a:ext cx="8852103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" sz="3200" b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KẾT QUẢ NỔI BẬT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" sz="2500" b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NGÀNH THÔNG TIN VÀ TRUYỀN THÔNG TỈNH LAI CHÂU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" sz="2800" b="1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NĂM 2022</a:t>
            </a:r>
            <a:endParaRPr lang="en-US" sz="2800" b="1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0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249660" y="644476"/>
            <a:ext cx="4680520" cy="453065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50" b="1">
              <a:solidFill>
                <a:srgbClr val="CCFF33"/>
              </a:solidFill>
              <a:sym typeface="Playfair Display"/>
            </a:endParaRPr>
          </a:p>
          <a:p>
            <a:pPr lvl="0"/>
            <a:r>
              <a:rPr lang="en-US" sz="1800" b="1">
                <a:solidFill>
                  <a:srgbClr val="CCFF33"/>
                </a:solidFill>
                <a:sym typeface="Playfair Display"/>
              </a:rPr>
              <a:t>1.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Triển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khai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kế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hoạch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chuyển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đổi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số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của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Huyện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đã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ban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hành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.</a:t>
            </a:r>
          </a:p>
          <a:p>
            <a:pPr lvl="0"/>
            <a:r>
              <a:rPr lang="en-US" sz="1800" b="1">
                <a:solidFill>
                  <a:srgbClr val="CCFF33"/>
                </a:solidFill>
                <a:sym typeface="Playfair Display"/>
              </a:rPr>
              <a:t>2.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Củng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cố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đội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ngũ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CCVC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làm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công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tác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quản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lý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và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sự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nghiệp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TT&amp;TT;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ít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nhất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01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chuyên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gia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chuyển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đổi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err="1">
                <a:solidFill>
                  <a:srgbClr val="CCFF33"/>
                </a:solidFill>
                <a:sym typeface="Playfair Display"/>
              </a:rPr>
              <a:t>số</a:t>
            </a:r>
            <a:r>
              <a:rPr lang="en-US" sz="1800" b="1">
                <a:solidFill>
                  <a:srgbClr val="CCFF33"/>
                </a:solidFill>
                <a:sym typeface="Playfair Display"/>
              </a:rPr>
              <a:t>.</a:t>
            </a:r>
          </a:p>
          <a:p>
            <a:r>
              <a:rPr lang="en-US" sz="1800" b="1">
                <a:solidFill>
                  <a:srgbClr val="CCFF33"/>
                </a:solidFill>
                <a:ea typeface="Playfair Display"/>
                <a:cs typeface="Playfair Display"/>
                <a:sym typeface="Playfair Display"/>
              </a:rPr>
              <a:t>3. </a:t>
            </a:r>
            <a:r>
              <a:rPr lang="vi-VN" sz="1800" b="1">
                <a:solidFill>
                  <a:srgbClr val="CCFF33"/>
                </a:solidFill>
              </a:rPr>
              <a:t>Tăng cường </a:t>
            </a:r>
            <a:r>
              <a:rPr lang="en-US" sz="1800" b="1">
                <a:solidFill>
                  <a:srgbClr val="CCFF33"/>
                </a:solidFill>
              </a:rPr>
              <a:t>CSVC </a:t>
            </a:r>
            <a:r>
              <a:rPr lang="vi-VN" sz="1800" b="1">
                <a:solidFill>
                  <a:srgbClr val="CCFF33"/>
                </a:solidFill>
              </a:rPr>
              <a:t>cho hoạt động </a:t>
            </a:r>
            <a:r>
              <a:rPr lang="en-US" sz="1800" b="1">
                <a:solidFill>
                  <a:srgbClr val="CCFF33"/>
                </a:solidFill>
              </a:rPr>
              <a:t>TT&amp;TT </a:t>
            </a:r>
            <a:r>
              <a:rPr lang="vi-VN" sz="1800" b="1">
                <a:solidFill>
                  <a:srgbClr val="CCFF33"/>
                </a:solidFill>
              </a:rPr>
              <a:t>cơ sở tại </a:t>
            </a:r>
            <a:r>
              <a:rPr lang="en-US" sz="1800" b="1" err="1">
                <a:solidFill>
                  <a:srgbClr val="CCFF33"/>
                </a:solidFill>
              </a:rPr>
              <a:t>các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vi-VN" sz="1800" b="1">
                <a:solidFill>
                  <a:srgbClr val="CCFF33"/>
                </a:solidFill>
              </a:rPr>
              <a:t>Chương trình mục tiêu quốc gia</a:t>
            </a:r>
            <a:r>
              <a:rPr lang="en-US" sz="1800" b="1">
                <a:solidFill>
                  <a:srgbClr val="CCFF33"/>
                </a:solidFill>
              </a:rPr>
              <a:t>.</a:t>
            </a:r>
          </a:p>
          <a:p>
            <a:r>
              <a:rPr lang="en-US" sz="1800" b="1">
                <a:solidFill>
                  <a:srgbClr val="CCFF33"/>
                </a:solidFill>
              </a:rPr>
              <a:t>4. </a:t>
            </a:r>
            <a:r>
              <a:rPr lang="en-US" sz="1800" b="1" err="1">
                <a:solidFill>
                  <a:srgbClr val="CCFF33"/>
                </a:solidFill>
              </a:rPr>
              <a:t>Mỗi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Công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dân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là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một</a:t>
            </a:r>
            <a:r>
              <a:rPr lang="en-US" sz="1800" b="1">
                <a:solidFill>
                  <a:srgbClr val="CCFF33"/>
                </a:solidFill>
              </a:rPr>
              <a:t> “</a:t>
            </a:r>
            <a:r>
              <a:rPr lang="en-US" sz="1800" b="1" err="1">
                <a:solidFill>
                  <a:srgbClr val="CCFF33"/>
                </a:solidFill>
              </a:rPr>
              <a:t>Phóng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viên</a:t>
            </a:r>
            <a:r>
              <a:rPr lang="en-US" sz="1800" b="1">
                <a:solidFill>
                  <a:srgbClr val="CCFF33"/>
                </a:solidFill>
              </a:rPr>
              <a:t>”, </a:t>
            </a:r>
            <a:r>
              <a:rPr lang="en-US" sz="1800" b="1" err="1">
                <a:solidFill>
                  <a:srgbClr val="CCFF33"/>
                </a:solidFill>
              </a:rPr>
              <a:t>mỗi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gia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đình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là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một</a:t>
            </a:r>
            <a:r>
              <a:rPr lang="en-US" sz="1800" b="1">
                <a:solidFill>
                  <a:srgbClr val="CCFF33"/>
                </a:solidFill>
              </a:rPr>
              <a:t> “</a:t>
            </a:r>
            <a:r>
              <a:rPr lang="en-US" sz="1800" b="1" err="1">
                <a:solidFill>
                  <a:srgbClr val="CCFF33"/>
                </a:solidFill>
              </a:rPr>
              <a:t>Đài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truyền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hình</a:t>
            </a:r>
            <a:r>
              <a:rPr lang="en-US" sz="1800" b="1">
                <a:solidFill>
                  <a:srgbClr val="CCFF33"/>
                </a:solidFill>
              </a:rPr>
              <a:t>” </a:t>
            </a:r>
            <a:r>
              <a:rPr lang="en-US" sz="1800" b="1" err="1">
                <a:solidFill>
                  <a:srgbClr val="CCFF33"/>
                </a:solidFill>
              </a:rPr>
              <a:t>gắn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với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Tổ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Công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nghệ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số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cộng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đồng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trên</a:t>
            </a:r>
            <a:r>
              <a:rPr lang="en-US" sz="1800" b="1">
                <a:solidFill>
                  <a:srgbClr val="CCFF33"/>
                </a:solidFill>
              </a:rPr>
              <a:t> </a:t>
            </a:r>
            <a:r>
              <a:rPr lang="en-US" sz="1800" b="1" err="1">
                <a:solidFill>
                  <a:srgbClr val="CCFF33"/>
                </a:solidFill>
              </a:rPr>
              <a:t>Mạng</a:t>
            </a:r>
            <a:r>
              <a:rPr lang="en-US" sz="1800" b="1">
                <a:solidFill>
                  <a:srgbClr val="CCFF33"/>
                </a:solidFill>
              </a:rPr>
              <a:t> XH.</a:t>
            </a:r>
            <a:endParaRPr lang="en-US" sz="1800" b="1">
              <a:solidFill>
                <a:srgbClr val="CCFF33"/>
              </a:solidFill>
              <a:sym typeface="Playfair Displa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7624" y="85452"/>
            <a:ext cx="37721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ĐỀ XUẤT, KIẾN NGHỊ</a:t>
            </a:r>
          </a:p>
        </p:txBody>
      </p:sp>
      <p:sp>
        <p:nvSpPr>
          <p:cNvPr id="6" name="Can 5"/>
          <p:cNvSpPr/>
          <p:nvPr/>
        </p:nvSpPr>
        <p:spPr>
          <a:xfrm>
            <a:off x="5148064" y="777404"/>
            <a:ext cx="3744416" cy="424261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Playfair Display"/>
              </a:rPr>
              <a:t>DOANH NGHIỆP VIỄN THÔNG [1]:</a:t>
            </a:r>
            <a:endParaRPr lang="en-US" b="1" dirty="0">
              <a:solidFill>
                <a:srgbClr val="00B050"/>
              </a:solidFill>
              <a:sym typeface="Playfair Display"/>
            </a:endParaRPr>
          </a:p>
          <a:p>
            <a:pPr lvl="0" algn="ctr"/>
            <a:endParaRPr lang="en-US" sz="2400" b="1" dirty="0">
              <a:solidFill>
                <a:srgbClr val="CCFF33"/>
              </a:solidFill>
              <a:sym typeface="Playfair Display"/>
            </a:endParaRPr>
          </a:p>
          <a:p>
            <a:pPr lvl="0">
              <a:lnSpc>
                <a:spcPct val="150000"/>
              </a:lnSpc>
            </a:pP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Đề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xuất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lên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tập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đoàn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chủ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quản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và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các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đơn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vị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liên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quan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phủ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sóng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di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động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và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Internet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tới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các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bản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/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vùng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trên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địa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bàn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tỉnh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Lai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Châu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chưa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có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sóng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di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động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,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chưa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</a:t>
            </a:r>
            <a:r>
              <a:rPr lang="en-US" sz="1800" b="1" dirty="0" err="1">
                <a:solidFill>
                  <a:srgbClr val="CCFF33"/>
                </a:solidFill>
                <a:sym typeface="Playfair Display"/>
              </a:rPr>
              <a:t>có</a:t>
            </a:r>
            <a:r>
              <a:rPr lang="en-US" sz="1800" b="1" dirty="0">
                <a:solidFill>
                  <a:srgbClr val="CCFF33"/>
                </a:solidFill>
                <a:sym typeface="Playfair Display"/>
              </a:rPr>
              <a:t> Internet./.</a:t>
            </a:r>
          </a:p>
          <a:p>
            <a:pPr lvl="0">
              <a:lnSpc>
                <a:spcPct val="150000"/>
              </a:lnSpc>
            </a:pPr>
            <a:endParaRPr lang="en-US" sz="1800" b="1" dirty="0">
              <a:solidFill>
                <a:srgbClr val="CCFF33"/>
              </a:solidFill>
              <a:sym typeface="Playfair Display"/>
            </a:endParaRPr>
          </a:p>
          <a:p>
            <a:pPr lvl="0">
              <a:lnSpc>
                <a:spcPct val="150000"/>
              </a:lnSpc>
            </a:pPr>
            <a:endParaRPr lang="en-US" sz="1800" b="1" dirty="0">
              <a:solidFill>
                <a:srgbClr val="CCFF33"/>
              </a:solidFill>
              <a:sym typeface="Playfair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D48C6-DDB9-FAC0-A9AF-C156811D8C79}"/>
              </a:ext>
            </a:extLst>
          </p:cNvPr>
          <p:cNvSpPr txBox="1"/>
          <p:nvPr/>
        </p:nvSpPr>
        <p:spPr>
          <a:xfrm>
            <a:off x="249660" y="98757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2000" b="1">
                <a:solidFill>
                  <a:srgbClr val="CCFF33"/>
                </a:solidFill>
                <a:sym typeface="Playfair Display"/>
              </a:rPr>
              <a:t>HUYỆN/THÀNH PHỐ</a:t>
            </a:r>
            <a:r>
              <a:rPr lang="en-US" sz="2000" b="1">
                <a:solidFill>
                  <a:srgbClr val="CCFF33"/>
                </a:solidFill>
                <a:sym typeface="Playfair Display"/>
              </a:rPr>
              <a:t> [4]</a:t>
            </a:r>
          </a:p>
        </p:txBody>
      </p:sp>
    </p:spTree>
    <p:extLst>
      <p:ext uri="{BB962C8B-B14F-4D97-AF65-F5344CB8AC3E}">
        <p14:creationId xmlns:p14="http://schemas.microsoft.com/office/powerpoint/2010/main" val="7318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ctrTitle" idx="4294967295"/>
          </p:nvPr>
        </p:nvSpPr>
        <p:spPr>
          <a:xfrm>
            <a:off x="685800" y="531330"/>
            <a:ext cx="7772400" cy="9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Thanks!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04" name="Google Shape;304;p39"/>
          <p:cNvSpPr txBox="1">
            <a:spLocks noGrp="1"/>
          </p:cNvSpPr>
          <p:nvPr>
            <p:ph type="subTitle" idx="4294967295"/>
          </p:nvPr>
        </p:nvSpPr>
        <p:spPr>
          <a:xfrm>
            <a:off x="685800" y="2067694"/>
            <a:ext cx="7772400" cy="2088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b="1" dirty="0" err="1">
                <a:solidFill>
                  <a:srgbClr val="00B050"/>
                </a:solidFill>
              </a:rPr>
              <a:t>Sức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khỏe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mới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là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sự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giàu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có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thực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sự</a:t>
            </a:r>
            <a:r>
              <a:rPr lang="en-US" sz="2000" b="1" dirty="0">
                <a:solidFill>
                  <a:srgbClr val="00B050"/>
                </a:solidFill>
              </a:rPr>
              <a:t>, </a:t>
            </a:r>
            <a:r>
              <a:rPr lang="en-US" sz="2000" b="1" dirty="0" err="1">
                <a:solidFill>
                  <a:srgbClr val="00B050"/>
                </a:solidFill>
              </a:rPr>
              <a:t>không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phải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vàng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và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bạc</a:t>
            </a:r>
            <a:r>
              <a:rPr lang="en" sz="2000" b="1" dirty="0">
                <a:solidFill>
                  <a:srgbClr val="00B050"/>
                </a:solidFill>
              </a:rPr>
              <a:t>?</a:t>
            </a:r>
          </a:p>
          <a:p>
            <a:pPr marL="0" lvl="0" indent="0" algn="ctr">
              <a:buNone/>
            </a:pPr>
            <a:r>
              <a:rPr lang="en" sz="3600" b="1" dirty="0">
                <a:solidFill>
                  <a:srgbClr val="ECC1C8"/>
                </a:solidFill>
              </a:rPr>
              <a:t>   </a:t>
            </a:r>
            <a:r>
              <a:rPr lang="en" sz="3600" b="1" dirty="0">
                <a:solidFill>
                  <a:srgbClr val="0000CC"/>
                </a:solidFill>
              </a:rPr>
              <a:t>Chúc Hội nghị sức khỏe</a:t>
            </a:r>
            <a:r>
              <a:rPr lang="vi-VN" sz="3600" b="1" dirty="0">
                <a:solidFill>
                  <a:srgbClr val="0000CC"/>
                </a:solidFill>
              </a:rPr>
              <a:t>, thành công!</a:t>
            </a:r>
            <a:endParaRPr sz="3600" b="1">
              <a:solidFill>
                <a:srgbClr val="0000CC"/>
              </a:solidFill>
            </a:endParaRPr>
          </a:p>
        </p:txBody>
      </p:sp>
      <p:sp>
        <p:nvSpPr>
          <p:cNvPr id="306" name="Google Shape;306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pic>
        <p:nvPicPr>
          <p:cNvPr id="2052" name="Picture 4" descr="Text gif. The words &quot;thank you,&quot; in red, orange, yellow and pink letters, stretch larger and smaller against a white background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93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1600200" y="4178300"/>
            <a:ext cx="7315200" cy="514350"/>
          </a:xfrm>
        </p:spPr>
        <p:txBody>
          <a:bodyPr/>
          <a:lstStyle/>
          <a:p>
            <a:pPr algn="r" eaLnBrk="1" hangingPunct="1"/>
            <a:r>
              <a:rPr lang="en-US" sz="2400" b="1" i="1">
                <a:solidFill>
                  <a:srgbClr val="FFFF00"/>
                </a:solidFill>
              </a:rPr>
              <a:t>Lai </a:t>
            </a:r>
            <a:r>
              <a:rPr lang="en-US" sz="2400" b="1" i="1" err="1">
                <a:solidFill>
                  <a:srgbClr val="FFFF00"/>
                </a:solidFill>
              </a:rPr>
              <a:t>Châu</a:t>
            </a:r>
            <a:r>
              <a:rPr lang="en-US" sz="2400" b="1" i="1">
                <a:solidFill>
                  <a:srgbClr val="FFFF00"/>
                </a:solidFill>
              </a:rPr>
              <a:t>, </a:t>
            </a:r>
            <a:r>
              <a:rPr lang="en-US" sz="2400" b="1" i="1" err="1">
                <a:solidFill>
                  <a:srgbClr val="FFFF00"/>
                </a:solidFill>
              </a:rPr>
              <a:t>ngày</a:t>
            </a:r>
            <a:r>
              <a:rPr lang="en-US" sz="2400" b="1" i="1">
                <a:solidFill>
                  <a:srgbClr val="FFFF00"/>
                </a:solidFill>
              </a:rPr>
              <a:t> 30 </a:t>
            </a:r>
            <a:r>
              <a:rPr lang="en-US" sz="2400" b="1" i="1" err="1">
                <a:solidFill>
                  <a:srgbClr val="FFFF00"/>
                </a:solidFill>
              </a:rPr>
              <a:t>tháng</a:t>
            </a:r>
            <a:r>
              <a:rPr lang="en-US" sz="2400" b="1" i="1">
                <a:solidFill>
                  <a:srgbClr val="FFFF00"/>
                </a:solidFill>
              </a:rPr>
              <a:t> 12 n</a:t>
            </a:r>
            <a:r>
              <a:rPr lang="vi-VN" sz="2400" b="1" i="1">
                <a:solidFill>
                  <a:srgbClr val="FFFF00"/>
                </a:solidFill>
              </a:rPr>
              <a:t>ă</a:t>
            </a:r>
            <a:r>
              <a:rPr lang="en-US" sz="2400" b="1" i="1">
                <a:solidFill>
                  <a:srgbClr val="FFFF00"/>
                </a:solidFill>
              </a:rPr>
              <a:t>m 2022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08660"/>
              </p:ext>
            </p:extLst>
          </p:nvPr>
        </p:nvGraphicFramePr>
        <p:xfrm>
          <a:off x="-15875" y="57150"/>
          <a:ext cx="9128125" cy="582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2846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UBND TỈNH</a:t>
                      </a:r>
                      <a:r>
                        <a:rPr lang="en-US" sz="1600" b="1" baseline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LAI CHÂU                                   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SỞ</a:t>
                      </a:r>
                      <a:r>
                        <a:rPr lang="en-US" sz="1600" b="1" baseline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THÔNG TIN VÀ TRUYỀN THÔNG                                             </a:t>
                      </a:r>
                      <a:endParaRPr lang="en-US" sz="1600" b="1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34248" marB="3424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822841" y="590550"/>
            <a:ext cx="1524000" cy="119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46300" y="1022350"/>
            <a:ext cx="53340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9600" b="1" kern="120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+mn-ea"/>
                <a:cs typeface="Arial" charset="0"/>
              </a:rPr>
              <a:t>HỘI NGHỊ</a:t>
            </a:r>
            <a:endParaRPr lang="en-US" sz="5400" b="1" kern="120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2759318"/>
            <a:ext cx="9144000" cy="8925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600" b="1" kern="12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TỔNG KẾT NGÀNH THÔNG TIN VÀ TRUYỀN THÔNG NĂM 2022</a:t>
            </a:r>
          </a:p>
          <a:p>
            <a:pPr algn="ctr">
              <a:buClrTx/>
              <a:buFontTx/>
              <a:buNone/>
              <a:defRPr/>
            </a:pPr>
            <a:r>
              <a:rPr lang="en-US" sz="2600" b="1" kern="12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TRIỂN KHAI NHIỆM VỤ NĂM 2023</a:t>
            </a:r>
            <a:endParaRPr lang="en-US" sz="2600" b="1" kern="12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6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5656" y="-116210"/>
            <a:ext cx="6400800" cy="544736"/>
          </a:xfrm>
        </p:spPr>
        <p:txBody>
          <a:bodyPr/>
          <a:lstStyle/>
          <a:p>
            <a:r>
              <a:rPr lang="en-US" sz="2400" b="1">
                <a:solidFill>
                  <a:srgbClr val="0000CC"/>
                </a:solidFill>
              </a:rPr>
              <a:t>1. CÔNG TÁC THAM MƯU</a:t>
            </a:r>
          </a:p>
        </p:txBody>
      </p:sp>
      <p:sp>
        <p:nvSpPr>
          <p:cNvPr id="25" name="Flowchart: Magnetic Disk 24"/>
          <p:cNvSpPr/>
          <p:nvPr/>
        </p:nvSpPr>
        <p:spPr>
          <a:xfrm>
            <a:off x="-87312" y="3388568"/>
            <a:ext cx="3211512" cy="17034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+mj-lt"/>
              </a:rPr>
              <a:t>Là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sự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quan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tâm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của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Tỉnh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về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vai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trò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của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Chuyển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đổi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số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trong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phát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triển</a:t>
            </a:r>
            <a:r>
              <a:rPr lang="en-US" b="1" dirty="0">
                <a:latin typeface="+mj-lt"/>
              </a:rPr>
              <a:t> KT-XH-QP-AN.</a:t>
            </a:r>
          </a:p>
          <a:p>
            <a:pPr algn="ctr"/>
            <a:r>
              <a:rPr lang="en-US" b="1" dirty="0" err="1">
                <a:latin typeface="+mj-lt"/>
              </a:rPr>
              <a:t>Xác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định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quan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điểm</a:t>
            </a:r>
            <a:r>
              <a:rPr lang="en-US" b="1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mục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tiêu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rõ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ràng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để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Ngành</a:t>
            </a:r>
            <a:r>
              <a:rPr lang="en-US" b="1" dirty="0">
                <a:latin typeface="+mj-lt"/>
              </a:rPr>
              <a:t> TT&amp;TT </a:t>
            </a:r>
            <a:r>
              <a:rPr lang="en-US" b="1" dirty="0" err="1">
                <a:latin typeface="+mj-lt"/>
              </a:rPr>
              <a:t>tham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mưu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và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thực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hiện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đến</a:t>
            </a:r>
            <a:r>
              <a:rPr lang="en-US" b="1" dirty="0">
                <a:latin typeface="+mj-lt"/>
              </a:rPr>
              <a:t> 2030</a:t>
            </a:r>
          </a:p>
        </p:txBody>
      </p:sp>
      <p:sp>
        <p:nvSpPr>
          <p:cNvPr id="26" name="Horizontal Scroll 25"/>
          <p:cNvSpPr/>
          <p:nvPr/>
        </p:nvSpPr>
        <p:spPr>
          <a:xfrm>
            <a:off x="76200" y="438150"/>
            <a:ext cx="1657672" cy="3082404"/>
          </a:xfrm>
          <a:prstGeom prst="horizontalScrol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Nghị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quyết</a:t>
            </a:r>
            <a:r>
              <a:rPr lang="en-US" b="1" dirty="0">
                <a:solidFill>
                  <a:srgbClr val="FFFF00"/>
                </a:solidFill>
              </a:rPr>
              <a:t> 09-NQ/TU </a:t>
            </a:r>
            <a:r>
              <a:rPr lang="en-US" b="1" dirty="0" err="1">
                <a:solidFill>
                  <a:srgbClr val="FFFF00"/>
                </a:solidFill>
              </a:rPr>
              <a:t>ngày</a:t>
            </a:r>
            <a:r>
              <a:rPr lang="en-US" b="1" dirty="0">
                <a:solidFill>
                  <a:srgbClr val="FFFF00"/>
                </a:solidFill>
              </a:rPr>
              <a:t> 25/02/2022 </a:t>
            </a:r>
            <a:r>
              <a:rPr lang="en-US" b="1" dirty="0" err="1">
                <a:solidFill>
                  <a:srgbClr val="FFFF00"/>
                </a:solidFill>
              </a:rPr>
              <a:t>của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Tỉnh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ủy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về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chương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trình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chuyển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đổi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số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tỉnh</a:t>
            </a:r>
            <a:r>
              <a:rPr lang="en-US" b="1" dirty="0">
                <a:solidFill>
                  <a:srgbClr val="FFFF00"/>
                </a:solidFill>
              </a:rPr>
              <a:t> Lai </a:t>
            </a:r>
            <a:r>
              <a:rPr lang="en-US" b="1" dirty="0" err="1">
                <a:solidFill>
                  <a:srgbClr val="FFFF00"/>
                </a:solidFill>
              </a:rPr>
              <a:t>Châu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giai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đoạn</a:t>
            </a:r>
            <a:r>
              <a:rPr lang="en-US" b="1" dirty="0">
                <a:solidFill>
                  <a:srgbClr val="FFFF00"/>
                </a:solidFill>
              </a:rPr>
              <a:t> 2021-2025, </a:t>
            </a:r>
            <a:r>
              <a:rPr lang="en-US" b="1" dirty="0" err="1">
                <a:solidFill>
                  <a:srgbClr val="FFFF00"/>
                </a:solidFill>
              </a:rPr>
              <a:t>định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hướng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đến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năm</a:t>
            </a:r>
            <a:r>
              <a:rPr lang="en-US" b="1" dirty="0">
                <a:solidFill>
                  <a:srgbClr val="FFFF00"/>
                </a:solidFill>
              </a:rPr>
              <a:t> 2030</a:t>
            </a:r>
          </a:p>
        </p:txBody>
      </p:sp>
      <p:sp>
        <p:nvSpPr>
          <p:cNvPr id="28" name="Flowchart: Magnetic Disk 27"/>
          <p:cNvSpPr/>
          <p:nvPr/>
        </p:nvSpPr>
        <p:spPr>
          <a:xfrm>
            <a:off x="3275484" y="3414638"/>
            <a:ext cx="2134716" cy="17034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latin typeface="+mj-lt"/>
              </a:rPr>
              <a:t>Làm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căn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cứ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để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Ngành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thực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hiện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với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các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giải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pháp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và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nguồn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lực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rất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rõ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ràng</a:t>
            </a:r>
            <a:r>
              <a:rPr lang="en-US" b="1">
                <a:latin typeface="+mj-lt"/>
              </a:rPr>
              <a:t>.</a:t>
            </a:r>
          </a:p>
        </p:txBody>
      </p:sp>
      <p:sp>
        <p:nvSpPr>
          <p:cNvPr id="29" name="Horizontal Scroll 28"/>
          <p:cNvSpPr/>
          <p:nvPr/>
        </p:nvSpPr>
        <p:spPr>
          <a:xfrm>
            <a:off x="3505200" y="590550"/>
            <a:ext cx="1905000" cy="29300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Quyết định 983/QĐ-UBND ngày 04</a:t>
            </a:r>
            <a:r>
              <a:rPr lang="en-US" b="1"/>
              <a:t>/</a:t>
            </a:r>
            <a:r>
              <a:rPr lang="vi-VN" b="1"/>
              <a:t>8</a:t>
            </a:r>
            <a:r>
              <a:rPr lang="en-US" b="1"/>
              <a:t>/</a:t>
            </a:r>
            <a:r>
              <a:rPr lang="vi-VN" b="1"/>
              <a:t>2022 của </a:t>
            </a:r>
            <a:r>
              <a:rPr lang="en-US" b="1"/>
              <a:t>UBND</a:t>
            </a:r>
            <a:r>
              <a:rPr lang="vi-VN" b="1"/>
              <a:t> tỉnh phê duyệt Đề án Chuyển đổi số tỉnh Lai Châu đến năm 2025, định hướng đến năm 2030</a:t>
            </a:r>
            <a:endParaRPr lang="en-US" b="1"/>
          </a:p>
        </p:txBody>
      </p:sp>
      <p:sp>
        <p:nvSpPr>
          <p:cNvPr id="30" name="Flowchart: Magnetic Disk 29"/>
          <p:cNvSpPr/>
          <p:nvPr/>
        </p:nvSpPr>
        <p:spPr>
          <a:xfrm>
            <a:off x="5410200" y="3291830"/>
            <a:ext cx="1846684" cy="17034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latin typeface="+mj-lt"/>
              </a:rPr>
              <a:t>Làm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căn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cứ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để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chuyển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cơ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chế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Nhuận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bút</a:t>
            </a:r>
            <a:r>
              <a:rPr lang="en-US" b="1">
                <a:latin typeface="+mj-lt"/>
              </a:rPr>
              <a:t> sang </a:t>
            </a:r>
            <a:r>
              <a:rPr lang="en-US" b="1" err="1">
                <a:latin typeface="+mj-lt"/>
              </a:rPr>
              <a:t>cơ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chế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Giá</a:t>
            </a:r>
            <a:r>
              <a:rPr lang="en-US" b="1">
                <a:latin typeface="+mj-lt"/>
              </a:rPr>
              <a:t>/</a:t>
            </a:r>
            <a:r>
              <a:rPr lang="en-US" b="1" err="1">
                <a:latin typeface="+mj-lt"/>
              </a:rPr>
              <a:t>Đặt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hàng</a:t>
            </a:r>
            <a:endParaRPr lang="en-US" b="1">
              <a:latin typeface="+mj-lt"/>
            </a:endParaRPr>
          </a:p>
        </p:txBody>
      </p:sp>
      <p:sp>
        <p:nvSpPr>
          <p:cNvPr id="31" name="Horizontal Scroll 30"/>
          <p:cNvSpPr/>
          <p:nvPr/>
        </p:nvSpPr>
        <p:spPr>
          <a:xfrm>
            <a:off x="5633988" y="517426"/>
            <a:ext cx="1605012" cy="288032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 Quyết định 43/2022/QĐ-UBND ngày 07/11/2022 Quy định định mức </a:t>
            </a:r>
            <a:r>
              <a:rPr lang="en-US" b="1"/>
              <a:t>KT-KT </a:t>
            </a:r>
            <a:r>
              <a:rPr lang="vi-VN" b="1"/>
              <a:t>về sản xuất chương trình phát thanh, truyền hình</a:t>
            </a:r>
            <a:endParaRPr lang="en-US" b="1"/>
          </a:p>
        </p:txBody>
      </p:sp>
      <p:sp>
        <p:nvSpPr>
          <p:cNvPr id="32" name="Flowchart: Magnetic Disk 31"/>
          <p:cNvSpPr/>
          <p:nvPr/>
        </p:nvSpPr>
        <p:spPr>
          <a:xfrm>
            <a:off x="7236296" y="3257922"/>
            <a:ext cx="1846684" cy="17034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latin typeface="+mj-lt"/>
              </a:rPr>
              <a:t>Làm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cơ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sở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để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phân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bổ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máy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tính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bảng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tới</a:t>
            </a:r>
            <a:r>
              <a:rPr lang="en-US" b="1">
                <a:latin typeface="+mj-lt"/>
              </a:rPr>
              <a:t> </a:t>
            </a:r>
            <a:r>
              <a:rPr lang="en-US" b="1" err="1"/>
              <a:t>hộ</a:t>
            </a:r>
            <a:r>
              <a:rPr lang="en-US" b="1"/>
              <a:t> </a:t>
            </a:r>
            <a:r>
              <a:rPr lang="en-US" b="1" err="1"/>
              <a:t>nghèo</a:t>
            </a:r>
            <a:r>
              <a:rPr lang="en-US" b="1"/>
              <a:t>, </a:t>
            </a:r>
            <a:r>
              <a:rPr lang="en-US" b="1" err="1"/>
              <a:t>cận</a:t>
            </a:r>
            <a:r>
              <a:rPr lang="en-US" b="1"/>
              <a:t> </a:t>
            </a:r>
            <a:r>
              <a:rPr lang="en-US" b="1" err="1"/>
              <a:t>nghèo</a:t>
            </a:r>
            <a:r>
              <a:rPr lang="en-US" b="1"/>
              <a:t> </a:t>
            </a:r>
            <a:r>
              <a:rPr lang="en-US" b="1" err="1"/>
              <a:t>thuộc</a:t>
            </a:r>
            <a:r>
              <a:rPr lang="en-US" b="1"/>
              <a:t> </a:t>
            </a:r>
            <a:r>
              <a:rPr lang="en-US" b="1" err="1"/>
              <a:t>chương</a:t>
            </a:r>
            <a:r>
              <a:rPr lang="en-US" b="1"/>
              <a:t> </a:t>
            </a:r>
            <a:r>
              <a:rPr lang="en-US" b="1" err="1"/>
              <a:t>trình</a:t>
            </a:r>
            <a:r>
              <a:rPr lang="en-US" b="1"/>
              <a:t> </a:t>
            </a:r>
            <a:r>
              <a:rPr lang="en-US" b="1" err="1"/>
              <a:t>viễn</a:t>
            </a:r>
            <a:r>
              <a:rPr lang="en-US" b="1"/>
              <a:t> </a:t>
            </a:r>
            <a:r>
              <a:rPr lang="en-US" b="1" err="1"/>
              <a:t>thông</a:t>
            </a:r>
            <a:r>
              <a:rPr lang="en-US" b="1"/>
              <a:t> </a:t>
            </a:r>
            <a:r>
              <a:rPr lang="en-US" b="1" err="1"/>
              <a:t>công</a:t>
            </a:r>
            <a:r>
              <a:rPr lang="en-US" b="1"/>
              <a:t> </a:t>
            </a:r>
            <a:r>
              <a:rPr lang="en-US" b="1" err="1"/>
              <a:t>ích</a:t>
            </a:r>
            <a:endParaRPr lang="en-US" b="1">
              <a:latin typeface="+mj-lt"/>
            </a:endParaRPr>
          </a:p>
        </p:txBody>
      </p:sp>
      <p:sp>
        <p:nvSpPr>
          <p:cNvPr id="33" name="Horizontal Scroll 32"/>
          <p:cNvSpPr/>
          <p:nvPr/>
        </p:nvSpPr>
        <p:spPr>
          <a:xfrm>
            <a:off x="7308304" y="483518"/>
            <a:ext cx="1605012" cy="288032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 Quyết định 4</a:t>
            </a:r>
            <a:r>
              <a:rPr lang="en-US" b="1"/>
              <a:t>2</a:t>
            </a:r>
            <a:r>
              <a:rPr lang="vi-VN" b="1"/>
              <a:t>/2022/QĐ-UBND ngày 07/11/2022 Quy định </a:t>
            </a:r>
            <a:r>
              <a:rPr lang="en-US" b="1" err="1"/>
              <a:t>tiêu</a:t>
            </a:r>
            <a:r>
              <a:rPr lang="en-US" b="1"/>
              <a:t> </a:t>
            </a:r>
            <a:r>
              <a:rPr lang="en-US" b="1" err="1"/>
              <a:t>chí</a:t>
            </a:r>
            <a:r>
              <a:rPr lang="en-US" b="1"/>
              <a:t>, </a:t>
            </a:r>
            <a:r>
              <a:rPr lang="en-US" b="1" err="1"/>
              <a:t>cách</a:t>
            </a:r>
            <a:r>
              <a:rPr lang="en-US" b="1"/>
              <a:t> </a:t>
            </a:r>
            <a:r>
              <a:rPr lang="en-US" b="1" err="1"/>
              <a:t>phân</a:t>
            </a:r>
            <a:r>
              <a:rPr lang="en-US" b="1"/>
              <a:t> </a:t>
            </a:r>
            <a:r>
              <a:rPr lang="en-US" b="1" err="1"/>
              <a:t>bổ</a:t>
            </a:r>
            <a:r>
              <a:rPr lang="en-US" b="1"/>
              <a:t> </a:t>
            </a:r>
            <a:r>
              <a:rPr lang="en-US" b="1" err="1"/>
              <a:t>máy</a:t>
            </a:r>
            <a:r>
              <a:rPr lang="en-US" b="1"/>
              <a:t> </a:t>
            </a:r>
            <a:r>
              <a:rPr lang="en-US" b="1" err="1"/>
              <a:t>tính</a:t>
            </a:r>
            <a:r>
              <a:rPr lang="en-US" b="1"/>
              <a:t> </a:t>
            </a:r>
            <a:r>
              <a:rPr lang="en-US" b="1" err="1"/>
              <a:t>bảng</a:t>
            </a:r>
            <a:r>
              <a:rPr lang="en-US" b="1"/>
              <a:t> </a:t>
            </a:r>
            <a:r>
              <a:rPr lang="en-US" b="1" err="1"/>
              <a:t>đến</a:t>
            </a:r>
            <a:r>
              <a:rPr lang="en-US" b="1"/>
              <a:t> </a:t>
            </a:r>
            <a:r>
              <a:rPr lang="en-US" b="1" err="1"/>
              <a:t>năm</a:t>
            </a:r>
            <a:r>
              <a:rPr lang="en-US" b="1"/>
              <a:t> 2025 </a:t>
            </a:r>
            <a:r>
              <a:rPr lang="en-US" b="1" err="1"/>
              <a:t>trên</a:t>
            </a:r>
            <a:r>
              <a:rPr lang="en-US" b="1"/>
              <a:t> </a:t>
            </a:r>
            <a:r>
              <a:rPr lang="en-US" b="1" err="1"/>
              <a:t>địa</a:t>
            </a:r>
            <a:r>
              <a:rPr lang="en-US" b="1"/>
              <a:t> </a:t>
            </a:r>
            <a:r>
              <a:rPr lang="en-US" b="1" err="1"/>
              <a:t>bàn</a:t>
            </a:r>
            <a:r>
              <a:rPr lang="en-US" b="1"/>
              <a:t> </a:t>
            </a:r>
            <a:r>
              <a:rPr lang="en-US" b="1" err="1"/>
              <a:t>tỉnh</a:t>
            </a:r>
            <a:endParaRPr lang="en-US" b="1"/>
          </a:p>
        </p:txBody>
      </p:sp>
      <p:sp>
        <p:nvSpPr>
          <p:cNvPr id="12" name="Horizontal Scroll 11"/>
          <p:cNvSpPr/>
          <p:nvPr/>
        </p:nvSpPr>
        <p:spPr>
          <a:xfrm>
            <a:off x="1776845" y="361949"/>
            <a:ext cx="1447800" cy="3238267"/>
          </a:xfrm>
          <a:prstGeom prst="horizontalScrol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Nghị</a:t>
            </a:r>
            <a:r>
              <a:rPr lang="en-US" b="1" dirty="0"/>
              <a:t> </a:t>
            </a:r>
            <a:r>
              <a:rPr lang="en-US" b="1" dirty="0" err="1"/>
              <a:t>quyết</a:t>
            </a:r>
            <a:r>
              <a:rPr lang="en-US" b="1" dirty="0"/>
              <a:t> 20/2022/NQ-HĐND </a:t>
            </a:r>
            <a:r>
              <a:rPr lang="en-US" b="1" dirty="0" err="1"/>
              <a:t>ngày</a:t>
            </a:r>
            <a:r>
              <a:rPr lang="en-US" b="1" dirty="0"/>
              <a:t> 20/7/2022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vi-VN" b="1" dirty="0"/>
              <a:t>HĐND </a:t>
            </a:r>
            <a:r>
              <a:rPr lang="en-US" b="1" dirty="0" err="1"/>
              <a:t>tỉnh</a:t>
            </a:r>
            <a:r>
              <a:rPr lang="en-US" b="1" dirty="0"/>
              <a:t> </a:t>
            </a:r>
            <a:r>
              <a:rPr lang="en-US" b="1" dirty="0" err="1"/>
              <a:t>quy</a:t>
            </a:r>
            <a:r>
              <a:rPr lang="en-US" b="1" dirty="0"/>
              <a:t> </a:t>
            </a: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mức</a:t>
            </a:r>
            <a:r>
              <a:rPr lang="en-US" b="1" dirty="0"/>
              <a:t> </a:t>
            </a:r>
            <a:r>
              <a:rPr lang="en-US" b="1" dirty="0" err="1"/>
              <a:t>thù</a:t>
            </a:r>
            <a:r>
              <a:rPr lang="en-US" b="1" dirty="0"/>
              <a:t> </a:t>
            </a:r>
            <a:r>
              <a:rPr lang="en-US" b="1" dirty="0" err="1"/>
              <a:t>lao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đọc</a:t>
            </a:r>
            <a:r>
              <a:rPr lang="en-US" b="1" dirty="0"/>
              <a:t>, </a:t>
            </a:r>
            <a:r>
              <a:rPr lang="en-US" b="1" dirty="0" err="1"/>
              <a:t>nghe</a:t>
            </a:r>
            <a:r>
              <a:rPr lang="en-US" b="1" dirty="0"/>
              <a:t>, </a:t>
            </a:r>
            <a:r>
              <a:rPr lang="en-US" b="1" dirty="0" err="1"/>
              <a:t>xem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kiểm</a:t>
            </a:r>
            <a:r>
              <a:rPr lang="en-US" b="1" dirty="0"/>
              <a:t> </a:t>
            </a:r>
            <a:r>
              <a:rPr lang="en-US" b="1" dirty="0" err="1"/>
              <a:t>tra</a:t>
            </a:r>
            <a:r>
              <a:rPr lang="en-US" b="1" dirty="0"/>
              <a:t> </a:t>
            </a:r>
            <a:r>
              <a:rPr lang="en-US" b="1" dirty="0" err="1"/>
              <a:t>lưu</a:t>
            </a:r>
            <a:r>
              <a:rPr lang="en-US" b="1" dirty="0"/>
              <a:t> </a:t>
            </a:r>
            <a:r>
              <a:rPr lang="en-US" b="1" dirty="0" err="1"/>
              <a:t>chiểu</a:t>
            </a:r>
            <a:r>
              <a:rPr lang="vi-VN" b="1" dirty="0"/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9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5656" y="-179710"/>
            <a:ext cx="6400800" cy="544736"/>
          </a:xfrm>
        </p:spPr>
        <p:txBody>
          <a:bodyPr/>
          <a:lstStyle/>
          <a:p>
            <a:r>
              <a:rPr lang="en-US" sz="2400" b="1">
                <a:solidFill>
                  <a:srgbClr val="0000CC"/>
                </a:solidFill>
              </a:rPr>
              <a:t>2. CHUYỂN ĐỔI SỐ</a:t>
            </a:r>
          </a:p>
        </p:txBody>
      </p:sp>
      <p:sp>
        <p:nvSpPr>
          <p:cNvPr id="13" name="Flowchart: Direct Access Storage 12"/>
          <p:cNvSpPr/>
          <p:nvPr/>
        </p:nvSpPr>
        <p:spPr>
          <a:xfrm>
            <a:off x="124" y="3321732"/>
            <a:ext cx="9324528" cy="21602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304" y="157386"/>
            <a:ext cx="1046212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b="1"/>
              <a:t>Kênh truyền thông "Chuyển đổi số quốc gia" trên Zalo</a:t>
            </a:r>
            <a:r>
              <a:rPr lang="en-US" b="1"/>
              <a:t>; </a:t>
            </a:r>
            <a:r>
              <a:rPr lang="en-US" b="1">
                <a:solidFill>
                  <a:srgbClr val="C00000"/>
                </a:solidFill>
              </a:rPr>
              <a:t>1.109 </a:t>
            </a:r>
            <a:r>
              <a:rPr lang="en-US" b="1" err="1">
                <a:solidFill>
                  <a:srgbClr val="C00000"/>
                </a:solidFill>
              </a:rPr>
              <a:t>tổ</a:t>
            </a: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err="1">
                <a:solidFill>
                  <a:srgbClr val="C00000"/>
                </a:solidFill>
              </a:rPr>
              <a:t>công</a:t>
            </a: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err="1">
                <a:solidFill>
                  <a:srgbClr val="C00000"/>
                </a:solidFill>
              </a:rPr>
              <a:t>nghệ</a:t>
            </a: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err="1">
                <a:solidFill>
                  <a:srgbClr val="C00000"/>
                </a:solidFill>
              </a:rPr>
              <a:t>số</a:t>
            </a: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err="1"/>
              <a:t>cộng</a:t>
            </a:r>
            <a:r>
              <a:rPr lang="en-US" b="1"/>
              <a:t> </a:t>
            </a:r>
            <a:r>
              <a:rPr lang="en-US" b="1" err="1"/>
              <a:t>đồng</a:t>
            </a:r>
            <a:r>
              <a:rPr lang="en-US" b="1"/>
              <a:t> (</a:t>
            </a:r>
            <a:r>
              <a:rPr lang="en-US">
                <a:solidFill>
                  <a:srgbClr val="FF0000"/>
                </a:solidFill>
              </a:rPr>
              <a:t>14.436 </a:t>
            </a:r>
            <a:r>
              <a:rPr lang="en-US" err="1">
                <a:solidFill>
                  <a:srgbClr val="FF0000"/>
                </a:solidFill>
              </a:rPr>
              <a:t>thành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viên</a:t>
            </a:r>
            <a:r>
              <a:rPr lang="en-US" b="1"/>
              <a:t>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15616" y="568226"/>
            <a:ext cx="87248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/>
              <a:t>Hệ thống họp trực</a:t>
            </a:r>
            <a:br>
              <a:rPr lang="nl-NL" b="1"/>
            </a:br>
            <a:r>
              <a:rPr lang="nl-NL" b="1"/>
              <a:t>tuyến liên thông 3 cấp từ tỉnh đến xã (</a:t>
            </a:r>
            <a:r>
              <a:rPr lang="nl-NL" b="1">
                <a:solidFill>
                  <a:srgbClr val="0000CC"/>
                </a:solidFill>
              </a:rPr>
              <a:t>125 điểm cầu</a:t>
            </a:r>
            <a:r>
              <a:rPr lang="nl-NL" b="1"/>
              <a:t>)..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2051596" y="358624"/>
            <a:ext cx="1071736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rgbClr val="0000CC"/>
                </a:solidFill>
              </a:rPr>
              <a:t>18 CSDL </a:t>
            </a:r>
            <a:r>
              <a:rPr lang="en-US" sz="1300" b="1" err="1"/>
              <a:t>của</a:t>
            </a:r>
            <a:r>
              <a:rPr lang="en-US" sz="1300" b="1"/>
              <a:t> </a:t>
            </a:r>
            <a:r>
              <a:rPr lang="en-US" sz="1300" b="1" err="1"/>
              <a:t>các</a:t>
            </a:r>
            <a:r>
              <a:rPr lang="en-US" sz="1300" b="1"/>
              <a:t> </a:t>
            </a:r>
            <a:r>
              <a:rPr lang="en-US" sz="1300" b="1" err="1"/>
              <a:t>sở</a:t>
            </a:r>
            <a:r>
              <a:rPr lang="en-US" sz="1300" b="1"/>
              <a:t>, ban, </a:t>
            </a:r>
            <a:r>
              <a:rPr lang="en-US" sz="1300" b="1" err="1"/>
              <a:t>ngành</a:t>
            </a:r>
            <a:r>
              <a:rPr lang="en-US" sz="1300" b="1"/>
              <a:t> </a:t>
            </a:r>
            <a:r>
              <a:rPr lang="en-US" sz="1300" b="1" err="1"/>
              <a:t>và</a:t>
            </a:r>
            <a:r>
              <a:rPr lang="en-US" sz="1300" b="1"/>
              <a:t> </a:t>
            </a:r>
            <a:r>
              <a:rPr lang="en-US" sz="1300" b="1" err="1"/>
              <a:t>địa</a:t>
            </a:r>
            <a:r>
              <a:rPr lang="en-US" sz="1300" b="1"/>
              <a:t> </a:t>
            </a:r>
            <a:r>
              <a:rPr lang="en-US" sz="1300" b="1" err="1"/>
              <a:t>phương</a:t>
            </a:r>
            <a:r>
              <a:rPr lang="en-US" sz="1300" b="1"/>
              <a:t>: CSDL </a:t>
            </a:r>
            <a:r>
              <a:rPr lang="en-US" sz="1300" b="1" err="1"/>
              <a:t>cán</a:t>
            </a:r>
            <a:r>
              <a:rPr lang="en-US" sz="1300" b="1"/>
              <a:t> </a:t>
            </a:r>
            <a:r>
              <a:rPr lang="en-US" sz="1300" b="1" err="1"/>
              <a:t>bộ</a:t>
            </a:r>
            <a:r>
              <a:rPr lang="en-US" sz="1300" b="1"/>
              <a:t>, CCVC; </a:t>
            </a:r>
            <a:r>
              <a:rPr lang="en-US" sz="1300" b="1" err="1"/>
              <a:t>về</a:t>
            </a:r>
            <a:r>
              <a:rPr lang="en-US" sz="1300" b="1"/>
              <a:t> </a:t>
            </a:r>
            <a:r>
              <a:rPr lang="en-US" sz="1300" b="1" err="1"/>
              <a:t>công</a:t>
            </a:r>
            <a:r>
              <a:rPr lang="en-US" sz="1300" b="1"/>
              <a:t> </a:t>
            </a:r>
            <a:r>
              <a:rPr lang="en-US" sz="1300" b="1" err="1"/>
              <a:t>tác</a:t>
            </a:r>
            <a:r>
              <a:rPr lang="en-US" sz="1300" b="1"/>
              <a:t> </a:t>
            </a:r>
            <a:r>
              <a:rPr lang="en-US" sz="1300" b="1" err="1"/>
              <a:t>dân</a:t>
            </a:r>
            <a:r>
              <a:rPr lang="en-US" sz="1300" b="1"/>
              <a:t> </a:t>
            </a:r>
            <a:r>
              <a:rPr lang="en-US" sz="1300" b="1" err="1"/>
              <a:t>tộc</a:t>
            </a:r>
            <a:r>
              <a:rPr lang="en-US" sz="1300" b="1"/>
              <a:t>; </a:t>
            </a:r>
            <a:r>
              <a:rPr lang="en-US" sz="1300" b="1" err="1"/>
              <a:t>đất</a:t>
            </a:r>
            <a:r>
              <a:rPr lang="en-US" sz="1300" b="1"/>
              <a:t> </a:t>
            </a:r>
            <a:r>
              <a:rPr lang="en-US" sz="1300" b="1" err="1"/>
              <a:t>đai</a:t>
            </a:r>
            <a:r>
              <a:rPr lang="en-US" sz="1300" b="1"/>
              <a:t>; </a:t>
            </a:r>
            <a:r>
              <a:rPr lang="en-US" sz="1300" b="1" err="1"/>
              <a:t>chăn</a:t>
            </a:r>
            <a:r>
              <a:rPr lang="en-US" sz="1300" b="1"/>
              <a:t> </a:t>
            </a:r>
            <a:r>
              <a:rPr lang="en-US" sz="1300" b="1" err="1"/>
              <a:t>nuôi</a:t>
            </a:r>
            <a:r>
              <a:rPr lang="en-US" sz="1300" b="1"/>
              <a:t> - </a:t>
            </a:r>
            <a:r>
              <a:rPr lang="en-US" sz="1300" b="1" err="1"/>
              <a:t>thủy</a:t>
            </a:r>
            <a:r>
              <a:rPr lang="en-US" sz="1300" b="1"/>
              <a:t> </a:t>
            </a:r>
            <a:r>
              <a:rPr lang="en-US" sz="1300" b="1" err="1"/>
              <a:t>sản</a:t>
            </a:r>
            <a:r>
              <a:rPr lang="en-US" sz="1300" b="1"/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3848" y="795634"/>
            <a:ext cx="919956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err="1"/>
              <a:t>Nền</a:t>
            </a:r>
            <a:r>
              <a:rPr lang="en-US" b="1"/>
              <a:t> </a:t>
            </a:r>
            <a:r>
              <a:rPr lang="en-US" b="1" err="1"/>
              <a:t>tảng</a:t>
            </a:r>
            <a:r>
              <a:rPr lang="en-US" b="1"/>
              <a:t> </a:t>
            </a:r>
            <a:r>
              <a:rPr lang="en-US" b="1" err="1"/>
              <a:t>tích</a:t>
            </a:r>
            <a:r>
              <a:rPr lang="en-US" b="1"/>
              <a:t> </a:t>
            </a:r>
            <a:r>
              <a:rPr lang="en-US" b="1" err="1"/>
              <a:t>hợp</a:t>
            </a:r>
            <a:r>
              <a:rPr lang="en-US" b="1"/>
              <a:t>, chia </a:t>
            </a:r>
            <a:r>
              <a:rPr lang="en-US" b="1" err="1"/>
              <a:t>sẻ</a:t>
            </a:r>
            <a:r>
              <a:rPr lang="en-US" b="1"/>
              <a:t> </a:t>
            </a:r>
            <a:r>
              <a:rPr lang="en-US" b="1" err="1"/>
              <a:t>dữ</a:t>
            </a:r>
            <a:r>
              <a:rPr lang="en-US" b="1"/>
              <a:t> </a:t>
            </a:r>
            <a:r>
              <a:rPr lang="en-US" b="1" err="1"/>
              <a:t>liệu</a:t>
            </a:r>
            <a:r>
              <a:rPr lang="en-US" b="1"/>
              <a:t> </a:t>
            </a:r>
            <a:r>
              <a:rPr lang="en-US" b="1" err="1"/>
              <a:t>cấp</a:t>
            </a:r>
            <a:r>
              <a:rPr lang="en-US" b="1"/>
              <a:t> </a:t>
            </a:r>
            <a:r>
              <a:rPr lang="en-US" b="1" err="1"/>
              <a:t>tỉnh</a:t>
            </a:r>
            <a:r>
              <a:rPr lang="en-US" b="1"/>
              <a:t> (</a:t>
            </a:r>
            <a:r>
              <a:rPr lang="en-US" b="1">
                <a:solidFill>
                  <a:srgbClr val="FF0000"/>
                </a:solidFill>
              </a:rPr>
              <a:t>LGSP</a:t>
            </a:r>
            <a:r>
              <a:rPr lang="en-US" b="1"/>
              <a:t>) </a:t>
            </a:r>
            <a:r>
              <a:rPr lang="en-US" b="1" err="1"/>
              <a:t>đang</a:t>
            </a:r>
            <a:r>
              <a:rPr lang="en-US" b="1"/>
              <a:t> </a:t>
            </a:r>
            <a:r>
              <a:rPr lang="en-US" b="1" err="1"/>
              <a:t>được</a:t>
            </a:r>
            <a:r>
              <a:rPr lang="en-US" b="1"/>
              <a:t> </a:t>
            </a:r>
            <a:r>
              <a:rPr lang="en-US" b="1" err="1"/>
              <a:t>xây</a:t>
            </a:r>
            <a:r>
              <a:rPr lang="en-US" b="1"/>
              <a:t> </a:t>
            </a:r>
            <a:r>
              <a:rPr lang="en-US" b="1" err="1"/>
              <a:t>dựng</a:t>
            </a:r>
            <a:endParaRPr lang="en-US" b="1"/>
          </a:p>
        </p:txBody>
      </p:sp>
      <p:sp>
        <p:nvSpPr>
          <p:cNvPr id="21" name="TextBox 20"/>
          <p:cNvSpPr txBox="1"/>
          <p:nvPr/>
        </p:nvSpPr>
        <p:spPr>
          <a:xfrm>
            <a:off x="4211960" y="1024234"/>
            <a:ext cx="108456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err="1"/>
              <a:t>Tỷ</a:t>
            </a:r>
            <a:r>
              <a:rPr lang="en-US" b="1"/>
              <a:t> </a:t>
            </a:r>
            <a:r>
              <a:rPr lang="en-US" b="1" err="1"/>
              <a:t>lệ</a:t>
            </a:r>
            <a:r>
              <a:rPr lang="en-US" b="1"/>
              <a:t> CBCC </a:t>
            </a:r>
            <a:r>
              <a:rPr lang="en-US" b="1" err="1"/>
              <a:t>cấp</a:t>
            </a:r>
            <a:r>
              <a:rPr lang="en-US" b="1"/>
              <a:t> </a:t>
            </a:r>
            <a:r>
              <a:rPr lang="en-US" b="1" err="1"/>
              <a:t>tỉnh</a:t>
            </a:r>
            <a:r>
              <a:rPr lang="en-US" b="1"/>
              <a:t>, </a:t>
            </a:r>
            <a:r>
              <a:rPr lang="en-US" b="1" err="1"/>
              <a:t>cấp</a:t>
            </a:r>
            <a:r>
              <a:rPr lang="en-US" b="1"/>
              <a:t> </a:t>
            </a:r>
            <a:r>
              <a:rPr lang="en-US" b="1" err="1"/>
              <a:t>huyện</a:t>
            </a:r>
            <a:r>
              <a:rPr lang="en-US" b="1"/>
              <a:t> </a:t>
            </a:r>
            <a:r>
              <a:rPr lang="en-US" b="1" err="1"/>
              <a:t>thường</a:t>
            </a:r>
            <a:r>
              <a:rPr lang="en-US" b="1"/>
              <a:t> </a:t>
            </a:r>
            <a:r>
              <a:rPr lang="en-US" b="1" err="1"/>
              <a:t>xuyên</a:t>
            </a:r>
            <a:r>
              <a:rPr lang="en-US" b="1"/>
              <a:t> </a:t>
            </a:r>
            <a:r>
              <a:rPr lang="en-US" b="1" err="1"/>
              <a:t>sử</a:t>
            </a:r>
            <a:r>
              <a:rPr lang="en-US" b="1"/>
              <a:t> </a:t>
            </a:r>
            <a:r>
              <a:rPr lang="en-US" b="1" err="1"/>
              <a:t>dụng</a:t>
            </a:r>
            <a:r>
              <a:rPr lang="en-US" b="1"/>
              <a:t> </a:t>
            </a:r>
            <a:r>
              <a:rPr lang="en-US" b="1" err="1"/>
              <a:t>máy</a:t>
            </a:r>
            <a:r>
              <a:rPr lang="en-US" b="1"/>
              <a:t> </a:t>
            </a:r>
            <a:r>
              <a:rPr lang="en-US" b="1" err="1"/>
              <a:t>tính</a:t>
            </a:r>
            <a:r>
              <a:rPr lang="en-US" b="1"/>
              <a:t> </a:t>
            </a:r>
            <a:r>
              <a:rPr lang="en-US" b="1" err="1"/>
              <a:t>là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100%</a:t>
            </a:r>
            <a:r>
              <a:rPr lang="en-US" b="1"/>
              <a:t>, </a:t>
            </a:r>
            <a:r>
              <a:rPr lang="en-US" b="1" err="1"/>
              <a:t>cấp</a:t>
            </a:r>
            <a:r>
              <a:rPr lang="en-US" b="1"/>
              <a:t> </a:t>
            </a:r>
            <a:r>
              <a:rPr lang="en-US" b="1" err="1"/>
              <a:t>xã</a:t>
            </a:r>
            <a:r>
              <a:rPr lang="en-US" b="1"/>
              <a:t> </a:t>
            </a:r>
            <a:r>
              <a:rPr lang="en-US" b="1" err="1"/>
              <a:t>là</a:t>
            </a:r>
            <a:r>
              <a:rPr lang="en-US" b="1"/>
              <a:t> 72%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6096" y="398730"/>
            <a:ext cx="1152128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err="1"/>
              <a:t>Đã</a:t>
            </a:r>
            <a:r>
              <a:rPr lang="en-US" b="1"/>
              <a:t> </a:t>
            </a:r>
            <a:r>
              <a:rPr lang="en-US" b="1" err="1"/>
              <a:t>hoàn</a:t>
            </a:r>
            <a:r>
              <a:rPr lang="en-US" b="1"/>
              <a:t> </a:t>
            </a:r>
            <a:r>
              <a:rPr lang="en-US" b="1" err="1"/>
              <a:t>thành</a:t>
            </a:r>
            <a:r>
              <a:rPr lang="en-US" b="1"/>
              <a:t> an </a:t>
            </a:r>
            <a:r>
              <a:rPr lang="en-US" b="1" err="1"/>
              <a:t>toàn</a:t>
            </a:r>
            <a:r>
              <a:rPr lang="en-US" b="1"/>
              <a:t> </a:t>
            </a:r>
            <a:r>
              <a:rPr lang="en-US" b="1" err="1"/>
              <a:t>thông</a:t>
            </a:r>
            <a:br>
              <a:rPr lang="en-US" b="1"/>
            </a:br>
            <a:r>
              <a:rPr lang="en-US" b="1"/>
              <a:t>tin “4 </a:t>
            </a:r>
            <a:r>
              <a:rPr lang="en-US" b="1" err="1"/>
              <a:t>lớp</a:t>
            </a:r>
            <a:r>
              <a:rPr lang="en-US" b="1"/>
              <a:t>”. </a:t>
            </a:r>
            <a:r>
              <a:rPr lang="vi-VN" b="1"/>
              <a:t>Trung tâm điều hành an ninh (SOC</a:t>
            </a:r>
            <a:r>
              <a:rPr lang="en-US" b="1"/>
              <a:t> = </a:t>
            </a:r>
            <a:r>
              <a:rPr lang="vi-VN" b="1"/>
              <a:t>Security Operation Center</a:t>
            </a:r>
            <a:r>
              <a:rPr lang="en-US" b="1"/>
              <a:t>) </a:t>
            </a:r>
            <a:r>
              <a:rPr lang="en-US" b="1" err="1"/>
              <a:t>được</a:t>
            </a:r>
            <a:r>
              <a:rPr lang="en-US" b="1"/>
              <a:t> </a:t>
            </a:r>
            <a:r>
              <a:rPr lang="en-US" b="1" err="1"/>
              <a:t>triển</a:t>
            </a:r>
            <a:r>
              <a:rPr lang="en-US" b="1"/>
              <a:t> </a:t>
            </a:r>
            <a:r>
              <a:rPr lang="en-US" b="1" err="1"/>
              <a:t>khai</a:t>
            </a:r>
            <a:endParaRPr lang="en-US" b="1"/>
          </a:p>
        </p:txBody>
      </p:sp>
      <p:sp>
        <p:nvSpPr>
          <p:cNvPr id="23" name="TextBox 22"/>
          <p:cNvSpPr txBox="1"/>
          <p:nvPr/>
        </p:nvSpPr>
        <p:spPr>
          <a:xfrm>
            <a:off x="6689824" y="771550"/>
            <a:ext cx="1122536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err="1"/>
              <a:t>Trung</a:t>
            </a:r>
            <a:r>
              <a:rPr lang="en-US" b="1"/>
              <a:t> </a:t>
            </a:r>
            <a:r>
              <a:rPr lang="en-US" b="1" err="1"/>
              <a:t>tâm</a:t>
            </a:r>
            <a:r>
              <a:rPr lang="en-US" b="1"/>
              <a:t> </a:t>
            </a:r>
            <a:r>
              <a:rPr lang="en-US" b="1" err="1"/>
              <a:t>điều</a:t>
            </a:r>
            <a:r>
              <a:rPr lang="en-US" b="1"/>
              <a:t> </a:t>
            </a:r>
            <a:r>
              <a:rPr lang="en-US" b="1" err="1"/>
              <a:t>hành</a:t>
            </a:r>
            <a:r>
              <a:rPr lang="en-US" b="1"/>
              <a:t> </a:t>
            </a:r>
            <a:r>
              <a:rPr lang="en-US" b="1" err="1"/>
              <a:t>đô</a:t>
            </a:r>
            <a:r>
              <a:rPr lang="en-US" b="1"/>
              <a:t> </a:t>
            </a:r>
            <a:r>
              <a:rPr lang="en-US" b="1" err="1"/>
              <a:t>thị</a:t>
            </a:r>
            <a:r>
              <a:rPr lang="en-US" b="1"/>
              <a:t> </a:t>
            </a:r>
            <a:r>
              <a:rPr lang="en-US" b="1" err="1"/>
              <a:t>thông</a:t>
            </a:r>
            <a:r>
              <a:rPr lang="en-US" b="1"/>
              <a:t> minh (Intelligent Operation Center – </a:t>
            </a:r>
            <a:r>
              <a:rPr lang="en-US" b="1">
                <a:solidFill>
                  <a:srgbClr val="FF0000"/>
                </a:solidFill>
              </a:rPr>
              <a:t>IOC</a:t>
            </a:r>
            <a:r>
              <a:rPr lang="en-US" b="1"/>
              <a:t>) </a:t>
            </a:r>
            <a:r>
              <a:rPr lang="en-US" b="1" err="1"/>
              <a:t>được</a:t>
            </a:r>
            <a:r>
              <a:rPr lang="en-US" b="1"/>
              <a:t> </a:t>
            </a:r>
            <a:r>
              <a:rPr lang="en-US" b="1" err="1"/>
              <a:t>triển</a:t>
            </a:r>
            <a:r>
              <a:rPr lang="en-US" b="1"/>
              <a:t> </a:t>
            </a:r>
            <a:r>
              <a:rPr lang="en-US" b="1" err="1"/>
              <a:t>khai</a:t>
            </a:r>
            <a:r>
              <a:rPr lang="en-US" b="1"/>
              <a:t>, </a:t>
            </a:r>
            <a:r>
              <a:rPr lang="en-US" b="1">
                <a:solidFill>
                  <a:srgbClr val="FF0000"/>
                </a:solidFill>
              </a:rPr>
              <a:t>IPv6</a:t>
            </a:r>
            <a:r>
              <a:rPr lang="en-US" b="1"/>
              <a:t>,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53796" y="191170"/>
            <a:ext cx="1122536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err="1"/>
              <a:t>Thanh</a:t>
            </a:r>
            <a:r>
              <a:rPr lang="en-US" sz="1300" b="1"/>
              <a:t> </a:t>
            </a:r>
            <a:r>
              <a:rPr lang="en-US" sz="1300" b="1" err="1"/>
              <a:t>toán</a:t>
            </a:r>
            <a:r>
              <a:rPr lang="en-US" sz="1300" b="1"/>
              <a:t> </a:t>
            </a:r>
            <a:r>
              <a:rPr lang="en-US" sz="1300" b="1" err="1"/>
              <a:t>điện</a:t>
            </a:r>
            <a:r>
              <a:rPr lang="en-US" sz="1300" b="1"/>
              <a:t> </a:t>
            </a:r>
            <a:r>
              <a:rPr lang="en-US" sz="1300" b="1" err="1"/>
              <a:t>tử</a:t>
            </a:r>
            <a:r>
              <a:rPr lang="en-US" sz="1300" b="1"/>
              <a:t>, </a:t>
            </a:r>
            <a:r>
              <a:rPr lang="en-US" sz="1300" b="1" err="1"/>
              <a:t>giao</a:t>
            </a:r>
            <a:r>
              <a:rPr lang="en-US" sz="1300" b="1"/>
              <a:t> </a:t>
            </a:r>
            <a:r>
              <a:rPr lang="en-US" sz="1300" b="1" err="1"/>
              <a:t>dịch</a:t>
            </a:r>
            <a:r>
              <a:rPr lang="en-US" sz="1300" b="1"/>
              <a:t> </a:t>
            </a:r>
            <a:r>
              <a:rPr lang="en-US" sz="1300" b="1" err="1"/>
              <a:t>và</a:t>
            </a:r>
            <a:r>
              <a:rPr lang="en-US" sz="1300" b="1"/>
              <a:t> </a:t>
            </a:r>
            <a:r>
              <a:rPr lang="en-US" sz="1300" b="1" err="1"/>
              <a:t>thương</a:t>
            </a:r>
            <a:r>
              <a:rPr lang="en-US" sz="1300" b="1"/>
              <a:t> </a:t>
            </a:r>
            <a:r>
              <a:rPr lang="en-US" sz="1300" b="1" err="1"/>
              <a:t>mại</a:t>
            </a:r>
            <a:r>
              <a:rPr lang="en-US" sz="1300" b="1"/>
              <a:t> </a:t>
            </a:r>
            <a:r>
              <a:rPr lang="en-US" sz="1300" b="1" err="1"/>
              <a:t>điện</a:t>
            </a:r>
            <a:r>
              <a:rPr lang="en-US" sz="1300" b="1"/>
              <a:t> </a:t>
            </a:r>
            <a:r>
              <a:rPr lang="en-US" sz="1300" b="1" err="1"/>
              <a:t>tử</a:t>
            </a:r>
            <a:r>
              <a:rPr lang="en-US" sz="1300" b="1"/>
              <a:t>, </a:t>
            </a:r>
            <a:r>
              <a:rPr lang="en-US" sz="1300" b="1" err="1"/>
              <a:t>nông</a:t>
            </a:r>
            <a:r>
              <a:rPr lang="en-US" sz="1300" b="1"/>
              <a:t> </a:t>
            </a:r>
            <a:r>
              <a:rPr lang="en-US" sz="1300" b="1" err="1"/>
              <a:t>nghiệp</a:t>
            </a:r>
            <a:r>
              <a:rPr lang="en-US" sz="1300" b="1"/>
              <a:t>, </a:t>
            </a:r>
            <a:r>
              <a:rPr lang="en-US" sz="1300" b="1" err="1"/>
              <a:t>giao</a:t>
            </a:r>
            <a:r>
              <a:rPr lang="en-US" sz="1300" b="1"/>
              <a:t> </a:t>
            </a:r>
            <a:r>
              <a:rPr lang="en-US" sz="1300" b="1" err="1"/>
              <a:t>thông</a:t>
            </a:r>
            <a:r>
              <a:rPr lang="en-US" sz="1300" b="1"/>
              <a:t>, </a:t>
            </a:r>
            <a:r>
              <a:rPr lang="en-US" sz="1300" b="1" err="1"/>
              <a:t>dịch</a:t>
            </a:r>
            <a:r>
              <a:rPr lang="en-US" sz="1300" b="1"/>
              <a:t> </a:t>
            </a:r>
            <a:r>
              <a:rPr lang="en-US" sz="1300" b="1" err="1"/>
              <a:t>vụ,sản</a:t>
            </a:r>
            <a:r>
              <a:rPr lang="en-US" sz="1300" b="1"/>
              <a:t> </a:t>
            </a:r>
            <a:r>
              <a:rPr lang="en-US" sz="1300" b="1" err="1"/>
              <a:t>xuất</a:t>
            </a:r>
            <a:r>
              <a:rPr lang="en-US" sz="1300" b="1"/>
              <a:t> </a:t>
            </a:r>
            <a:r>
              <a:rPr lang="en-US" sz="1300" b="1" err="1"/>
              <a:t>ứng</a:t>
            </a:r>
            <a:r>
              <a:rPr lang="en-US" sz="1300" b="1"/>
              <a:t> </a:t>
            </a:r>
            <a:r>
              <a:rPr lang="en-US" sz="1300" b="1" err="1"/>
              <a:t>dụng</a:t>
            </a:r>
            <a:r>
              <a:rPr lang="en-US" sz="1300" b="1"/>
              <a:t> </a:t>
            </a:r>
            <a:r>
              <a:rPr lang="en-US" sz="1300" b="1" err="1"/>
              <a:t>số</a:t>
            </a:r>
            <a:r>
              <a:rPr lang="en-US" sz="1300" b="1"/>
              <a:t> </a:t>
            </a:r>
            <a:r>
              <a:rPr lang="en-US" sz="1300" b="1" err="1"/>
              <a:t>phát</a:t>
            </a:r>
            <a:r>
              <a:rPr lang="en-US" sz="1300" b="1"/>
              <a:t> </a:t>
            </a:r>
            <a:r>
              <a:rPr lang="en-US" sz="1300" b="1" err="1"/>
              <a:t>triển</a:t>
            </a:r>
            <a:r>
              <a:rPr lang="en-US" sz="1300" b="1"/>
              <a:t> </a:t>
            </a:r>
            <a:r>
              <a:rPr lang="en-US" sz="1300" b="1" err="1"/>
              <a:t>mạnh</a:t>
            </a:r>
            <a:r>
              <a:rPr lang="en-US" sz="1300" b="1"/>
              <a:t>, </a:t>
            </a:r>
            <a:r>
              <a:rPr lang="en-US" sz="1300" b="1" err="1"/>
              <a:t>xã</a:t>
            </a:r>
            <a:r>
              <a:rPr lang="en-US" sz="1300" b="1"/>
              <a:t> </a:t>
            </a:r>
            <a:r>
              <a:rPr lang="en-US" sz="1300" b="1" err="1"/>
              <a:t>chuyển</a:t>
            </a:r>
            <a:r>
              <a:rPr lang="en-US" sz="1300" b="1"/>
              <a:t> </a:t>
            </a:r>
            <a:r>
              <a:rPr lang="en-US" sz="1300" b="1" err="1"/>
              <a:t>đổi</a:t>
            </a:r>
            <a:r>
              <a:rPr lang="en-US" sz="1300" b="1"/>
              <a:t> </a:t>
            </a:r>
            <a:r>
              <a:rPr lang="en-US" sz="1300" b="1" err="1"/>
              <a:t>số</a:t>
            </a:r>
            <a:r>
              <a:rPr lang="en-US" sz="1300" b="1"/>
              <a:t> Sin </a:t>
            </a:r>
            <a:r>
              <a:rPr lang="en-US" sz="1300" b="1" err="1"/>
              <a:t>Suối</a:t>
            </a:r>
            <a:r>
              <a:rPr lang="en-US" sz="1300" b="1"/>
              <a:t> </a:t>
            </a:r>
            <a:r>
              <a:rPr lang="en-US" sz="1300" b="1" err="1"/>
              <a:t>Hồ</a:t>
            </a:r>
            <a:r>
              <a:rPr lang="en-US" sz="1300" b="1"/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DC4187-0031-CED3-8DE9-D5F34CFECD21}"/>
              </a:ext>
            </a:extLst>
          </p:cNvPr>
          <p:cNvGrpSpPr/>
          <p:nvPr/>
        </p:nvGrpSpPr>
        <p:grpSpPr>
          <a:xfrm>
            <a:off x="31304" y="3579862"/>
            <a:ext cx="9112696" cy="1728192"/>
            <a:chOff x="31304" y="3579862"/>
            <a:chExt cx="9112696" cy="1728192"/>
          </a:xfrm>
        </p:grpSpPr>
        <p:sp>
          <p:nvSpPr>
            <p:cNvPr id="12" name="Curved Up Ribbon 11"/>
            <p:cNvSpPr/>
            <p:nvPr/>
          </p:nvSpPr>
          <p:spPr>
            <a:xfrm>
              <a:off x="31304" y="3579862"/>
              <a:ext cx="9112696" cy="1728192"/>
            </a:xfrm>
            <a:prstGeom prst="ellipseRibbon2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8FD41D-A9E4-6E4A-5C86-C71E0AC26585}"/>
                </a:ext>
              </a:extLst>
            </p:cNvPr>
            <p:cNvSpPr txBox="1"/>
            <p:nvPr/>
          </p:nvSpPr>
          <p:spPr>
            <a:xfrm>
              <a:off x="1835696" y="4371950"/>
              <a:ext cx="56167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400" b="1">
                  <a:solidFill>
                    <a:schemeClr val="bg1"/>
                  </a:solidFill>
                  <a:latin typeface="+mj-lt"/>
                </a:rPr>
                <a:t>Kế hoạch 4201</a:t>
              </a:r>
              <a:r>
                <a:rPr lang="en-US" sz="14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40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vi-VN" sz="1400">
                  <a:solidFill>
                    <a:schemeClr val="bg1"/>
                  </a:solidFill>
                  <a:latin typeface="+mj-lt"/>
                </a:rPr>
                <a:t>thực hiện Chiến lược quốc gia phát triển </a:t>
              </a:r>
              <a:r>
                <a:rPr lang="en-US" sz="1400">
                  <a:solidFill>
                    <a:schemeClr val="bg1"/>
                  </a:solidFill>
                  <a:latin typeface="+mj-lt"/>
                </a:rPr>
                <a:t>KT </a:t>
              </a:r>
              <a:r>
                <a:rPr lang="vi-VN" sz="1400">
                  <a:solidFill>
                    <a:schemeClr val="bg1"/>
                  </a:solidFill>
                  <a:latin typeface="+mj-lt"/>
                </a:rPr>
                <a:t>số và </a:t>
              </a:r>
              <a:r>
                <a:rPr lang="en-US" sz="1400">
                  <a:solidFill>
                    <a:schemeClr val="bg1"/>
                  </a:solidFill>
                  <a:latin typeface="+mj-lt"/>
                </a:rPr>
                <a:t>XH </a:t>
              </a:r>
              <a:r>
                <a:rPr lang="vi-VN" sz="1400">
                  <a:solidFill>
                    <a:schemeClr val="bg1"/>
                  </a:solidFill>
                  <a:latin typeface="+mj-lt"/>
                </a:rPr>
                <a:t>số</a:t>
              </a:r>
              <a:r>
                <a:rPr lang="en-US" sz="1400">
                  <a:solidFill>
                    <a:schemeClr val="bg1"/>
                  </a:solidFill>
                  <a:latin typeface="+mj-lt"/>
                </a:rPr>
                <a:t>); </a:t>
              </a:r>
              <a:r>
                <a:rPr lang="en-US" sz="1400" b="1">
                  <a:solidFill>
                    <a:schemeClr val="bg1"/>
                  </a:solidFill>
                  <a:latin typeface="+mj-lt"/>
                </a:rPr>
                <a:t>Kế hoạch 3705 </a:t>
              </a:r>
              <a:r>
                <a:rPr lang="en-US" sz="1400">
                  <a:solidFill>
                    <a:schemeClr val="bg1"/>
                  </a:solidFill>
                  <a:latin typeface="+mj-lt"/>
                </a:rPr>
                <a:t>hỗ trợ sản xuất nông nghiệp lên sàn thương mại.</a:t>
              </a:r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3385F0-3DCB-70D3-9F43-A3439B25C6FD}"/>
                </a:ext>
              </a:extLst>
            </p:cNvPr>
            <p:cNvSpPr txBox="1"/>
            <p:nvPr/>
          </p:nvSpPr>
          <p:spPr>
            <a:xfrm>
              <a:off x="2326812" y="3698354"/>
              <a:ext cx="467115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Nghị quyết 09-NQ/TU; </a:t>
              </a:r>
              <a:r>
                <a:rPr lang="vi-VN" sz="1400" b="1">
                  <a:solidFill>
                    <a:schemeClr val="bg1"/>
                  </a:solidFill>
                  <a:latin typeface="+mj-lt"/>
                </a:rPr>
                <a:t>Quyết định số 983/QĐ-UBND;</a:t>
              </a:r>
              <a:endParaRPr lang="en-US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92DB8A-889F-3762-5EAC-FFEC2F9E6A4A}"/>
                </a:ext>
              </a:extLst>
            </p:cNvPr>
            <p:cNvSpPr txBox="1"/>
            <p:nvPr/>
          </p:nvSpPr>
          <p:spPr>
            <a:xfrm>
              <a:off x="1619672" y="3939902"/>
              <a:ext cx="66247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400" b="1">
                  <a:solidFill>
                    <a:schemeClr val="bg1"/>
                  </a:solidFill>
                  <a:latin typeface="+mj-lt"/>
                </a:rPr>
                <a:t>Kế hoạch 3703/KH-UBND</a:t>
              </a:r>
              <a:r>
                <a:rPr lang="en-US" sz="1400" b="1">
                  <a:solidFill>
                    <a:schemeClr val="bg1"/>
                  </a:solidFill>
                  <a:latin typeface="+mj-lt"/>
                </a:rPr>
                <a:t> (</a:t>
              </a:r>
              <a:r>
                <a:rPr lang="vi-VN" sz="1400" b="1">
                  <a:solidFill>
                    <a:schemeClr val="bg1"/>
                  </a:solidFill>
                  <a:latin typeface="+mj-lt"/>
                </a:rPr>
                <a:t>địa chỉ số quốc gia</a:t>
              </a:r>
              <a:r>
                <a:rPr lang="en-US" sz="1400" b="1">
                  <a:solidFill>
                    <a:schemeClr val="bg1"/>
                  </a:solidFill>
                  <a:latin typeface="+mj-lt"/>
                </a:rPr>
                <a:t>); Kế hoạch 3711/KH-UBND (</a:t>
              </a:r>
              <a:r>
                <a:rPr lang="en-US" sz="1400"/>
                <a:t>Nâng cao nhận thức, phổ cập kỹ năng  và phát triển </a:t>
              </a:r>
              <a:r>
                <a:rPr lang="en-US" sz="1400">
                  <a:solidFill>
                    <a:schemeClr val="bg1"/>
                  </a:solidFill>
                  <a:latin typeface="+mj-lt"/>
                </a:rPr>
                <a:t>nguồn nhân lực chuyển đổi số…); 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253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5656" y="45814"/>
            <a:ext cx="6400800" cy="544736"/>
          </a:xfrm>
        </p:spPr>
        <p:txBody>
          <a:bodyPr/>
          <a:lstStyle/>
          <a:p>
            <a:r>
              <a:rPr lang="en-US" sz="2400" b="1" dirty="0">
                <a:solidFill>
                  <a:srgbClr val="0000CC"/>
                </a:solidFill>
              </a:rPr>
              <a:t>2. CHUYỂN ĐỔI SỐ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35406"/>
              </p:ext>
            </p:extLst>
          </p:nvPr>
        </p:nvGraphicFramePr>
        <p:xfrm>
          <a:off x="499592" y="1165926"/>
          <a:ext cx="8352928" cy="3494056"/>
        </p:xfrm>
        <a:graphic>
          <a:graphicData uri="http://schemas.openxmlformats.org/drawingml/2006/table">
            <a:tbl>
              <a:tblPr firstRow="1" bandRow="1">
                <a:tableStyleId>{99502B19-FED0-4913-9A8D-45D8910FCCAF}</a:tableStyleId>
              </a:tblPr>
              <a:tblGrid>
                <a:gridCol w="217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757">
                <a:tc>
                  <a:txBody>
                    <a:bodyPr/>
                    <a:lstStyle/>
                    <a:p>
                      <a:pPr algn="ctr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Nội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dung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Số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lượng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059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Phần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mềm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q</a:t>
                      </a:r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uản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lý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VB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điều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hành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400.339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văn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điện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tử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được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gửi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nhận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trong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đó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: 319.774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văn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đến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có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80.565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văn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đi</a:t>
                      </a:r>
                      <a:endParaRPr lang="en-US" sz="1600" b="1" i="0" u="none" strike="noStrike" cap="none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059">
                <a:tc>
                  <a:txBody>
                    <a:bodyPr/>
                    <a:lstStyle/>
                    <a:p>
                      <a:pPr algn="l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Chữ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ký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số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văn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đi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ký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;</a:t>
                      </a:r>
                    </a:p>
                    <a:p>
                      <a:pPr algn="just"/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Cấp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3.445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chữ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ký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endParaRPr lang="en-US" sz="1600" b="1" i="0" u="none" strike="noStrike" cap="none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57">
                <a:tc>
                  <a:txBody>
                    <a:bodyPr/>
                    <a:lstStyle/>
                    <a:p>
                      <a:pPr algn="l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Thư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công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vụ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6.655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hòm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thư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công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vụ</a:t>
                      </a:r>
                      <a:endParaRPr lang="en-US" sz="1600" b="1" i="0" u="none" strike="noStrike" cap="none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424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Cổng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dịch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vụ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công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trực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tuyến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1600" b="1" i="0" u="none" strike="noStrike" cap="none">
                          <a:solidFill>
                            <a:srgbClr val="FF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1.956</a:t>
                      </a:r>
                      <a:r>
                        <a:rPr lang="vi-VN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dịch vụ công trực tuyến. Từ 10/12/2021 đến 26/10/2022, tỷ lệ hồ sơ xử lý trực tuyến mức độ 3 là 6.605/50.759 đạt 13,01%, tỷ lệ hồ sơ xử lý trực tuyến mức độ 4 là 20.581/40.483 đạt 50,84%</a:t>
                      </a:r>
                      <a:endParaRPr lang="en-US" sz="1600" b="1" i="0" u="none" strike="noStrike" cap="none">
                        <a:solidFill>
                          <a:srgbClr val="0000CC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1191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5656" y="-179710"/>
            <a:ext cx="6400800" cy="544736"/>
          </a:xfrm>
        </p:spPr>
        <p:txBody>
          <a:bodyPr/>
          <a:lstStyle/>
          <a:p>
            <a:r>
              <a:rPr lang="en-US" sz="2400" b="1">
                <a:solidFill>
                  <a:srgbClr val="0000CC"/>
                </a:solidFill>
              </a:rPr>
              <a:t>2. CHUYỂN ĐỔI SỐ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8" b="12529"/>
          <a:stretch/>
        </p:blipFill>
        <p:spPr>
          <a:xfrm>
            <a:off x="537021" y="627534"/>
            <a:ext cx="8069957" cy="44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25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0D362-3FA8-148E-70AF-B89502B5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160E-70F3-4FEF-AD15-F3024E418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472CC-7B73-ABAD-141B-23EF61CFCAFC}"/>
              </a:ext>
            </a:extLst>
          </p:cNvPr>
          <p:cNvSpPr txBox="1"/>
          <p:nvPr/>
        </p:nvSpPr>
        <p:spPr>
          <a:xfrm>
            <a:off x="152400" y="666750"/>
            <a:ext cx="1066800" cy="120032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sz="1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 </a:t>
            </a:r>
            <a:r>
              <a:rPr lang="en-US" sz="1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toàn</a:t>
            </a:r>
            <a:r>
              <a:rPr lang="en-US" sz="1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1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tin </a:t>
            </a:r>
            <a:r>
              <a:rPr lang="en-US" sz="1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mạng</a:t>
            </a:r>
            <a:endParaRPr lang="en-US" sz="18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19D90-5FA3-87A8-82F3-9AD83790E807}"/>
              </a:ext>
            </a:extLst>
          </p:cNvPr>
          <p:cNvSpPr txBox="1"/>
          <p:nvPr/>
        </p:nvSpPr>
        <p:spPr>
          <a:xfrm>
            <a:off x="1447800" y="742950"/>
            <a:ext cx="6400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1400" b="1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 hiện giám sát, ngăn chặn các tài khoản thư điện tử mang tính chống phá gửi vào hệ thống thư điện tử của tỉnh;</a:t>
            </a:r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A4877E-8989-413E-5765-C799E7A4DFFA}"/>
              </a:ext>
            </a:extLst>
          </p:cNvPr>
          <p:cNvSpPr txBox="1"/>
          <p:nvPr/>
        </p:nvSpPr>
        <p:spPr>
          <a:xfrm>
            <a:off x="1447800" y="1352550"/>
            <a:ext cx="76962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1400" b="1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Thường xuyên cảnh báo, hướng dẫn khắc phục lỗ hổng bảo mật;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endParaRPr lang="en-US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4E781-D38D-6F6F-4409-B3194BF66BB2}"/>
              </a:ext>
            </a:extLst>
          </p:cNvPr>
          <p:cNvSpPr txBox="1"/>
          <p:nvPr/>
        </p:nvSpPr>
        <p:spPr>
          <a:xfrm>
            <a:off x="228600" y="3257550"/>
            <a:ext cx="990600" cy="92333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67145-714B-33BF-7BCE-715C13D569F0}"/>
              </a:ext>
            </a:extLst>
          </p:cNvPr>
          <p:cNvSpPr txBox="1"/>
          <p:nvPr/>
        </p:nvSpPr>
        <p:spPr>
          <a:xfrm>
            <a:off x="1502988" y="2266950"/>
            <a:ext cx="764101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06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tảng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03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tảng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479AC-D65E-677A-7054-E639176A0DC1}"/>
              </a:ext>
            </a:extLst>
          </p:cNvPr>
          <p:cNvSpPr txBox="1"/>
          <p:nvPr/>
        </p:nvSpPr>
        <p:spPr>
          <a:xfrm>
            <a:off x="1524000" y="3409950"/>
            <a:ext cx="762000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bưu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bưu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EF16A-47C3-69A0-6EB6-10563BFA42B6}"/>
              </a:ext>
            </a:extLst>
          </p:cNvPr>
          <p:cNvSpPr txBox="1"/>
          <p:nvPr/>
        </p:nvSpPr>
        <p:spPr>
          <a:xfrm>
            <a:off x="1513609" y="2724150"/>
            <a:ext cx="7620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mại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49879-2C49-0904-A2CC-8A3EE948177E}"/>
              </a:ext>
            </a:extLst>
          </p:cNvPr>
          <p:cNvSpPr txBox="1"/>
          <p:nvPr/>
        </p:nvSpPr>
        <p:spPr>
          <a:xfrm>
            <a:off x="1524000" y="3864173"/>
            <a:ext cx="762000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E1893-700C-2077-97C7-E1841256DEAA}"/>
              </a:ext>
            </a:extLst>
          </p:cNvPr>
          <p:cNvSpPr txBox="1"/>
          <p:nvPr/>
        </p:nvSpPr>
        <p:spPr>
          <a:xfrm>
            <a:off x="1524000" y="4310494"/>
            <a:ext cx="762000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Tỷ lệ hộ gia đình được phủ mạng Internet băng thông rộng, cáp quang đạt 44,7%.</a:t>
            </a:r>
            <a:endParaRPr lang="en-US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1B9179-9628-189A-F3DA-9C619D783302}"/>
              </a:ext>
            </a:extLst>
          </p:cNvPr>
          <p:cNvSpPr txBox="1"/>
          <p:nvPr/>
        </p:nvSpPr>
        <p:spPr>
          <a:xfrm>
            <a:off x="1558636" y="4711031"/>
            <a:ext cx="6694688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1400" b="1" dirty="0" err="1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400" b="1" dirty="0">
                <a:solidFill>
                  <a:srgbClr val="00009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59,5%.</a:t>
            </a: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791" y="3638551"/>
            <a:ext cx="2743991" cy="793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784911" y="1299260"/>
            <a:ext cx="1163783" cy="9595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1"/>
          <p:cNvSpPr>
            <a:spLocks noGrp="1"/>
          </p:cNvSpPr>
          <p:nvPr>
            <p:ph type="subTitle" idx="1"/>
          </p:nvPr>
        </p:nvSpPr>
        <p:spPr>
          <a:xfrm>
            <a:off x="1475656" y="45814"/>
            <a:ext cx="6400800" cy="544736"/>
          </a:xfrm>
        </p:spPr>
        <p:txBody>
          <a:bodyPr/>
          <a:lstStyle/>
          <a:p>
            <a:r>
              <a:rPr lang="en-US" sz="2400" b="1" dirty="0">
                <a:solidFill>
                  <a:srgbClr val="0000CC"/>
                </a:solidFill>
              </a:rPr>
              <a:t>2. CHUYỂN ĐỔI SỐ</a:t>
            </a:r>
          </a:p>
        </p:txBody>
      </p:sp>
    </p:spTree>
    <p:extLst>
      <p:ext uri="{BB962C8B-B14F-4D97-AF65-F5344CB8AC3E}">
        <p14:creationId xmlns:p14="http://schemas.microsoft.com/office/powerpoint/2010/main" val="4215627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26275" y="845344"/>
          <a:ext cx="1646238" cy="28563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58" marR="91458" marT="34231" marB="34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7584" y="-116210"/>
            <a:ext cx="7560840" cy="887760"/>
          </a:xfrm>
        </p:spPr>
        <p:txBody>
          <a:bodyPr/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3. THÔNG TIN ĐỐI NGOẠI, THÔNG TIN CƠ SỞ, QUẢN LÝ BÁO CHÍ – XUẤT BẢN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69101"/>
              </p:ext>
            </p:extLst>
          </p:nvPr>
        </p:nvGraphicFramePr>
        <p:xfrm>
          <a:off x="611560" y="1033750"/>
          <a:ext cx="8352928" cy="3942080"/>
        </p:xfrm>
        <a:graphic>
          <a:graphicData uri="http://schemas.openxmlformats.org/drawingml/2006/table">
            <a:tbl>
              <a:tblPr firstRow="1" bandRow="1">
                <a:tableStyleId>{99502B19-FED0-4913-9A8D-45D8910FCCAF}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Nội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dung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Số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lượng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Thông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tin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đối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ngoại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Nâng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cấp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cổng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thông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tin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đối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ngoại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tại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địa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chỉ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: </a:t>
                      </a:r>
                    </a:p>
                    <a:p>
                      <a:pPr algn="just"/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  <a:hlinkClick r:id="rId2"/>
                        </a:rPr>
                        <a:t>http://thongtindoingoai.laichau.gov.vn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;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tổ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chức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01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cuộc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tập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huấn với 310 học viên; 824 tin,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bài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được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đăng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tải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r>
                        <a:rPr lang="vi-VN" sz="1600" b="1" i="0" u="none" strike="noStrike" cap="none" baseline="0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phối hợp công tác thông tin đối ngoại khu vực biên giới năm 2022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với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Bộ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đội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Biên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phòng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tỉnh.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Báo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chí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Tổ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chức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cuộc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họp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báo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; 09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thông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cáo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báo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chí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r>
                        <a:rPr lang="vi-VN" sz="1600" b="1" i="0" u="none" strike="noStrike" cap="none">
                          <a:solidFill>
                            <a:srgbClr val="0000CC"/>
                          </a:solidFill>
                          <a:highlight>
                            <a:srgbClr val="FFFF00"/>
                          </a:highlight>
                          <a:latin typeface="+mn-lt"/>
                          <a:ea typeface="Arial"/>
                          <a:cs typeface="Arial"/>
                          <a:sym typeface="Arial"/>
                        </a:rPr>
                        <a:t>28.237</a:t>
                      </a:r>
                      <a:r>
                        <a:rPr lang="vi-VN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lượt người theo dõi 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vi-VN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rang 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Fanpage UBND tỉnh Lai Châu; </a:t>
                      </a:r>
                      <a:r>
                        <a:rPr lang="vi-VN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đến 26/10/2022, trên các trang báo điện tử và mạng xã hội có 160.104 tin, bài đăng tải về Lai Châu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. Tiếp tục Triển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khai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hệ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thống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Giám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sát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danh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tiếng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và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Thông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tin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trực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err="1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tuyến</a:t>
                      </a:r>
                      <a:r>
                        <a:rPr lang="en-US" sz="1600" b="1" i="0" u="none" strike="noStrike" cap="none">
                          <a:solidFill>
                            <a:srgbClr val="0000CC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Thông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tin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cơ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sở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Ban </a:t>
                      </a:r>
                      <a:r>
                        <a:rPr lang="en-US" sz="1600" b="1" i="0" u="none" strike="noStrike" cap="none" baseline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hành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vi-VN" sz="16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trên</a:t>
                      </a:r>
                      <a:r>
                        <a:rPr lang="vi-VN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r>
                        <a:rPr lang="vi-VN" sz="16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vi-VN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văn bản chỉ đạo, hướng dẫn tuyên truyền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vi-VN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US" sz="1600" b="1" i="0" u="none" strike="noStrike" cap="none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Xuất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bản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>
                          <a:solidFill>
                            <a:srgbClr val="0000CC"/>
                          </a:solidFill>
                          <a:latin typeface="+mj-lt"/>
                        </a:rPr>
                        <a:t>In, </a:t>
                      </a:r>
                      <a:r>
                        <a:rPr lang="en-US" sz="1600" b="1" err="1">
                          <a:solidFill>
                            <a:srgbClr val="0000CC"/>
                          </a:solidFill>
                          <a:latin typeface="+mj-lt"/>
                        </a:rPr>
                        <a:t>Phát</a:t>
                      </a:r>
                      <a:r>
                        <a:rPr lang="en-US" sz="1600" b="1" baseline="0">
                          <a:solidFill>
                            <a:srgbClr val="0000CC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err="1">
                          <a:solidFill>
                            <a:srgbClr val="0000CC"/>
                          </a:solidFill>
                          <a:latin typeface="+mj-lt"/>
                        </a:rPr>
                        <a:t>hành</a:t>
                      </a:r>
                      <a:endParaRPr lang="en-US" sz="1600" b="1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r>
                        <a:rPr lang="vi-VN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ấp </a:t>
                      </a:r>
                      <a:r>
                        <a:rPr lang="vi-VN" sz="16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g</a:t>
                      </a:r>
                      <a:r>
                        <a:rPr lang="vi-VN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iấy phép xuất bản tài liệu không kinh doanh; kiểm tra 40 xuất bản phẩm lưu chiểu</a:t>
                      </a:r>
                      <a:r>
                        <a:rPr lang="en-US" sz="1600" b="1" i="0" u="none" strike="noStrike" cap="none" baseline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US" sz="1600" b="1" i="0" u="none" strike="noStrike" cap="none">
                        <a:solidFill>
                          <a:srgbClr val="0000CC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4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or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2540</TotalTime>
  <Words>4262</Words>
  <Application>Microsoft Office PowerPoint</Application>
  <PresentationFormat>On-screen Show (16:9)</PresentationFormat>
  <Paragraphs>316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Playfair Display</vt:lpstr>
      <vt:lpstr>Arial</vt:lpstr>
      <vt:lpstr>Wingdings</vt:lpstr>
      <vt:lpstr>Times New Roman</vt:lpstr>
      <vt:lpstr>Tinos</vt:lpstr>
      <vt:lpstr>Lora</vt:lpstr>
      <vt:lpstr>Calibri</vt:lpstr>
      <vt:lpstr>Ophelia template</vt:lpstr>
      <vt:lpstr>Yorick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 DOANH THU VIỄN THÔNG/BƯU CHÍNH 2022</vt:lpstr>
      <vt:lpstr>VỊ TRÍ,  VAI TRÒ  CỦA  TT&amp;TT</vt:lpstr>
      <vt:lpstr>PowerPoint Presentation</vt:lpstr>
      <vt:lpstr>PowerPoint Presentation</vt:lpstr>
      <vt:lpstr>PowerPoint Presentation</vt:lpstr>
      <vt:lpstr>PowerPoint Presentation</vt:lpstr>
      <vt:lpstr>NHIỆM VỤ VÀ GIẢI PHÁP TT&amp;TT NĂM 2023</vt:lpstr>
      <vt:lpstr>NHIỆM VỤ VÀ GIẢI PHÁP NĂM 2023</vt:lpstr>
      <vt:lpstr>NHIỆM VỤ VÀ GIẢI PHÁP NĂM 2023</vt:lpstr>
      <vt:lpstr>NHIỆM VỤ VÀ GIẢI PHÁP NĂM 2023</vt:lpstr>
      <vt:lpstr>PowerPoint Presentation</vt:lpstr>
      <vt:lpstr>PowerPoint Presentation</vt:lpstr>
      <vt:lpstr>Thanks!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Quang cuong</dc:creator>
  <cp:lastModifiedBy>Hoàng Thắng</cp:lastModifiedBy>
  <cp:revision>346</cp:revision>
  <dcterms:modified xsi:type="dcterms:W3CDTF">2022-12-30T04:02:21Z</dcterms:modified>
</cp:coreProperties>
</file>